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36"/>
  </p:handoutMasterIdLst>
  <p:sldIdLst>
    <p:sldId id="256" r:id="rId5"/>
    <p:sldId id="257" r:id="rId6"/>
    <p:sldId id="260" r:id="rId7"/>
    <p:sldId id="261" r:id="rId8"/>
    <p:sldId id="262" r:id="rId9"/>
    <p:sldId id="276"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5" autoAdjust="0"/>
    <p:restoredTop sz="94673" autoAdjust="0"/>
  </p:normalViewPr>
  <p:slideViewPr>
    <p:cSldViewPr snapToGrid="0">
      <p:cViewPr varScale="1">
        <p:scale>
          <a:sx n="105" d="100"/>
          <a:sy n="105" d="100"/>
        </p:scale>
        <p:origin x="660" y="9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2634AB-C69E-4457-B547-1D6E36D8C540}" type="doc">
      <dgm:prSet loTypeId="urn:microsoft.com/office/officeart/2005/8/layout/process1" loCatId="process" qsTypeId="urn:microsoft.com/office/officeart/2005/8/quickstyle/simple1" qsCatId="simple" csTypeId="urn:microsoft.com/office/officeart/2005/8/colors/accent4_4" csCatId="accent4" phldr="1"/>
      <dgm:spPr/>
    </dgm:pt>
    <dgm:pt modelId="{90732ED5-C835-4FFA-8EE2-557BEF83F7FB}">
      <dgm:prSet phldrT="[Text]"/>
      <dgm:spPr/>
      <dgm:t>
        <a:bodyPr/>
        <a:lstStyle/>
        <a:p>
          <a:r>
            <a:rPr lang="en-US" dirty="0"/>
            <a:t>Testing and Certification</a:t>
          </a:r>
        </a:p>
      </dgm:t>
    </dgm:pt>
    <dgm:pt modelId="{381B546E-65E6-436E-AFA5-DD23B9D1BA05}" type="parTrans" cxnId="{52D10751-9470-45CA-AB1C-41D054C123F5}">
      <dgm:prSet/>
      <dgm:spPr/>
      <dgm:t>
        <a:bodyPr/>
        <a:lstStyle/>
        <a:p>
          <a:endParaRPr lang="en-US"/>
        </a:p>
      </dgm:t>
    </dgm:pt>
    <dgm:pt modelId="{FE2FD831-1907-4A4C-B5C1-06A963C6D852}" type="sibTrans" cxnId="{52D10751-9470-45CA-AB1C-41D054C123F5}">
      <dgm:prSet/>
      <dgm:spPr/>
      <dgm:t>
        <a:bodyPr/>
        <a:lstStyle/>
        <a:p>
          <a:endParaRPr lang="en-US"/>
        </a:p>
      </dgm:t>
    </dgm:pt>
    <dgm:pt modelId="{C839FDA3-C575-4F2C-B956-7AB15BDBD238}">
      <dgm:prSet phldrT="[Text]"/>
      <dgm:spPr/>
      <dgm:t>
        <a:bodyPr/>
        <a:lstStyle/>
        <a:p>
          <a:r>
            <a:rPr lang="en-US" dirty="0"/>
            <a:t>Trusted Build</a:t>
          </a:r>
        </a:p>
      </dgm:t>
    </dgm:pt>
    <dgm:pt modelId="{D49FFF5A-8D98-44C2-964D-FF4983C7879C}" type="parTrans" cxnId="{0D8DEB75-9906-4EF8-B9D8-DE0A63D81888}">
      <dgm:prSet/>
      <dgm:spPr/>
      <dgm:t>
        <a:bodyPr/>
        <a:lstStyle/>
        <a:p>
          <a:endParaRPr lang="en-US"/>
        </a:p>
      </dgm:t>
    </dgm:pt>
    <dgm:pt modelId="{DEB43279-4D21-4907-9157-B55F013C0EB8}" type="sibTrans" cxnId="{0D8DEB75-9906-4EF8-B9D8-DE0A63D81888}">
      <dgm:prSet/>
      <dgm:spPr/>
      <dgm:t>
        <a:bodyPr/>
        <a:lstStyle/>
        <a:p>
          <a:endParaRPr lang="en-US"/>
        </a:p>
      </dgm:t>
    </dgm:pt>
    <dgm:pt modelId="{799DFF75-1DC2-4DE9-A86F-59DA24D4B338}">
      <dgm:prSet phldrT="[Text]"/>
      <dgm:spPr/>
      <dgm:t>
        <a:bodyPr/>
        <a:lstStyle/>
        <a:p>
          <a:r>
            <a:rPr lang="en-US" dirty="0"/>
            <a:t>Logic and Accuracy Test</a:t>
          </a:r>
        </a:p>
      </dgm:t>
    </dgm:pt>
    <dgm:pt modelId="{19DB7672-6BEC-4B36-B6B7-A23F5138C510}" type="parTrans" cxnId="{328E643F-6C99-42E7-BE55-80F68CED9B99}">
      <dgm:prSet/>
      <dgm:spPr/>
      <dgm:t>
        <a:bodyPr/>
        <a:lstStyle/>
        <a:p>
          <a:endParaRPr lang="en-US"/>
        </a:p>
      </dgm:t>
    </dgm:pt>
    <dgm:pt modelId="{6E98E94F-F4E0-4BDB-8739-3F19CCF783DE}" type="sibTrans" cxnId="{328E643F-6C99-42E7-BE55-80F68CED9B99}">
      <dgm:prSet/>
      <dgm:spPr/>
      <dgm:t>
        <a:bodyPr/>
        <a:lstStyle/>
        <a:p>
          <a:endParaRPr lang="en-US"/>
        </a:p>
      </dgm:t>
    </dgm:pt>
    <dgm:pt modelId="{C9409AC6-5993-4ED7-BB69-35A26DA7AAC7}">
      <dgm:prSet phldrT="[Text]"/>
      <dgm:spPr/>
      <dgm:t>
        <a:bodyPr/>
        <a:lstStyle/>
        <a:p>
          <a:r>
            <a:rPr lang="en-US" dirty="0"/>
            <a:t>Risk-Limiting Audit</a:t>
          </a:r>
        </a:p>
      </dgm:t>
    </dgm:pt>
    <dgm:pt modelId="{527DC158-6BFE-4BD2-99D4-449C1693F7CF}" type="parTrans" cxnId="{2AA48B15-1BAE-44B5-9728-3D1460914B31}">
      <dgm:prSet/>
      <dgm:spPr/>
      <dgm:t>
        <a:bodyPr/>
        <a:lstStyle/>
        <a:p>
          <a:endParaRPr lang="en-US"/>
        </a:p>
      </dgm:t>
    </dgm:pt>
    <dgm:pt modelId="{C613769E-FC30-4744-A151-1A373F455E22}" type="sibTrans" cxnId="{2AA48B15-1BAE-44B5-9728-3D1460914B31}">
      <dgm:prSet/>
      <dgm:spPr/>
      <dgm:t>
        <a:bodyPr/>
        <a:lstStyle/>
        <a:p>
          <a:endParaRPr lang="en-US"/>
        </a:p>
      </dgm:t>
    </dgm:pt>
    <dgm:pt modelId="{928AEDA4-5689-4178-85C4-75222038690B}" type="pres">
      <dgm:prSet presAssocID="{BF2634AB-C69E-4457-B547-1D6E36D8C540}" presName="Name0" presStyleCnt="0">
        <dgm:presLayoutVars>
          <dgm:dir/>
          <dgm:resizeHandles val="exact"/>
        </dgm:presLayoutVars>
      </dgm:prSet>
      <dgm:spPr/>
    </dgm:pt>
    <dgm:pt modelId="{622A8A9B-72BC-4218-AF4C-8063ADCED13E}" type="pres">
      <dgm:prSet presAssocID="{90732ED5-C835-4FFA-8EE2-557BEF83F7FB}" presName="node" presStyleLbl="node1" presStyleIdx="0" presStyleCnt="4">
        <dgm:presLayoutVars>
          <dgm:bulletEnabled val="1"/>
        </dgm:presLayoutVars>
      </dgm:prSet>
      <dgm:spPr/>
    </dgm:pt>
    <dgm:pt modelId="{FA61026C-1A58-46B7-A920-0E16A48F7B35}" type="pres">
      <dgm:prSet presAssocID="{FE2FD831-1907-4A4C-B5C1-06A963C6D852}" presName="sibTrans" presStyleLbl="sibTrans2D1" presStyleIdx="0" presStyleCnt="3"/>
      <dgm:spPr/>
    </dgm:pt>
    <dgm:pt modelId="{B714C887-B5C5-4E93-B78C-7125BC3A70F9}" type="pres">
      <dgm:prSet presAssocID="{FE2FD831-1907-4A4C-B5C1-06A963C6D852}" presName="connectorText" presStyleLbl="sibTrans2D1" presStyleIdx="0" presStyleCnt="3"/>
      <dgm:spPr/>
    </dgm:pt>
    <dgm:pt modelId="{662F654C-D579-4219-9A23-7AADEF54A888}" type="pres">
      <dgm:prSet presAssocID="{C839FDA3-C575-4F2C-B956-7AB15BDBD238}" presName="node" presStyleLbl="node1" presStyleIdx="1" presStyleCnt="4">
        <dgm:presLayoutVars>
          <dgm:bulletEnabled val="1"/>
        </dgm:presLayoutVars>
      </dgm:prSet>
      <dgm:spPr/>
    </dgm:pt>
    <dgm:pt modelId="{E9C602B7-D5C1-4FF8-ACB8-07FAD2E89E3A}" type="pres">
      <dgm:prSet presAssocID="{DEB43279-4D21-4907-9157-B55F013C0EB8}" presName="sibTrans" presStyleLbl="sibTrans2D1" presStyleIdx="1" presStyleCnt="3"/>
      <dgm:spPr/>
    </dgm:pt>
    <dgm:pt modelId="{6F386BFA-64BB-435D-A78A-D3E6A6D95B3B}" type="pres">
      <dgm:prSet presAssocID="{DEB43279-4D21-4907-9157-B55F013C0EB8}" presName="connectorText" presStyleLbl="sibTrans2D1" presStyleIdx="1" presStyleCnt="3"/>
      <dgm:spPr/>
    </dgm:pt>
    <dgm:pt modelId="{21168192-7527-4338-AF56-5C0507FA0079}" type="pres">
      <dgm:prSet presAssocID="{799DFF75-1DC2-4DE9-A86F-59DA24D4B338}" presName="node" presStyleLbl="node1" presStyleIdx="2" presStyleCnt="4">
        <dgm:presLayoutVars>
          <dgm:bulletEnabled val="1"/>
        </dgm:presLayoutVars>
      </dgm:prSet>
      <dgm:spPr/>
    </dgm:pt>
    <dgm:pt modelId="{ED051CDC-E90E-4E40-A8B7-56D2D2A90382}" type="pres">
      <dgm:prSet presAssocID="{6E98E94F-F4E0-4BDB-8739-3F19CCF783DE}" presName="sibTrans" presStyleLbl="sibTrans2D1" presStyleIdx="2" presStyleCnt="3"/>
      <dgm:spPr/>
    </dgm:pt>
    <dgm:pt modelId="{5ADAD8BC-0BB0-44C8-B783-D0BADABA7354}" type="pres">
      <dgm:prSet presAssocID="{6E98E94F-F4E0-4BDB-8739-3F19CCF783DE}" presName="connectorText" presStyleLbl="sibTrans2D1" presStyleIdx="2" presStyleCnt="3"/>
      <dgm:spPr/>
    </dgm:pt>
    <dgm:pt modelId="{3B39AB46-9221-4C44-9F34-B89379954836}" type="pres">
      <dgm:prSet presAssocID="{C9409AC6-5993-4ED7-BB69-35A26DA7AAC7}" presName="node" presStyleLbl="node1" presStyleIdx="3" presStyleCnt="4">
        <dgm:presLayoutVars>
          <dgm:bulletEnabled val="1"/>
        </dgm:presLayoutVars>
      </dgm:prSet>
      <dgm:spPr/>
    </dgm:pt>
  </dgm:ptLst>
  <dgm:cxnLst>
    <dgm:cxn modelId="{2AA48B15-1BAE-44B5-9728-3D1460914B31}" srcId="{BF2634AB-C69E-4457-B547-1D6E36D8C540}" destId="{C9409AC6-5993-4ED7-BB69-35A26DA7AAC7}" srcOrd="3" destOrd="0" parTransId="{527DC158-6BFE-4BD2-99D4-449C1693F7CF}" sibTransId="{C613769E-FC30-4744-A151-1A373F455E22}"/>
    <dgm:cxn modelId="{D5A15339-B226-4A3E-8290-C8481AB05236}" type="presOf" srcId="{6E98E94F-F4E0-4BDB-8739-3F19CCF783DE}" destId="{5ADAD8BC-0BB0-44C8-B783-D0BADABA7354}" srcOrd="1" destOrd="0" presId="urn:microsoft.com/office/officeart/2005/8/layout/process1"/>
    <dgm:cxn modelId="{328E643F-6C99-42E7-BE55-80F68CED9B99}" srcId="{BF2634AB-C69E-4457-B547-1D6E36D8C540}" destId="{799DFF75-1DC2-4DE9-A86F-59DA24D4B338}" srcOrd="2" destOrd="0" parTransId="{19DB7672-6BEC-4B36-B6B7-A23F5138C510}" sibTransId="{6E98E94F-F4E0-4BDB-8739-3F19CCF783DE}"/>
    <dgm:cxn modelId="{F088EA40-C7A2-4FD1-B52C-2D10FA9D0F5C}" type="presOf" srcId="{799DFF75-1DC2-4DE9-A86F-59DA24D4B338}" destId="{21168192-7527-4338-AF56-5C0507FA0079}" srcOrd="0" destOrd="0" presId="urn:microsoft.com/office/officeart/2005/8/layout/process1"/>
    <dgm:cxn modelId="{9DA0B45F-5B79-4098-8D3A-C5029321C27D}" type="presOf" srcId="{BF2634AB-C69E-4457-B547-1D6E36D8C540}" destId="{928AEDA4-5689-4178-85C4-75222038690B}" srcOrd="0" destOrd="0" presId="urn:microsoft.com/office/officeart/2005/8/layout/process1"/>
    <dgm:cxn modelId="{52D10751-9470-45CA-AB1C-41D054C123F5}" srcId="{BF2634AB-C69E-4457-B547-1D6E36D8C540}" destId="{90732ED5-C835-4FFA-8EE2-557BEF83F7FB}" srcOrd="0" destOrd="0" parTransId="{381B546E-65E6-436E-AFA5-DD23B9D1BA05}" sibTransId="{FE2FD831-1907-4A4C-B5C1-06A963C6D852}"/>
    <dgm:cxn modelId="{170D3555-5CF8-48D4-B5AA-72AEA65FE959}" type="presOf" srcId="{6E98E94F-F4E0-4BDB-8739-3F19CCF783DE}" destId="{ED051CDC-E90E-4E40-A8B7-56D2D2A90382}" srcOrd="0" destOrd="0" presId="urn:microsoft.com/office/officeart/2005/8/layout/process1"/>
    <dgm:cxn modelId="{0D8DEB75-9906-4EF8-B9D8-DE0A63D81888}" srcId="{BF2634AB-C69E-4457-B547-1D6E36D8C540}" destId="{C839FDA3-C575-4F2C-B956-7AB15BDBD238}" srcOrd="1" destOrd="0" parTransId="{D49FFF5A-8D98-44C2-964D-FF4983C7879C}" sibTransId="{DEB43279-4D21-4907-9157-B55F013C0EB8}"/>
    <dgm:cxn modelId="{0D4AC27B-428B-4DC9-8CCF-78A49544C198}" type="presOf" srcId="{FE2FD831-1907-4A4C-B5C1-06A963C6D852}" destId="{B714C887-B5C5-4E93-B78C-7125BC3A70F9}" srcOrd="1" destOrd="0" presId="urn:microsoft.com/office/officeart/2005/8/layout/process1"/>
    <dgm:cxn modelId="{DCAE9580-249D-4FA6-A3DB-D52777820EAE}" type="presOf" srcId="{C9409AC6-5993-4ED7-BB69-35A26DA7AAC7}" destId="{3B39AB46-9221-4C44-9F34-B89379954836}" srcOrd="0" destOrd="0" presId="urn:microsoft.com/office/officeart/2005/8/layout/process1"/>
    <dgm:cxn modelId="{C39313B1-A9D2-4007-ADB7-7DD66FEEA97C}" type="presOf" srcId="{DEB43279-4D21-4907-9157-B55F013C0EB8}" destId="{E9C602B7-D5C1-4FF8-ACB8-07FAD2E89E3A}" srcOrd="0" destOrd="0" presId="urn:microsoft.com/office/officeart/2005/8/layout/process1"/>
    <dgm:cxn modelId="{E0685AB5-6A7A-483B-85DE-E9B4952814A5}" type="presOf" srcId="{C839FDA3-C575-4F2C-B956-7AB15BDBD238}" destId="{662F654C-D579-4219-9A23-7AADEF54A888}" srcOrd="0" destOrd="0" presId="urn:microsoft.com/office/officeart/2005/8/layout/process1"/>
    <dgm:cxn modelId="{F7D3E3E4-95B8-454D-AA60-8F6BB252BBDE}" type="presOf" srcId="{DEB43279-4D21-4907-9157-B55F013C0EB8}" destId="{6F386BFA-64BB-435D-A78A-D3E6A6D95B3B}" srcOrd="1" destOrd="0" presId="urn:microsoft.com/office/officeart/2005/8/layout/process1"/>
    <dgm:cxn modelId="{E98AF2F4-FEC8-4388-9771-D3C35B412D73}" type="presOf" srcId="{90732ED5-C835-4FFA-8EE2-557BEF83F7FB}" destId="{622A8A9B-72BC-4218-AF4C-8063ADCED13E}" srcOrd="0" destOrd="0" presId="urn:microsoft.com/office/officeart/2005/8/layout/process1"/>
    <dgm:cxn modelId="{B5BFFBF5-6EC9-4CE8-A039-C2B751107A55}" type="presOf" srcId="{FE2FD831-1907-4A4C-B5C1-06A963C6D852}" destId="{FA61026C-1A58-46B7-A920-0E16A48F7B35}" srcOrd="0" destOrd="0" presId="urn:microsoft.com/office/officeart/2005/8/layout/process1"/>
    <dgm:cxn modelId="{5E2FEDB4-C42B-4C1C-B03D-8A1DCF80B917}" type="presParOf" srcId="{928AEDA4-5689-4178-85C4-75222038690B}" destId="{622A8A9B-72BC-4218-AF4C-8063ADCED13E}" srcOrd="0" destOrd="0" presId="urn:microsoft.com/office/officeart/2005/8/layout/process1"/>
    <dgm:cxn modelId="{3DF887B2-C6F1-4B4B-A1A6-78659528405B}" type="presParOf" srcId="{928AEDA4-5689-4178-85C4-75222038690B}" destId="{FA61026C-1A58-46B7-A920-0E16A48F7B35}" srcOrd="1" destOrd="0" presId="urn:microsoft.com/office/officeart/2005/8/layout/process1"/>
    <dgm:cxn modelId="{E6410DE0-7CF5-4C83-BC19-AC164C75263E}" type="presParOf" srcId="{FA61026C-1A58-46B7-A920-0E16A48F7B35}" destId="{B714C887-B5C5-4E93-B78C-7125BC3A70F9}" srcOrd="0" destOrd="0" presId="urn:microsoft.com/office/officeart/2005/8/layout/process1"/>
    <dgm:cxn modelId="{847CCFE6-5300-4ADD-AF53-D837029DB9DF}" type="presParOf" srcId="{928AEDA4-5689-4178-85C4-75222038690B}" destId="{662F654C-D579-4219-9A23-7AADEF54A888}" srcOrd="2" destOrd="0" presId="urn:microsoft.com/office/officeart/2005/8/layout/process1"/>
    <dgm:cxn modelId="{611A6BA9-D7D1-4645-AD00-A62B9215725E}" type="presParOf" srcId="{928AEDA4-5689-4178-85C4-75222038690B}" destId="{E9C602B7-D5C1-4FF8-ACB8-07FAD2E89E3A}" srcOrd="3" destOrd="0" presId="urn:microsoft.com/office/officeart/2005/8/layout/process1"/>
    <dgm:cxn modelId="{B62FCA5B-533B-48B8-A7F8-B164C0B70126}" type="presParOf" srcId="{E9C602B7-D5C1-4FF8-ACB8-07FAD2E89E3A}" destId="{6F386BFA-64BB-435D-A78A-D3E6A6D95B3B}" srcOrd="0" destOrd="0" presId="urn:microsoft.com/office/officeart/2005/8/layout/process1"/>
    <dgm:cxn modelId="{377D069F-157A-44A4-81CD-246402BBA938}" type="presParOf" srcId="{928AEDA4-5689-4178-85C4-75222038690B}" destId="{21168192-7527-4338-AF56-5C0507FA0079}" srcOrd="4" destOrd="0" presId="urn:microsoft.com/office/officeart/2005/8/layout/process1"/>
    <dgm:cxn modelId="{4C2D7805-1C12-4886-A47D-AF2F2BDECD45}" type="presParOf" srcId="{928AEDA4-5689-4178-85C4-75222038690B}" destId="{ED051CDC-E90E-4E40-A8B7-56D2D2A90382}" srcOrd="5" destOrd="0" presId="urn:microsoft.com/office/officeart/2005/8/layout/process1"/>
    <dgm:cxn modelId="{F80DFFB5-0E4A-4E8C-98FA-40A53A518021}" type="presParOf" srcId="{ED051CDC-E90E-4E40-A8B7-56D2D2A90382}" destId="{5ADAD8BC-0BB0-44C8-B783-D0BADABA7354}" srcOrd="0" destOrd="0" presId="urn:microsoft.com/office/officeart/2005/8/layout/process1"/>
    <dgm:cxn modelId="{47B9D2FC-2848-4557-A567-838DD2811B6B}" type="presParOf" srcId="{928AEDA4-5689-4178-85C4-75222038690B}" destId="{3B39AB46-9221-4C44-9F34-B89379954836}"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2A8A9B-72BC-4218-AF4C-8063ADCED13E}">
      <dsp:nvSpPr>
        <dsp:cNvPr id="0" name=""/>
        <dsp:cNvSpPr/>
      </dsp:nvSpPr>
      <dsp:spPr>
        <a:xfrm>
          <a:off x="3762" y="2445000"/>
          <a:ext cx="1644945" cy="986967"/>
        </a:xfrm>
        <a:prstGeom prst="roundRect">
          <a:avLst>
            <a:gd name="adj" fmla="val 10000"/>
          </a:avLst>
        </a:prstGeom>
        <a:solidFill>
          <a:schemeClr val="accent4">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Testing and Certification</a:t>
          </a:r>
        </a:p>
      </dsp:txBody>
      <dsp:txXfrm>
        <a:off x="32669" y="2473907"/>
        <a:ext cx="1587131" cy="929153"/>
      </dsp:txXfrm>
    </dsp:sp>
    <dsp:sp modelId="{FA61026C-1A58-46B7-A920-0E16A48F7B35}">
      <dsp:nvSpPr>
        <dsp:cNvPr id="0" name=""/>
        <dsp:cNvSpPr/>
      </dsp:nvSpPr>
      <dsp:spPr>
        <a:xfrm>
          <a:off x="1813201" y="2734510"/>
          <a:ext cx="348728" cy="407946"/>
        </a:xfrm>
        <a:prstGeom prst="rightArrow">
          <a:avLst>
            <a:gd name="adj1" fmla="val 60000"/>
            <a:gd name="adj2" fmla="val 50000"/>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1813201" y="2816099"/>
        <a:ext cx="244110" cy="244768"/>
      </dsp:txXfrm>
    </dsp:sp>
    <dsp:sp modelId="{662F654C-D579-4219-9A23-7AADEF54A888}">
      <dsp:nvSpPr>
        <dsp:cNvPr id="0" name=""/>
        <dsp:cNvSpPr/>
      </dsp:nvSpPr>
      <dsp:spPr>
        <a:xfrm>
          <a:off x="2306685" y="2445000"/>
          <a:ext cx="1644945" cy="986967"/>
        </a:xfrm>
        <a:prstGeom prst="roundRect">
          <a:avLst>
            <a:gd name="adj" fmla="val 10000"/>
          </a:avLst>
        </a:prstGeom>
        <a:solidFill>
          <a:schemeClr val="accent4">
            <a:shade val="50000"/>
            <a:hueOff val="350982"/>
            <a:satOff val="-18600"/>
            <a:lumOff val="2487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Trusted Build</a:t>
          </a:r>
        </a:p>
      </dsp:txBody>
      <dsp:txXfrm>
        <a:off x="2335592" y="2473907"/>
        <a:ext cx="1587131" cy="929153"/>
      </dsp:txXfrm>
    </dsp:sp>
    <dsp:sp modelId="{E9C602B7-D5C1-4FF8-ACB8-07FAD2E89E3A}">
      <dsp:nvSpPr>
        <dsp:cNvPr id="0" name=""/>
        <dsp:cNvSpPr/>
      </dsp:nvSpPr>
      <dsp:spPr>
        <a:xfrm>
          <a:off x="4116124" y="2734510"/>
          <a:ext cx="348728" cy="407946"/>
        </a:xfrm>
        <a:prstGeom prst="rightArrow">
          <a:avLst>
            <a:gd name="adj1" fmla="val 60000"/>
            <a:gd name="adj2" fmla="val 50000"/>
          </a:avLst>
        </a:prstGeom>
        <a:solidFill>
          <a:schemeClr val="accent4">
            <a:shade val="90000"/>
            <a:hueOff val="496754"/>
            <a:satOff val="-25226"/>
            <a:lumOff val="2809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4116124" y="2816099"/>
        <a:ext cx="244110" cy="244768"/>
      </dsp:txXfrm>
    </dsp:sp>
    <dsp:sp modelId="{21168192-7527-4338-AF56-5C0507FA0079}">
      <dsp:nvSpPr>
        <dsp:cNvPr id="0" name=""/>
        <dsp:cNvSpPr/>
      </dsp:nvSpPr>
      <dsp:spPr>
        <a:xfrm>
          <a:off x="4609608" y="2445000"/>
          <a:ext cx="1644945" cy="986967"/>
        </a:xfrm>
        <a:prstGeom prst="roundRect">
          <a:avLst>
            <a:gd name="adj" fmla="val 10000"/>
          </a:avLst>
        </a:prstGeom>
        <a:solidFill>
          <a:schemeClr val="accent4">
            <a:shade val="50000"/>
            <a:hueOff val="701964"/>
            <a:satOff val="-37201"/>
            <a:lumOff val="4973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Logic and Accuracy Test</a:t>
          </a:r>
        </a:p>
      </dsp:txBody>
      <dsp:txXfrm>
        <a:off x="4638515" y="2473907"/>
        <a:ext cx="1587131" cy="929153"/>
      </dsp:txXfrm>
    </dsp:sp>
    <dsp:sp modelId="{ED051CDC-E90E-4E40-A8B7-56D2D2A90382}">
      <dsp:nvSpPr>
        <dsp:cNvPr id="0" name=""/>
        <dsp:cNvSpPr/>
      </dsp:nvSpPr>
      <dsp:spPr>
        <a:xfrm>
          <a:off x="6419048" y="2734510"/>
          <a:ext cx="348728" cy="407946"/>
        </a:xfrm>
        <a:prstGeom prst="rightArrow">
          <a:avLst>
            <a:gd name="adj1" fmla="val 60000"/>
            <a:gd name="adj2" fmla="val 50000"/>
          </a:avLst>
        </a:prstGeom>
        <a:solidFill>
          <a:schemeClr val="accent4">
            <a:shade val="90000"/>
            <a:hueOff val="496754"/>
            <a:satOff val="-25226"/>
            <a:lumOff val="2809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6419048" y="2816099"/>
        <a:ext cx="244110" cy="244768"/>
      </dsp:txXfrm>
    </dsp:sp>
    <dsp:sp modelId="{3B39AB46-9221-4C44-9F34-B89379954836}">
      <dsp:nvSpPr>
        <dsp:cNvPr id="0" name=""/>
        <dsp:cNvSpPr/>
      </dsp:nvSpPr>
      <dsp:spPr>
        <a:xfrm>
          <a:off x="6912531" y="2445000"/>
          <a:ext cx="1644945" cy="986967"/>
        </a:xfrm>
        <a:prstGeom prst="roundRect">
          <a:avLst>
            <a:gd name="adj" fmla="val 10000"/>
          </a:avLst>
        </a:prstGeom>
        <a:solidFill>
          <a:schemeClr val="accent4">
            <a:shade val="50000"/>
            <a:hueOff val="350982"/>
            <a:satOff val="-18600"/>
            <a:lumOff val="2487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Risk-Limiting Audit</a:t>
          </a:r>
        </a:p>
      </dsp:txBody>
      <dsp:txXfrm>
        <a:off x="6941438" y="2473907"/>
        <a:ext cx="1587131" cy="92915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F41633-117D-4D38-920F-EB231DA4414A}" type="datetimeFigureOut">
              <a:rPr lang="en-US" smtClean="0"/>
              <a:t>6/10/2024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5D2CB1-7E87-428C-A97F-8904C1E55C72}" type="slidenum">
              <a:rPr lang="en-US" smtClean="0"/>
              <a:t>‹#›</a:t>
            </a:fld>
            <a:endParaRPr lang="en-US"/>
          </a:p>
        </p:txBody>
      </p:sp>
    </p:spTree>
    <p:extLst>
      <p:ext uri="{BB962C8B-B14F-4D97-AF65-F5344CB8AC3E}">
        <p14:creationId xmlns:p14="http://schemas.microsoft.com/office/powerpoint/2010/main" val="16676338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35428"/>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4315103"/>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36114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8000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371309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140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30680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44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853968"/>
            <a:ext cx="3932237" cy="1003533"/>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1853968"/>
            <a:ext cx="6172200" cy="40070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860646"/>
            <a:ext cx="3932237" cy="300834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648044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656825"/>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1656825"/>
            <a:ext cx="6172200" cy="420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3257026"/>
            <a:ext cx="3932237" cy="26119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76881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527976"/>
            <a:ext cx="10515600" cy="9100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2617364"/>
            <a:ext cx="10515600" cy="39512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0" y="0"/>
            <a:ext cx="12192000" cy="13485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White letter C followed by white lettering reading &quot;Colorado Secretary of State&quot; "/>
          <p:cNvPicPr>
            <a:picLocks noChangeAspect="1"/>
          </p:cNvPicPr>
          <p:nvPr userDrawn="1"/>
        </p:nvPicPr>
        <p:blipFill>
          <a:blip r:embed="rId10" cstate="print">
            <a:extLst>
              <a:ext uri="{28A0092B-C50C-407E-A947-70E740481C1C}">
                <a14:useLocalDpi xmlns:a14="http://schemas.microsoft.com/office/drawing/2010/main" val="0"/>
              </a:ext>
            </a:extLst>
          </a:blip>
          <a:srcRect/>
          <a:stretch/>
        </p:blipFill>
        <p:spPr>
          <a:xfrm>
            <a:off x="838200" y="195520"/>
            <a:ext cx="4270080" cy="940294"/>
          </a:xfrm>
          <a:prstGeom prst="rect">
            <a:avLst/>
          </a:prstGeom>
        </p:spPr>
      </p:pic>
      <p:pic>
        <p:nvPicPr>
          <p:cNvPr id="6" name="Picture 5" descr="A colorful diamond shaped logo featuring the letter C, representing the Colorado Secretary of State's Office">
            <a:extLst>
              <a:ext uri="{FF2B5EF4-FFF2-40B4-BE49-F238E27FC236}">
                <a16:creationId xmlns:a16="http://schemas.microsoft.com/office/drawing/2014/main" id="{992245C3-52F8-569D-8A09-9AEEBF682EDF}"/>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1020425" y="5620364"/>
            <a:ext cx="920554" cy="1051402"/>
          </a:xfrm>
          <a:prstGeom prst="rect">
            <a:avLst/>
          </a:prstGeom>
        </p:spPr>
      </p:pic>
    </p:spTree>
    <p:extLst>
      <p:ext uri="{BB962C8B-B14F-4D97-AF65-F5344CB8AC3E}">
        <p14:creationId xmlns:p14="http://schemas.microsoft.com/office/powerpoint/2010/main" val="23659329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s://www.miamiherald.com/news/politics-government/state-politics/article288851685.html"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2" Type="http://schemas.openxmlformats.org/officeDocument/2006/relationships/hyperlink" Target="https://www.coloradosos.gov/pubs/elections/VotingSystems/VSHomePage1.html"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www.coloradosos.gov/pubs/info_center/CLEseminars.html" TargetMode="Externa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hyperlink" Target="https://www.nytimes.com/interactive/2020/10/07/upshot/mail-voting-ballots-signature-matching.html" TargetMode="Externa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hyperlink" Target="https://coloradosos.gov/pubs/elections/ElectionIntegrity/index.html?_gl=1*9ux755*_ga*NDI5MzQ2NzY1LjE2NzQxNTU5NzM.*_ga_JDK6PLVHDW*MTcxNzc5NjM4NC40NzUuMS4xNzE3Nzk5MjY2LjAuMC4w" TargetMode="Externa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hyperlink" Target="mailto:Caleb.Thornton@coloradosos.gov"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hyperlink" Target="https://www.coloradosos.gov/pubs/info_center/CLEseminars.html"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www.colorado.edu/lab/aprl/sites/default/files/attached-files/2023_cpc_initial_release_1_29.pdf"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Security Built Into Colorado’s Elections</a:t>
            </a:r>
          </a:p>
        </p:txBody>
      </p:sp>
      <p:sp>
        <p:nvSpPr>
          <p:cNvPr id="3" name="Subtitle 2"/>
          <p:cNvSpPr>
            <a:spLocks noGrp="1"/>
          </p:cNvSpPr>
          <p:nvPr>
            <p:ph type="subTitle" idx="1"/>
          </p:nvPr>
        </p:nvSpPr>
        <p:spPr/>
        <p:txBody>
          <a:bodyPr/>
          <a:lstStyle/>
          <a:p>
            <a:r>
              <a:rPr lang="en-US" dirty="0"/>
              <a:t>Caleb Thornton</a:t>
            </a:r>
          </a:p>
          <a:p>
            <a:r>
              <a:rPr lang="en-US" dirty="0"/>
              <a:t>Legal, Policy, and Rulemaking Manager </a:t>
            </a:r>
          </a:p>
          <a:p>
            <a:r>
              <a:rPr lang="en-US" dirty="0"/>
              <a:t>Colorado Secretary of State, Elections Division</a:t>
            </a:r>
          </a:p>
        </p:txBody>
      </p:sp>
    </p:spTree>
    <p:extLst>
      <p:ext uri="{BB962C8B-B14F-4D97-AF65-F5344CB8AC3E}">
        <p14:creationId xmlns:p14="http://schemas.microsoft.com/office/powerpoint/2010/main" val="1769439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List Maintenance </a:t>
            </a:r>
          </a:p>
        </p:txBody>
      </p:sp>
      <p:sp>
        <p:nvSpPr>
          <p:cNvPr id="5" name="Content Placeholder 4"/>
          <p:cNvSpPr>
            <a:spLocks noGrp="1"/>
          </p:cNvSpPr>
          <p:nvPr>
            <p:ph sz="half" idx="1"/>
          </p:nvPr>
        </p:nvSpPr>
        <p:spPr>
          <a:xfrm>
            <a:off x="838200" y="2622429"/>
            <a:ext cx="10666615" cy="4002657"/>
          </a:xfrm>
        </p:spPr>
        <p:txBody>
          <a:bodyPr>
            <a:normAutofit/>
          </a:bodyPr>
          <a:lstStyle/>
          <a:p>
            <a:r>
              <a:rPr lang="en-US" dirty="0"/>
              <a:t>What is it?</a:t>
            </a:r>
          </a:p>
          <a:p>
            <a:pPr lvl="1"/>
            <a:r>
              <a:rPr lang="en-US" dirty="0"/>
              <a:t>The process state and county election officials use to maintain accurate and up-to-date voter rolls.</a:t>
            </a:r>
          </a:p>
          <a:p>
            <a:pPr lvl="1"/>
            <a:endParaRPr lang="en-US" dirty="0"/>
          </a:p>
          <a:p>
            <a:r>
              <a:rPr lang="en-US" dirty="0"/>
              <a:t>Basic Terminology</a:t>
            </a:r>
          </a:p>
          <a:p>
            <a:pPr lvl="1"/>
            <a:r>
              <a:rPr lang="en-US" dirty="0"/>
              <a:t>Active vs. Inactive vs. Cancelled </a:t>
            </a:r>
          </a:p>
        </p:txBody>
      </p:sp>
    </p:spTree>
    <p:extLst>
      <p:ext uri="{BB962C8B-B14F-4D97-AF65-F5344CB8AC3E}">
        <p14:creationId xmlns:p14="http://schemas.microsoft.com/office/powerpoint/2010/main" val="1098237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List Maintenance, Federal Law </a:t>
            </a:r>
          </a:p>
        </p:txBody>
      </p:sp>
      <p:sp>
        <p:nvSpPr>
          <p:cNvPr id="5" name="Content Placeholder 4"/>
          <p:cNvSpPr>
            <a:spLocks noGrp="1"/>
          </p:cNvSpPr>
          <p:nvPr>
            <p:ph sz="half" idx="1"/>
          </p:nvPr>
        </p:nvSpPr>
        <p:spPr>
          <a:xfrm>
            <a:off x="838200" y="2622429"/>
            <a:ext cx="10666615" cy="4002657"/>
          </a:xfrm>
        </p:spPr>
        <p:txBody>
          <a:bodyPr>
            <a:normAutofit/>
          </a:bodyPr>
          <a:lstStyle/>
          <a:p>
            <a:r>
              <a:rPr lang="en-US" dirty="0"/>
              <a:t>NVRA</a:t>
            </a:r>
          </a:p>
          <a:p>
            <a:pPr lvl="1"/>
            <a:r>
              <a:rPr lang="en-US" dirty="0"/>
              <a:t>Created a process by which states could cancel voters off voter roll</a:t>
            </a:r>
          </a:p>
          <a:p>
            <a:pPr lvl="1"/>
            <a:r>
              <a:rPr lang="en-US" dirty="0"/>
              <a:t>Requires states to, “conduct a general program that makes a reasonable effort to remove the names of ineligible voters from the official lists of eligible voters.”</a:t>
            </a:r>
          </a:p>
          <a:p>
            <a:pPr lvl="1"/>
            <a:r>
              <a:rPr lang="en-US" dirty="0"/>
              <a:t>Use postal service “national change of address” information </a:t>
            </a:r>
          </a:p>
          <a:p>
            <a:pPr lvl="1"/>
            <a:r>
              <a:rPr lang="en-US" b="1" dirty="0"/>
              <a:t>Mailing + 2 general elections = cancelled </a:t>
            </a:r>
          </a:p>
        </p:txBody>
      </p:sp>
    </p:spTree>
    <p:extLst>
      <p:ext uri="{BB962C8B-B14F-4D97-AF65-F5344CB8AC3E}">
        <p14:creationId xmlns:p14="http://schemas.microsoft.com/office/powerpoint/2010/main" val="237803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List Maintenance, Colorado Use of Federal Law </a:t>
            </a:r>
          </a:p>
        </p:txBody>
      </p:sp>
      <p:sp>
        <p:nvSpPr>
          <p:cNvPr id="5" name="Content Placeholder 4"/>
          <p:cNvSpPr>
            <a:spLocks noGrp="1"/>
          </p:cNvSpPr>
          <p:nvPr>
            <p:ph sz="half" idx="1"/>
          </p:nvPr>
        </p:nvSpPr>
        <p:spPr>
          <a:xfrm>
            <a:off x="838200" y="2622429"/>
            <a:ext cx="10666615" cy="4002657"/>
          </a:xfrm>
        </p:spPr>
        <p:txBody>
          <a:bodyPr>
            <a:normAutofit/>
          </a:bodyPr>
          <a:lstStyle/>
          <a:p>
            <a:r>
              <a:rPr lang="en-US" dirty="0"/>
              <a:t>Colorado law built off NVRA</a:t>
            </a:r>
          </a:p>
          <a:p>
            <a:pPr lvl="1"/>
            <a:r>
              <a:rPr lang="en-US" b="1" dirty="0"/>
              <a:t>Mailing + 2 general elections = cancelled </a:t>
            </a:r>
          </a:p>
          <a:p>
            <a:pPr lvl="1"/>
            <a:r>
              <a:rPr lang="en-US" dirty="0"/>
              <a:t>“Inactive” status </a:t>
            </a:r>
          </a:p>
          <a:p>
            <a:pPr lvl="2"/>
            <a:r>
              <a:rPr lang="en-US" dirty="0"/>
              <a:t>Mail ballot returned as undeliverable (unique to mail ballot for all states)</a:t>
            </a:r>
          </a:p>
          <a:p>
            <a:pPr lvl="2"/>
            <a:r>
              <a:rPr lang="en-US" dirty="0"/>
              <a:t>Postal service information</a:t>
            </a:r>
          </a:p>
          <a:p>
            <a:pPr lvl="2"/>
            <a:endParaRPr lang="en-US" dirty="0"/>
          </a:p>
          <a:p>
            <a:pPr lvl="1"/>
            <a:r>
              <a:rPr lang="en-US" dirty="0"/>
              <a:t>Information from DMV</a:t>
            </a:r>
          </a:p>
          <a:p>
            <a:pPr lvl="2"/>
            <a:r>
              <a:rPr lang="en-US" dirty="0"/>
              <a:t>Automatic voter registration</a:t>
            </a:r>
          </a:p>
          <a:p>
            <a:pPr lvl="2"/>
            <a:r>
              <a:rPr lang="en-US" dirty="0"/>
              <a:t>Automatic voter updates </a:t>
            </a:r>
          </a:p>
        </p:txBody>
      </p:sp>
    </p:spTree>
    <p:extLst>
      <p:ext uri="{BB962C8B-B14F-4D97-AF65-F5344CB8AC3E}">
        <p14:creationId xmlns:p14="http://schemas.microsoft.com/office/powerpoint/2010/main" val="3667777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List Maintenance, Other Sources</a:t>
            </a:r>
          </a:p>
        </p:txBody>
      </p:sp>
      <p:sp>
        <p:nvSpPr>
          <p:cNvPr id="5" name="Content Placeholder 4"/>
          <p:cNvSpPr>
            <a:spLocks noGrp="1"/>
          </p:cNvSpPr>
          <p:nvPr>
            <p:ph sz="half" idx="1"/>
          </p:nvPr>
        </p:nvSpPr>
        <p:spPr>
          <a:xfrm>
            <a:off x="838200" y="2622429"/>
            <a:ext cx="10666615" cy="4002657"/>
          </a:xfrm>
        </p:spPr>
        <p:txBody>
          <a:bodyPr>
            <a:normAutofit/>
          </a:bodyPr>
          <a:lstStyle/>
          <a:p>
            <a:r>
              <a:rPr lang="en-US" dirty="0"/>
              <a:t>Cancellation due to death or felony resulting in incarceration</a:t>
            </a:r>
          </a:p>
          <a:p>
            <a:pPr lvl="1"/>
            <a:r>
              <a:rPr lang="en-US" dirty="0"/>
              <a:t>CDPHE (monthly – twice month before election)</a:t>
            </a:r>
          </a:p>
          <a:p>
            <a:pPr lvl="1"/>
            <a:r>
              <a:rPr lang="en-US" dirty="0"/>
              <a:t>CDOC (daily)</a:t>
            </a:r>
          </a:p>
          <a:p>
            <a:pPr lvl="1"/>
            <a:endParaRPr lang="en-US" dirty="0"/>
          </a:p>
          <a:p>
            <a:r>
              <a:rPr lang="en-US" dirty="0"/>
              <a:t>Electronic Registration Information Center (ERIC)</a:t>
            </a:r>
          </a:p>
          <a:p>
            <a:pPr lvl="1"/>
            <a:r>
              <a:rPr lang="en-US" dirty="0"/>
              <a:t>Founding member</a:t>
            </a:r>
          </a:p>
          <a:p>
            <a:pPr lvl="1"/>
            <a:r>
              <a:rPr lang="en-US" dirty="0"/>
              <a:t>Use of social security death data</a:t>
            </a:r>
          </a:p>
          <a:p>
            <a:pPr lvl="1"/>
            <a:r>
              <a:rPr lang="en-US" dirty="0"/>
              <a:t>Identification of double voters</a:t>
            </a:r>
          </a:p>
          <a:p>
            <a:pPr lvl="2"/>
            <a:r>
              <a:rPr lang="en-US" dirty="0">
                <a:hlinkClick r:id="rId2"/>
              </a:rPr>
              <a:t>https://www.miamiherald.com/news/politics-government/state-politics/article288851685.html</a:t>
            </a:r>
            <a:endParaRPr lang="en-US" dirty="0"/>
          </a:p>
        </p:txBody>
      </p:sp>
    </p:spTree>
    <p:extLst>
      <p:ext uri="{BB962C8B-B14F-4D97-AF65-F5344CB8AC3E}">
        <p14:creationId xmlns:p14="http://schemas.microsoft.com/office/powerpoint/2010/main" val="828627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List Maintenance – Common Questions/Misperceptions</a:t>
            </a:r>
          </a:p>
        </p:txBody>
      </p:sp>
      <p:sp>
        <p:nvSpPr>
          <p:cNvPr id="5" name="Content Placeholder 4"/>
          <p:cNvSpPr>
            <a:spLocks noGrp="1"/>
          </p:cNvSpPr>
          <p:nvPr>
            <p:ph sz="half" idx="1"/>
          </p:nvPr>
        </p:nvSpPr>
        <p:spPr>
          <a:xfrm>
            <a:off x="838200" y="2622429"/>
            <a:ext cx="10666615" cy="4002657"/>
          </a:xfrm>
        </p:spPr>
        <p:txBody>
          <a:bodyPr>
            <a:normAutofit/>
          </a:bodyPr>
          <a:lstStyle/>
          <a:p>
            <a:pPr marL="0" indent="0">
              <a:buNone/>
            </a:pPr>
            <a:r>
              <a:rPr lang="en-US" dirty="0"/>
              <a:t>Q: Why does Colorado have more registered voters than people?</a:t>
            </a:r>
          </a:p>
          <a:p>
            <a:pPr marL="0" indent="0">
              <a:buNone/>
            </a:pPr>
            <a:r>
              <a:rPr lang="en-US" dirty="0"/>
              <a:t>A: We don’t. Comparison of incomparable data. Misunderstanding of active vs. inactive</a:t>
            </a:r>
          </a:p>
          <a:p>
            <a:pPr marL="0" indent="0">
              <a:buNone/>
            </a:pPr>
            <a:endParaRPr lang="en-US" dirty="0"/>
          </a:p>
          <a:p>
            <a:pPr marL="0" indent="0">
              <a:buNone/>
            </a:pPr>
            <a:r>
              <a:rPr lang="en-US" dirty="0"/>
              <a:t>Q: Why did [insert person here] get a ballot to my house even though they moved?</a:t>
            </a:r>
          </a:p>
          <a:p>
            <a:pPr marL="0" indent="0">
              <a:buNone/>
            </a:pPr>
            <a:r>
              <a:rPr lang="en-US" dirty="0"/>
              <a:t>A: Data takes time to catch up. Return to sender to begin process of inactivation.</a:t>
            </a:r>
          </a:p>
          <a:p>
            <a:pPr marL="0" indent="0">
              <a:buNone/>
            </a:pPr>
            <a:endParaRPr lang="en-US" dirty="0"/>
          </a:p>
        </p:txBody>
      </p:sp>
    </p:spTree>
    <p:extLst>
      <p:ext uri="{BB962C8B-B14F-4D97-AF65-F5344CB8AC3E}">
        <p14:creationId xmlns:p14="http://schemas.microsoft.com/office/powerpoint/2010/main" val="4027869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System Security and Testing, Overview</a:t>
            </a:r>
          </a:p>
        </p:txBody>
      </p:sp>
      <p:sp>
        <p:nvSpPr>
          <p:cNvPr id="5" name="Content Placeholder 4"/>
          <p:cNvSpPr>
            <a:spLocks noGrp="1"/>
          </p:cNvSpPr>
          <p:nvPr>
            <p:ph sz="half" idx="1"/>
          </p:nvPr>
        </p:nvSpPr>
        <p:spPr>
          <a:xfrm>
            <a:off x="762692" y="2418694"/>
            <a:ext cx="10666615" cy="4309910"/>
          </a:xfrm>
        </p:spPr>
        <p:txBody>
          <a:bodyPr>
            <a:normAutofit fontScale="70000" lnSpcReduction="20000"/>
          </a:bodyPr>
          <a:lstStyle/>
          <a:p>
            <a:r>
              <a:rPr lang="en-US" dirty="0"/>
              <a:t>What is it? Procedures in place to make sure machines used to cast and tabulate votes are working properly</a:t>
            </a:r>
          </a:p>
          <a:p>
            <a:r>
              <a:rPr lang="en-US" dirty="0"/>
              <a:t>Basic Terminology</a:t>
            </a:r>
          </a:p>
          <a:p>
            <a:pPr lvl="1"/>
            <a:r>
              <a:rPr lang="en-US" dirty="0"/>
              <a:t>“Electromechanical voting system”</a:t>
            </a:r>
          </a:p>
          <a:p>
            <a:pPr lvl="2"/>
            <a:r>
              <a:rPr lang="en-US" dirty="0"/>
              <a:t>“a system in which an elector votes using a device for marking a ballot card using ink or another visible substance and the votes are counted with electronic vote-tabulating equipment.”</a:t>
            </a:r>
          </a:p>
          <a:p>
            <a:pPr lvl="2"/>
            <a:r>
              <a:rPr lang="en-US" dirty="0"/>
              <a:t>Includes tabulators, workstations, ballot marking devices, etc. </a:t>
            </a:r>
          </a:p>
          <a:p>
            <a:pPr lvl="2"/>
            <a:endParaRPr lang="en-US" dirty="0"/>
          </a:p>
          <a:p>
            <a:pPr lvl="1"/>
            <a:r>
              <a:rPr lang="en-US" dirty="0"/>
              <a:t>“Trusted build”</a:t>
            </a:r>
          </a:p>
          <a:p>
            <a:pPr lvl="2"/>
            <a:r>
              <a:rPr lang="en-US" dirty="0"/>
              <a:t>“means the write-once installation disk or disks for software and firmware for which the Secretary of State has established the chain-of-custody to the building of the disks . . . The trusted build is the origin of the chain-of-custody for any software and firmware component of the voting system.”</a:t>
            </a:r>
          </a:p>
          <a:p>
            <a:pPr lvl="1"/>
            <a:endParaRPr lang="en-US" dirty="0"/>
          </a:p>
          <a:p>
            <a:pPr lvl="1"/>
            <a:r>
              <a:rPr lang="en-US" dirty="0"/>
              <a:t>“Logic and accuracy test”</a:t>
            </a:r>
          </a:p>
          <a:p>
            <a:pPr lvl="2"/>
            <a:r>
              <a:rPr lang="en-US" dirty="0"/>
              <a:t>Pre-election test conducted to verify system is counting accurately</a:t>
            </a:r>
          </a:p>
          <a:p>
            <a:pPr lvl="1"/>
            <a:endParaRPr lang="en-US" dirty="0"/>
          </a:p>
          <a:p>
            <a:pPr lvl="1"/>
            <a:r>
              <a:rPr lang="en-US" dirty="0"/>
              <a:t>Risk-limiting audit”</a:t>
            </a:r>
          </a:p>
          <a:p>
            <a:pPr lvl="2"/>
            <a:r>
              <a:rPr lang="en-US" dirty="0"/>
              <a:t>Post-election audit that gives a statistical level of confidence that the outcome of an election is correct. </a:t>
            </a:r>
          </a:p>
        </p:txBody>
      </p:sp>
    </p:spTree>
    <p:extLst>
      <p:ext uri="{BB962C8B-B14F-4D97-AF65-F5344CB8AC3E}">
        <p14:creationId xmlns:p14="http://schemas.microsoft.com/office/powerpoint/2010/main" val="2425470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System Security and Testing Timeline</a:t>
            </a:r>
          </a:p>
        </p:txBody>
      </p:sp>
      <p:sp>
        <p:nvSpPr>
          <p:cNvPr id="5" name="Content Placeholder 4" descr="An image that shows the progression of voting system security in Colorado. "/>
          <p:cNvSpPr>
            <a:spLocks noGrp="1"/>
          </p:cNvSpPr>
          <p:nvPr>
            <p:ph sz="half" idx="1"/>
          </p:nvPr>
        </p:nvSpPr>
        <p:spPr>
          <a:xfrm>
            <a:off x="762692" y="2418694"/>
            <a:ext cx="10666615" cy="4002657"/>
          </a:xfrm>
        </p:spPr>
        <p:txBody>
          <a:bodyPr>
            <a:normAutofit/>
          </a:bodyPr>
          <a:lstStyle/>
          <a:p>
            <a:pPr lvl="2"/>
            <a:endParaRPr lang="en-US" dirty="0"/>
          </a:p>
          <a:p>
            <a:pPr lvl="2"/>
            <a:endParaRPr lang="en-US" dirty="0"/>
          </a:p>
        </p:txBody>
      </p:sp>
      <p:graphicFrame>
        <p:nvGraphicFramePr>
          <p:cNvPr id="2" name="Diagram 1">
            <a:extLst>
              <a:ext uri="{FF2B5EF4-FFF2-40B4-BE49-F238E27FC236}">
                <a16:creationId xmlns:a16="http://schemas.microsoft.com/office/drawing/2014/main" id="{FEAFAF7E-E8E9-11AE-7399-D500CFDFD61C}"/>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2047394401"/>
              </p:ext>
            </p:extLst>
          </p:nvPr>
        </p:nvGraphicFramePr>
        <p:xfrm>
          <a:off x="1815380" y="1190446"/>
          <a:ext cx="8561239" cy="58769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1788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System Security and Testing, Step 1</a:t>
            </a:r>
          </a:p>
        </p:txBody>
      </p:sp>
      <p:sp>
        <p:nvSpPr>
          <p:cNvPr id="5" name="Content Placeholder 4"/>
          <p:cNvSpPr>
            <a:spLocks noGrp="1"/>
          </p:cNvSpPr>
          <p:nvPr>
            <p:ph sz="half" idx="1"/>
          </p:nvPr>
        </p:nvSpPr>
        <p:spPr>
          <a:xfrm>
            <a:off x="762692" y="2418694"/>
            <a:ext cx="10666615" cy="4002657"/>
          </a:xfrm>
        </p:spPr>
        <p:txBody>
          <a:bodyPr>
            <a:normAutofit/>
          </a:bodyPr>
          <a:lstStyle/>
          <a:p>
            <a:r>
              <a:rPr lang="en-US" dirty="0"/>
              <a:t>Testing and Certification</a:t>
            </a:r>
          </a:p>
          <a:p>
            <a:pPr lvl="1"/>
            <a:r>
              <a:rPr lang="en-US" dirty="0"/>
              <a:t>Colorado law requires systems to meet specific standards for certification</a:t>
            </a:r>
          </a:p>
          <a:p>
            <a:pPr lvl="1"/>
            <a:r>
              <a:rPr lang="en-US" dirty="0"/>
              <a:t>Certification is a five-phase process that involves SOS staff, voting system vendor, and a voting system test lab accredited by the Election Assistance Commission. </a:t>
            </a:r>
          </a:p>
          <a:p>
            <a:pPr lvl="1"/>
            <a:r>
              <a:rPr lang="en-US" dirty="0"/>
              <a:t>Within 30 days of certification, all documentation not determined to be proprietary or security related is posted online. </a:t>
            </a:r>
          </a:p>
          <a:p>
            <a:pPr lvl="1"/>
            <a:r>
              <a:rPr lang="en-US" dirty="0"/>
              <a:t>Find all of this for every certified system online here: </a:t>
            </a:r>
            <a:r>
              <a:rPr lang="en-US" dirty="0">
                <a:hlinkClick r:id="rId2"/>
              </a:rPr>
              <a:t>https://www.coloradosos.gov/pubs/elections/VotingSystems/VSHomePage1.html</a:t>
            </a:r>
            <a:endParaRPr lang="en-US" dirty="0"/>
          </a:p>
          <a:p>
            <a:pPr lvl="2"/>
            <a:endParaRPr lang="en-US" dirty="0"/>
          </a:p>
        </p:txBody>
      </p:sp>
    </p:spTree>
    <p:extLst>
      <p:ext uri="{BB962C8B-B14F-4D97-AF65-F5344CB8AC3E}">
        <p14:creationId xmlns:p14="http://schemas.microsoft.com/office/powerpoint/2010/main" val="1150020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System Security and Testing, Step 2</a:t>
            </a:r>
          </a:p>
        </p:txBody>
      </p:sp>
      <p:sp>
        <p:nvSpPr>
          <p:cNvPr id="5" name="Content Placeholder 4"/>
          <p:cNvSpPr>
            <a:spLocks noGrp="1"/>
          </p:cNvSpPr>
          <p:nvPr>
            <p:ph sz="half" idx="1"/>
          </p:nvPr>
        </p:nvSpPr>
        <p:spPr>
          <a:xfrm>
            <a:off x="762692" y="2418694"/>
            <a:ext cx="10666615" cy="4002657"/>
          </a:xfrm>
        </p:spPr>
        <p:txBody>
          <a:bodyPr>
            <a:normAutofit/>
          </a:bodyPr>
          <a:lstStyle/>
          <a:p>
            <a:r>
              <a:rPr lang="en-US" dirty="0"/>
              <a:t>Trusted Build</a:t>
            </a:r>
          </a:p>
          <a:p>
            <a:pPr lvl="1"/>
            <a:r>
              <a:rPr lang="en-US" dirty="0"/>
              <a:t>Fancy name for secure installation of verified software onto clean system components</a:t>
            </a:r>
          </a:p>
          <a:p>
            <a:pPr lvl="1"/>
            <a:r>
              <a:rPr lang="en-US" dirty="0"/>
              <a:t>Conducted by background checked staff from Department of State with county and vendor personnel present. Conducted under camera. </a:t>
            </a:r>
          </a:p>
          <a:p>
            <a:pPr lvl="1"/>
            <a:r>
              <a:rPr lang="en-US" dirty="0"/>
              <a:t>Establishes initial chain of custody for every system component</a:t>
            </a:r>
          </a:p>
          <a:p>
            <a:pPr lvl="1"/>
            <a:endParaRPr lang="en-US" dirty="0"/>
          </a:p>
        </p:txBody>
      </p:sp>
    </p:spTree>
    <p:extLst>
      <p:ext uri="{BB962C8B-B14F-4D97-AF65-F5344CB8AC3E}">
        <p14:creationId xmlns:p14="http://schemas.microsoft.com/office/powerpoint/2010/main" val="200255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System Security and Testing, Step 3</a:t>
            </a:r>
          </a:p>
        </p:txBody>
      </p:sp>
      <p:sp>
        <p:nvSpPr>
          <p:cNvPr id="5" name="Content Placeholder 4"/>
          <p:cNvSpPr>
            <a:spLocks noGrp="1"/>
          </p:cNvSpPr>
          <p:nvPr>
            <p:ph sz="half" idx="1"/>
          </p:nvPr>
        </p:nvSpPr>
        <p:spPr>
          <a:xfrm>
            <a:off x="762692" y="2418694"/>
            <a:ext cx="10666615" cy="4002657"/>
          </a:xfrm>
        </p:spPr>
        <p:txBody>
          <a:bodyPr>
            <a:normAutofit/>
          </a:bodyPr>
          <a:lstStyle/>
          <a:p>
            <a:r>
              <a:rPr lang="en-US" dirty="0"/>
              <a:t>Logic and Accuracy Test</a:t>
            </a:r>
          </a:p>
          <a:p>
            <a:pPr lvl="1"/>
            <a:r>
              <a:rPr lang="en-US" dirty="0"/>
              <a:t>Test conducted before every election</a:t>
            </a:r>
          </a:p>
          <a:p>
            <a:pPr lvl="1"/>
            <a:r>
              <a:rPr lang="en-US" dirty="0"/>
              <a:t>Open to members of the public</a:t>
            </a:r>
          </a:p>
          <a:p>
            <a:pPr lvl="1"/>
            <a:r>
              <a:rPr lang="en-US" dirty="0"/>
              <a:t>Ballots with known results along with hand marked ballots run through tabulators</a:t>
            </a:r>
          </a:p>
          <a:p>
            <a:pPr lvl="1"/>
            <a:r>
              <a:rPr lang="en-US" dirty="0"/>
              <a:t>Tabulated results compared to hand tally results by bi-partisan team appointed by local parties</a:t>
            </a:r>
          </a:p>
        </p:txBody>
      </p:sp>
    </p:spTree>
    <p:extLst>
      <p:ext uri="{BB962C8B-B14F-4D97-AF65-F5344CB8AC3E}">
        <p14:creationId xmlns:p14="http://schemas.microsoft.com/office/powerpoint/2010/main" val="11155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CDOS Continuing Legal Education</a:t>
            </a:r>
          </a:p>
        </p:txBody>
      </p:sp>
      <p:sp>
        <p:nvSpPr>
          <p:cNvPr id="5" name="Content Placeholder 4"/>
          <p:cNvSpPr>
            <a:spLocks noGrp="1"/>
          </p:cNvSpPr>
          <p:nvPr>
            <p:ph sz="half" idx="1"/>
          </p:nvPr>
        </p:nvSpPr>
        <p:spPr>
          <a:xfrm>
            <a:off x="838199" y="2617365"/>
            <a:ext cx="10666615" cy="3559598"/>
          </a:xfrm>
        </p:spPr>
        <p:txBody>
          <a:bodyPr>
            <a:normAutofit fontScale="92500" lnSpcReduction="10000"/>
          </a:bodyPr>
          <a:lstStyle/>
          <a:p>
            <a:r>
              <a:rPr lang="en-US" dirty="0"/>
              <a:t>Variety of topics - Title Board, Cybersecurity, Notary, and more!</a:t>
            </a:r>
          </a:p>
          <a:p>
            <a:endParaRPr lang="en-US" dirty="0"/>
          </a:p>
          <a:p>
            <a:r>
              <a:rPr lang="en-US" dirty="0"/>
              <a:t>Once per month through October</a:t>
            </a:r>
          </a:p>
          <a:p>
            <a:endParaRPr lang="en-US" dirty="0"/>
          </a:p>
          <a:p>
            <a:r>
              <a:rPr lang="en-US" dirty="0"/>
              <a:t>Visit online to sign-up at: </a:t>
            </a:r>
            <a:r>
              <a:rPr lang="en-US" dirty="0">
                <a:hlinkClick r:id="rId2"/>
              </a:rPr>
              <a:t>https://www.coloradosos.gov/pubs/info_center/CLEseminars.html</a:t>
            </a:r>
            <a:endParaRPr lang="en-US" dirty="0"/>
          </a:p>
          <a:p>
            <a:endParaRPr lang="en-US" dirty="0"/>
          </a:p>
          <a:p>
            <a:r>
              <a:rPr lang="en-US" dirty="0"/>
              <a:t>Next session – July 11, “What is Title Board?”</a:t>
            </a:r>
          </a:p>
          <a:p>
            <a:endParaRPr lang="en-US" dirty="0"/>
          </a:p>
        </p:txBody>
      </p:sp>
    </p:spTree>
    <p:extLst>
      <p:ext uri="{BB962C8B-B14F-4D97-AF65-F5344CB8AC3E}">
        <p14:creationId xmlns:p14="http://schemas.microsoft.com/office/powerpoint/2010/main" val="731327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System Security and Testing, Step 4</a:t>
            </a:r>
          </a:p>
        </p:txBody>
      </p:sp>
      <p:sp>
        <p:nvSpPr>
          <p:cNvPr id="5" name="Content Placeholder 4"/>
          <p:cNvSpPr>
            <a:spLocks noGrp="1"/>
          </p:cNvSpPr>
          <p:nvPr>
            <p:ph sz="half" idx="1"/>
          </p:nvPr>
        </p:nvSpPr>
        <p:spPr>
          <a:xfrm>
            <a:off x="762692" y="2418694"/>
            <a:ext cx="5685733" cy="4002657"/>
          </a:xfrm>
        </p:spPr>
        <p:txBody>
          <a:bodyPr>
            <a:normAutofit fontScale="85000" lnSpcReduction="20000"/>
          </a:bodyPr>
          <a:lstStyle/>
          <a:p>
            <a:r>
              <a:rPr lang="en-US" dirty="0"/>
              <a:t>Risk-Limiting Audit</a:t>
            </a:r>
          </a:p>
          <a:p>
            <a:pPr lvl="1"/>
            <a:r>
              <a:rPr lang="en-US" dirty="0"/>
              <a:t>SOS sets a “risk limit” before every election. </a:t>
            </a:r>
          </a:p>
          <a:p>
            <a:pPr lvl="2"/>
            <a:r>
              <a:rPr lang="en-US" dirty="0"/>
              <a:t>“means the largest statistical probability that an incorrect reported tabulation outcome is not detected and corrected in a risk-limiting audit.”</a:t>
            </a:r>
          </a:p>
          <a:p>
            <a:pPr lvl="1"/>
            <a:r>
              <a:rPr lang="en-US" dirty="0"/>
              <a:t>Following tabulation, counties upload the tabulated results for each anonymous ballot</a:t>
            </a:r>
          </a:p>
          <a:p>
            <a:pPr lvl="1"/>
            <a:r>
              <a:rPr lang="en-US" dirty="0"/>
              <a:t>Ten sided dice rolled 20 times to determine random seed</a:t>
            </a:r>
          </a:p>
          <a:p>
            <a:pPr lvl="1"/>
            <a:r>
              <a:rPr lang="en-US" dirty="0"/>
              <a:t>Random seed determines ballots to be audited </a:t>
            </a:r>
          </a:p>
          <a:p>
            <a:pPr lvl="1"/>
            <a:r>
              <a:rPr lang="en-US" dirty="0"/>
              <a:t>Bi-partisan election judges review ballot selected</a:t>
            </a:r>
          </a:p>
          <a:p>
            <a:pPr lvl="1"/>
            <a:r>
              <a:rPr lang="en-US" dirty="0"/>
              <a:t>If tabulation for those ballots matches hand count (to satisfy risk limit) audit is complete</a:t>
            </a:r>
          </a:p>
          <a:p>
            <a:pPr lvl="1"/>
            <a:r>
              <a:rPr lang="en-US" dirty="0"/>
              <a:t>If not, audit continues into 2</a:t>
            </a:r>
            <a:r>
              <a:rPr lang="en-US" baseline="30000" dirty="0"/>
              <a:t>nd</a:t>
            </a:r>
            <a:r>
              <a:rPr lang="en-US" dirty="0"/>
              <a:t>, 3</a:t>
            </a:r>
            <a:r>
              <a:rPr lang="en-US" baseline="30000" dirty="0"/>
              <a:t>rd</a:t>
            </a:r>
            <a:r>
              <a:rPr lang="en-US" dirty="0"/>
              <a:t> rounds as necessary</a:t>
            </a:r>
          </a:p>
          <a:p>
            <a:pPr lvl="1"/>
            <a:endParaRPr lang="en-US" dirty="0"/>
          </a:p>
        </p:txBody>
      </p:sp>
      <p:pic>
        <p:nvPicPr>
          <p:cNvPr id="2" name="Picture 1" descr="A picture of the 10 sided dice rolled to determine the random seed for a risk-limiting audit. ">
            <a:extLst>
              <a:ext uri="{FF2B5EF4-FFF2-40B4-BE49-F238E27FC236}">
                <a16:creationId xmlns:a16="http://schemas.microsoft.com/office/drawing/2014/main" id="{0C4D0102-8B3E-6A6B-1C44-69F1CC0723FB}"/>
              </a:ext>
            </a:extLst>
          </p:cNvPr>
          <p:cNvPicPr>
            <a:picLocks noChangeAspect="1"/>
          </p:cNvPicPr>
          <p:nvPr/>
        </p:nvPicPr>
        <p:blipFill>
          <a:blip r:embed="rId2"/>
          <a:stretch>
            <a:fillRect/>
          </a:stretch>
        </p:blipFill>
        <p:spPr>
          <a:xfrm>
            <a:off x="6556437" y="2803937"/>
            <a:ext cx="4105730" cy="3232171"/>
          </a:xfrm>
          <a:prstGeom prst="rect">
            <a:avLst/>
          </a:prstGeom>
        </p:spPr>
      </p:pic>
    </p:spTree>
    <p:extLst>
      <p:ext uri="{BB962C8B-B14F-4D97-AF65-F5344CB8AC3E}">
        <p14:creationId xmlns:p14="http://schemas.microsoft.com/office/powerpoint/2010/main" val="27611419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System Security and Testing, Step 4 (cont.)</a:t>
            </a:r>
          </a:p>
        </p:txBody>
      </p:sp>
      <p:sp>
        <p:nvSpPr>
          <p:cNvPr id="5" name="Content Placeholder 4"/>
          <p:cNvSpPr>
            <a:spLocks noGrp="1"/>
          </p:cNvSpPr>
          <p:nvPr>
            <p:ph sz="half" idx="1"/>
          </p:nvPr>
        </p:nvSpPr>
        <p:spPr>
          <a:xfrm>
            <a:off x="762692" y="2418694"/>
            <a:ext cx="10666615" cy="4002657"/>
          </a:xfrm>
        </p:spPr>
        <p:txBody>
          <a:bodyPr>
            <a:normAutofit/>
          </a:bodyPr>
          <a:lstStyle/>
          <a:p>
            <a:r>
              <a:rPr lang="en-US" dirty="0"/>
              <a:t>Risk-Limiting Audit</a:t>
            </a:r>
          </a:p>
          <a:p>
            <a:pPr lvl="1"/>
            <a:r>
              <a:rPr lang="en-US" dirty="0"/>
              <a:t>CO first in the country to adopt this on statewide level</a:t>
            </a:r>
          </a:p>
          <a:p>
            <a:pPr lvl="1"/>
            <a:r>
              <a:rPr lang="en-US" dirty="0"/>
              <a:t>Possible because of paper ballot records </a:t>
            </a:r>
          </a:p>
          <a:p>
            <a:pPr lvl="1"/>
            <a:r>
              <a:rPr lang="en-US" u="sng" dirty="0"/>
              <a:t>Never</a:t>
            </a:r>
            <a:r>
              <a:rPr lang="en-US" dirty="0"/>
              <a:t> failed a risk-limiting audit and no discrepancy has ever been due to tabulation machine error. </a:t>
            </a:r>
          </a:p>
          <a:p>
            <a:pPr lvl="1"/>
            <a:endParaRPr lang="en-US" dirty="0"/>
          </a:p>
          <a:p>
            <a:pPr lvl="1"/>
            <a:endParaRPr lang="en-US" dirty="0"/>
          </a:p>
        </p:txBody>
      </p:sp>
    </p:spTree>
    <p:extLst>
      <p:ext uri="{BB962C8B-B14F-4D97-AF65-F5344CB8AC3E}">
        <p14:creationId xmlns:p14="http://schemas.microsoft.com/office/powerpoint/2010/main" val="837512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System Security and Testing – Common Questions/Misperceptions</a:t>
            </a:r>
          </a:p>
        </p:txBody>
      </p:sp>
      <p:sp>
        <p:nvSpPr>
          <p:cNvPr id="5" name="Content Placeholder 4"/>
          <p:cNvSpPr>
            <a:spLocks noGrp="1"/>
          </p:cNvSpPr>
          <p:nvPr>
            <p:ph sz="half" idx="1"/>
          </p:nvPr>
        </p:nvSpPr>
        <p:spPr>
          <a:xfrm>
            <a:off x="762692" y="2668860"/>
            <a:ext cx="10666615" cy="4002657"/>
          </a:xfrm>
        </p:spPr>
        <p:txBody>
          <a:bodyPr>
            <a:normAutofit/>
          </a:bodyPr>
          <a:lstStyle/>
          <a:p>
            <a:pPr marL="457200" lvl="1" indent="0">
              <a:buNone/>
            </a:pPr>
            <a:r>
              <a:rPr lang="en-US" dirty="0"/>
              <a:t>Q: Isn’t every system “hackable” and thus inherently not secure?</a:t>
            </a:r>
          </a:p>
          <a:p>
            <a:pPr marL="457200" lvl="1" indent="0">
              <a:buNone/>
            </a:pPr>
            <a:r>
              <a:rPr lang="en-US" dirty="0"/>
              <a:t>A: CO mitigates this threat through use of system testing, paper ballots, post-election audits, and other physical security (seals, cameras, etc.).</a:t>
            </a:r>
          </a:p>
          <a:p>
            <a:pPr marL="457200" lvl="1" indent="0">
              <a:buNone/>
            </a:pPr>
            <a:endParaRPr lang="en-US" dirty="0"/>
          </a:p>
          <a:p>
            <a:pPr marL="457200" lvl="1" indent="0">
              <a:buNone/>
            </a:pPr>
            <a:r>
              <a:rPr lang="en-US" dirty="0"/>
              <a:t>Q: Why can’t we just hand count everything?</a:t>
            </a:r>
          </a:p>
          <a:p>
            <a:pPr marL="457200" lvl="1" indent="0">
              <a:buNone/>
            </a:pPr>
            <a:r>
              <a:rPr lang="en-US" dirty="0"/>
              <a:t>A: Hand counting is less accurate, more time consuming, and not realistic, particularly for Colorado’s lengthy ballots (several dozen races to count this upcoming general). Machines don’t get tired - election judges do. </a:t>
            </a:r>
          </a:p>
          <a:p>
            <a:pPr marL="457200" lvl="1" indent="0">
              <a:buNone/>
            </a:pPr>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864425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Ballot Integrity, Overview</a:t>
            </a:r>
          </a:p>
        </p:txBody>
      </p:sp>
      <p:sp>
        <p:nvSpPr>
          <p:cNvPr id="5" name="Content Placeholder 4"/>
          <p:cNvSpPr>
            <a:spLocks noGrp="1"/>
          </p:cNvSpPr>
          <p:nvPr>
            <p:ph sz="half" idx="1"/>
          </p:nvPr>
        </p:nvSpPr>
        <p:spPr>
          <a:xfrm>
            <a:off x="762692" y="2418694"/>
            <a:ext cx="10666615" cy="4002657"/>
          </a:xfrm>
        </p:spPr>
        <p:txBody>
          <a:bodyPr>
            <a:normAutofit lnSpcReduction="10000"/>
          </a:bodyPr>
          <a:lstStyle/>
          <a:p>
            <a:pPr lvl="1"/>
            <a:r>
              <a:rPr lang="en-US" dirty="0"/>
              <a:t>What is it? Procedures in place to ensure that ballots were cast by registered voters, and that </a:t>
            </a:r>
            <a:r>
              <a:rPr lang="en-US" u="sng" dirty="0"/>
              <a:t>only</a:t>
            </a:r>
            <a:r>
              <a:rPr lang="en-US" dirty="0"/>
              <a:t> those ballots cast by registered voters were counted. </a:t>
            </a:r>
          </a:p>
          <a:p>
            <a:pPr lvl="1"/>
            <a:endParaRPr lang="en-US" dirty="0"/>
          </a:p>
          <a:p>
            <a:pPr lvl="1"/>
            <a:r>
              <a:rPr lang="en-US" dirty="0"/>
              <a:t>Basic Terminology:</a:t>
            </a:r>
          </a:p>
          <a:p>
            <a:pPr lvl="2"/>
            <a:r>
              <a:rPr lang="en-US" dirty="0"/>
              <a:t>“Signature verification”</a:t>
            </a:r>
          </a:p>
          <a:p>
            <a:pPr lvl="3"/>
            <a:r>
              <a:rPr lang="en-US" dirty="0"/>
              <a:t>The process of using a comparison of signature to confirm identity.</a:t>
            </a:r>
          </a:p>
          <a:p>
            <a:pPr marL="1371600" lvl="3" indent="0">
              <a:buNone/>
            </a:pPr>
            <a:r>
              <a:rPr lang="en-US" dirty="0"/>
              <a:t> </a:t>
            </a:r>
          </a:p>
          <a:p>
            <a:pPr lvl="2"/>
            <a:r>
              <a:rPr lang="en-US" dirty="0"/>
              <a:t> “Canvass”</a:t>
            </a:r>
          </a:p>
          <a:p>
            <a:pPr lvl="3"/>
            <a:r>
              <a:rPr lang="en-US" dirty="0"/>
              <a:t>Final act in an election. Certifies final abstract of votes. </a:t>
            </a:r>
          </a:p>
          <a:p>
            <a:pPr lvl="3"/>
            <a:endParaRPr lang="en-US" dirty="0"/>
          </a:p>
          <a:p>
            <a:pPr lvl="2"/>
            <a:r>
              <a:rPr lang="en-US" dirty="0"/>
              <a:t>“Abstract of Votes Cast”</a:t>
            </a:r>
          </a:p>
          <a:p>
            <a:pPr lvl="3"/>
            <a:r>
              <a:rPr lang="en-US" dirty="0"/>
              <a:t>Final official tally of votes in each race.</a:t>
            </a:r>
          </a:p>
          <a:p>
            <a:pPr lvl="3"/>
            <a:endParaRPr lang="en-US" dirty="0"/>
          </a:p>
          <a:p>
            <a:pPr lvl="3"/>
            <a:endParaRPr lang="en-US" dirty="0"/>
          </a:p>
          <a:p>
            <a:pPr marL="457200" lvl="1" indent="0">
              <a:buNone/>
            </a:pPr>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3380471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Ballot Integrity, Identification</a:t>
            </a:r>
          </a:p>
        </p:txBody>
      </p:sp>
      <p:sp>
        <p:nvSpPr>
          <p:cNvPr id="5" name="Content Placeholder 4"/>
          <p:cNvSpPr>
            <a:spLocks noGrp="1"/>
          </p:cNvSpPr>
          <p:nvPr>
            <p:ph sz="half" idx="1"/>
          </p:nvPr>
        </p:nvSpPr>
        <p:spPr>
          <a:xfrm>
            <a:off x="762692" y="2418694"/>
            <a:ext cx="10666615" cy="4002657"/>
          </a:xfrm>
        </p:spPr>
        <p:txBody>
          <a:bodyPr>
            <a:normAutofit/>
          </a:bodyPr>
          <a:lstStyle/>
          <a:p>
            <a:r>
              <a:rPr lang="en-US" dirty="0"/>
              <a:t>Signature Verification:</a:t>
            </a:r>
          </a:p>
          <a:p>
            <a:pPr lvl="1"/>
            <a:r>
              <a:rPr lang="en-US" dirty="0"/>
              <a:t>Primary method of identity verification in Colorado</a:t>
            </a:r>
          </a:p>
          <a:p>
            <a:pPr lvl="1"/>
            <a:r>
              <a:rPr lang="en-US" dirty="0"/>
              <a:t>Election judges receive training before every election – must follow Signature Verification Guide</a:t>
            </a:r>
          </a:p>
          <a:p>
            <a:pPr lvl="1"/>
            <a:r>
              <a:rPr lang="en-US" dirty="0"/>
              <a:t>Process</a:t>
            </a:r>
          </a:p>
          <a:p>
            <a:pPr lvl="2"/>
            <a:r>
              <a:rPr lang="en-US" dirty="0"/>
              <a:t>Single judge verifies signature. </a:t>
            </a:r>
          </a:p>
          <a:p>
            <a:pPr lvl="2"/>
            <a:r>
              <a:rPr lang="en-US" dirty="0"/>
              <a:t>If judge believes it does not match, signature goes to second tier of two election judges</a:t>
            </a:r>
          </a:p>
          <a:p>
            <a:pPr lvl="2"/>
            <a:r>
              <a:rPr lang="en-US" dirty="0"/>
              <a:t>If all 3 agree signature does not match, signature placed into “cure status”</a:t>
            </a:r>
          </a:p>
          <a:p>
            <a:pPr lvl="1"/>
            <a:r>
              <a:rPr lang="en-US" dirty="0"/>
              <a:t>Great NYT write-up of the process:</a:t>
            </a:r>
          </a:p>
          <a:p>
            <a:pPr lvl="2"/>
            <a:r>
              <a:rPr lang="en-US" dirty="0">
                <a:hlinkClick r:id="rId2"/>
              </a:rPr>
              <a:t>https://www.nytimes.com/interactive/2020/10/07/upshot/mail-voting-ballots-signature-matching.html</a:t>
            </a:r>
            <a:endParaRPr lang="en-US" dirty="0"/>
          </a:p>
          <a:p>
            <a:pPr lvl="1"/>
            <a:endParaRPr lang="en-US" dirty="0"/>
          </a:p>
          <a:p>
            <a:pPr marL="457200" lvl="1" indent="0">
              <a:buNone/>
            </a:pPr>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29665022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Ballot Integrity, Maintaining Custody</a:t>
            </a:r>
          </a:p>
        </p:txBody>
      </p:sp>
      <p:sp>
        <p:nvSpPr>
          <p:cNvPr id="5" name="Content Placeholder 4"/>
          <p:cNvSpPr>
            <a:spLocks noGrp="1"/>
          </p:cNvSpPr>
          <p:nvPr>
            <p:ph sz="half" idx="1"/>
          </p:nvPr>
        </p:nvSpPr>
        <p:spPr>
          <a:xfrm>
            <a:off x="762692" y="2418694"/>
            <a:ext cx="10666615" cy="4002657"/>
          </a:xfrm>
        </p:spPr>
        <p:txBody>
          <a:bodyPr>
            <a:normAutofit/>
          </a:bodyPr>
          <a:lstStyle/>
          <a:p>
            <a:r>
              <a:rPr lang="en-US" dirty="0"/>
              <a:t>Chain-of-Custody</a:t>
            </a:r>
          </a:p>
          <a:p>
            <a:pPr lvl="1"/>
            <a:r>
              <a:rPr lang="en-US" dirty="0"/>
              <a:t>Transportation of ballots from locked drop boxes to central count completed in secure containers with bi-partisan judges.</a:t>
            </a:r>
          </a:p>
          <a:p>
            <a:pPr lvl="1"/>
            <a:r>
              <a:rPr lang="en-US" dirty="0"/>
              <a:t>Ballot removal and tabulation conducted in secure location with limited access.</a:t>
            </a:r>
          </a:p>
          <a:p>
            <a:pPr lvl="1"/>
            <a:r>
              <a:rPr lang="en-US" dirty="0"/>
              <a:t>All ballot processing conducted by bi-partisan judges in view of election watchers. </a:t>
            </a:r>
          </a:p>
          <a:p>
            <a:pPr lvl="1"/>
            <a:r>
              <a:rPr lang="en-US" dirty="0"/>
              <a:t>After tabulation, ballots stored in secure containers with tamper-evident seals for 25 months.</a:t>
            </a:r>
          </a:p>
          <a:p>
            <a:pPr lvl="1"/>
            <a:endParaRPr lang="en-US" dirty="0"/>
          </a:p>
          <a:p>
            <a:pPr lvl="1"/>
            <a:endParaRPr lang="en-US" dirty="0"/>
          </a:p>
          <a:p>
            <a:pPr marL="457200" lvl="1" indent="0">
              <a:buNone/>
            </a:pPr>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740554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Ballot Integrity, Canvassing</a:t>
            </a:r>
          </a:p>
        </p:txBody>
      </p:sp>
      <p:sp>
        <p:nvSpPr>
          <p:cNvPr id="5" name="Content Placeholder 4"/>
          <p:cNvSpPr>
            <a:spLocks noGrp="1"/>
          </p:cNvSpPr>
          <p:nvPr>
            <p:ph sz="half" idx="1"/>
          </p:nvPr>
        </p:nvSpPr>
        <p:spPr>
          <a:xfrm>
            <a:off x="762692" y="2418694"/>
            <a:ext cx="10666615" cy="4002657"/>
          </a:xfrm>
        </p:spPr>
        <p:txBody>
          <a:bodyPr>
            <a:normAutofit/>
          </a:bodyPr>
          <a:lstStyle/>
          <a:p>
            <a:r>
              <a:rPr lang="en-US" dirty="0"/>
              <a:t>Canvass</a:t>
            </a:r>
          </a:p>
          <a:p>
            <a:pPr lvl="1"/>
            <a:r>
              <a:rPr lang="en-US" dirty="0"/>
              <a:t>Last official act of the election</a:t>
            </a:r>
          </a:p>
          <a:p>
            <a:pPr lvl="1"/>
            <a:r>
              <a:rPr lang="en-US" dirty="0"/>
              <a:t>Conducted by Republican-Democrat-clerk</a:t>
            </a:r>
          </a:p>
          <a:p>
            <a:pPr lvl="1"/>
            <a:r>
              <a:rPr lang="en-US" dirty="0"/>
              <a:t>Duties:</a:t>
            </a:r>
          </a:p>
          <a:p>
            <a:pPr lvl="2"/>
            <a:r>
              <a:rPr lang="en-US" dirty="0"/>
              <a:t>Ballots counted is </a:t>
            </a:r>
            <a:r>
              <a:rPr lang="en-US" u="sng" dirty="0"/>
              <a:t>&lt; </a:t>
            </a:r>
            <a:r>
              <a:rPr lang="en-US" dirty="0"/>
              <a:t>ballots cast</a:t>
            </a:r>
          </a:p>
          <a:p>
            <a:pPr lvl="2"/>
            <a:r>
              <a:rPr lang="en-US" dirty="0"/>
              <a:t>Ballots cast </a:t>
            </a:r>
            <a:r>
              <a:rPr lang="en-US" u="sng" dirty="0"/>
              <a:t>&lt; </a:t>
            </a:r>
            <a:r>
              <a:rPr lang="en-US" dirty="0"/>
              <a:t> registered voters </a:t>
            </a:r>
          </a:p>
          <a:p>
            <a:pPr lvl="2"/>
            <a:r>
              <a:rPr lang="en-US" dirty="0"/>
              <a:t>Certify the abstract of votes cast</a:t>
            </a:r>
          </a:p>
          <a:p>
            <a:pPr lvl="1"/>
            <a:r>
              <a:rPr lang="en-US" dirty="0"/>
              <a:t>Confirms that additional ballots weren’t “stuffed” into the system </a:t>
            </a:r>
          </a:p>
          <a:p>
            <a:pPr lvl="1"/>
            <a:endParaRPr lang="en-US" dirty="0"/>
          </a:p>
          <a:p>
            <a:pPr lvl="1"/>
            <a:endParaRPr lang="en-US" dirty="0"/>
          </a:p>
          <a:p>
            <a:pPr marL="457200" lvl="1" indent="0">
              <a:buNone/>
            </a:pPr>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33331930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Ballot Integrity – Common Questions/Misperceptions</a:t>
            </a:r>
          </a:p>
        </p:txBody>
      </p:sp>
      <p:sp>
        <p:nvSpPr>
          <p:cNvPr id="5" name="Content Placeholder 4"/>
          <p:cNvSpPr>
            <a:spLocks noGrp="1"/>
          </p:cNvSpPr>
          <p:nvPr>
            <p:ph sz="half" idx="1"/>
          </p:nvPr>
        </p:nvSpPr>
        <p:spPr>
          <a:xfrm>
            <a:off x="762692" y="2486439"/>
            <a:ext cx="10666615" cy="4002657"/>
          </a:xfrm>
        </p:spPr>
        <p:txBody>
          <a:bodyPr>
            <a:normAutofit/>
          </a:bodyPr>
          <a:lstStyle/>
          <a:p>
            <a:pPr marL="457200" lvl="1" indent="0">
              <a:buNone/>
            </a:pPr>
            <a:endParaRPr lang="en-US" dirty="0"/>
          </a:p>
          <a:p>
            <a:pPr marL="457200" lvl="1" indent="0">
              <a:buNone/>
            </a:pPr>
            <a:r>
              <a:rPr lang="en-US" dirty="0"/>
              <a:t>Q: Are drop boxes safe?</a:t>
            </a:r>
          </a:p>
          <a:p>
            <a:pPr marL="457200" lvl="1" indent="0">
              <a:buNone/>
            </a:pPr>
            <a:r>
              <a:rPr lang="en-US" dirty="0"/>
              <a:t>A: Yes. Drop boxes are secure metal containers, bolted to the ground, under video surveillance. Dropping ballots in a drop box removes the “middleman” USPS and ensures timely delivery of your ballot directly to election officials.  </a:t>
            </a:r>
          </a:p>
          <a:p>
            <a:pPr marL="457200" lvl="1" indent="0">
              <a:buNone/>
            </a:pPr>
            <a:endParaRPr lang="en-US" dirty="0"/>
          </a:p>
          <a:p>
            <a:pPr lvl="1"/>
            <a:endParaRPr lang="en-US" dirty="0"/>
          </a:p>
          <a:p>
            <a:pPr marL="457200" lvl="1" indent="0">
              <a:buNone/>
            </a:pPr>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12424722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Where do we go from here?</a:t>
            </a:r>
          </a:p>
        </p:txBody>
      </p:sp>
      <p:sp>
        <p:nvSpPr>
          <p:cNvPr id="5" name="Content Placeholder 4"/>
          <p:cNvSpPr>
            <a:spLocks noGrp="1"/>
          </p:cNvSpPr>
          <p:nvPr>
            <p:ph sz="half" idx="1"/>
          </p:nvPr>
        </p:nvSpPr>
        <p:spPr>
          <a:xfrm>
            <a:off x="762692" y="2418694"/>
            <a:ext cx="10666615" cy="4002657"/>
          </a:xfrm>
        </p:spPr>
        <p:txBody>
          <a:bodyPr>
            <a:normAutofit/>
          </a:bodyPr>
          <a:lstStyle/>
          <a:p>
            <a:r>
              <a:rPr lang="en-US" dirty="0"/>
              <a:t>Spread the good news! Colorado’s elections are safe, secure, and can be trusted. </a:t>
            </a:r>
          </a:p>
          <a:p>
            <a:r>
              <a:rPr lang="en-US" dirty="0"/>
              <a:t>Don’t take my word for it</a:t>
            </a:r>
          </a:p>
          <a:p>
            <a:pPr lvl="1"/>
            <a:r>
              <a:rPr lang="en-US" dirty="0"/>
              <a:t>Talk to your county clerk </a:t>
            </a:r>
          </a:p>
          <a:p>
            <a:pPr lvl="1"/>
            <a:r>
              <a:rPr lang="en-US" dirty="0"/>
              <a:t>Serve as an election judge or watcher </a:t>
            </a:r>
          </a:p>
          <a:p>
            <a:pPr lvl="1"/>
            <a:r>
              <a:rPr lang="en-US" dirty="0"/>
              <a:t>Take a tour </a:t>
            </a:r>
          </a:p>
          <a:p>
            <a:r>
              <a:rPr lang="en-US" dirty="0"/>
              <a:t>Be skeptical of what you hear from outside sources</a:t>
            </a:r>
          </a:p>
          <a:p>
            <a:pPr lvl="1"/>
            <a:r>
              <a:rPr lang="en-US" dirty="0"/>
              <a:t>Foreign governments and domestic actors use social media to spread disinformation</a:t>
            </a:r>
          </a:p>
          <a:p>
            <a:pPr lvl="1"/>
            <a:r>
              <a:rPr lang="en-US" dirty="0"/>
              <a:t>Webpage on disinformation and what you can do about it </a:t>
            </a:r>
            <a:r>
              <a:rPr lang="en-US" dirty="0">
                <a:hlinkClick r:id="rId2"/>
              </a:rPr>
              <a:t>here</a:t>
            </a:r>
            <a:r>
              <a:rPr lang="en-US" dirty="0"/>
              <a:t> </a:t>
            </a:r>
          </a:p>
          <a:p>
            <a:endParaRPr lang="en-US" dirty="0"/>
          </a:p>
          <a:p>
            <a:pPr lvl="1"/>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33822052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Questions?</a:t>
            </a:r>
          </a:p>
        </p:txBody>
      </p:sp>
      <p:sp>
        <p:nvSpPr>
          <p:cNvPr id="5" name="Content Placeholder 4"/>
          <p:cNvSpPr>
            <a:spLocks noGrp="1"/>
          </p:cNvSpPr>
          <p:nvPr>
            <p:ph sz="half" idx="1"/>
          </p:nvPr>
        </p:nvSpPr>
        <p:spPr>
          <a:xfrm>
            <a:off x="762692" y="2418694"/>
            <a:ext cx="10666615" cy="4002657"/>
          </a:xfrm>
        </p:spPr>
        <p:txBody>
          <a:bodyPr>
            <a:normAutofit/>
          </a:bodyPr>
          <a:lstStyle/>
          <a:p>
            <a:r>
              <a:rPr lang="en-US" dirty="0"/>
              <a:t>Call or email me with questions. If I don’t know the answer, I’ll try to find someone who does. </a:t>
            </a:r>
          </a:p>
          <a:p>
            <a:pPr lvl="1"/>
            <a:r>
              <a:rPr lang="en-US" dirty="0"/>
              <a:t>303-894-2200 ext. 6386</a:t>
            </a:r>
          </a:p>
          <a:p>
            <a:pPr lvl="1"/>
            <a:r>
              <a:rPr lang="en-US" dirty="0">
                <a:hlinkClick r:id="rId2"/>
              </a:rPr>
              <a:t>Caleb.Thornton@coloradosos.gov</a:t>
            </a:r>
            <a:endParaRPr lang="en-US" dirty="0"/>
          </a:p>
          <a:p>
            <a:pPr lvl="1"/>
            <a:endParaRPr lang="en-US" dirty="0"/>
          </a:p>
          <a:p>
            <a:pPr lvl="1"/>
            <a:endParaRPr lang="en-US" dirty="0"/>
          </a:p>
          <a:p>
            <a:pPr marL="0" indent="0">
              <a:buNone/>
            </a:pPr>
            <a:endParaRPr lang="en-US" dirty="0"/>
          </a:p>
          <a:p>
            <a:endParaRPr lang="en-US" dirty="0"/>
          </a:p>
          <a:p>
            <a:pPr lvl="1"/>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1272414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Course Objectives</a:t>
            </a:r>
          </a:p>
        </p:txBody>
      </p:sp>
      <p:sp>
        <p:nvSpPr>
          <p:cNvPr id="5" name="Content Placeholder 4"/>
          <p:cNvSpPr>
            <a:spLocks noGrp="1"/>
          </p:cNvSpPr>
          <p:nvPr>
            <p:ph sz="half" idx="1"/>
          </p:nvPr>
        </p:nvSpPr>
        <p:spPr>
          <a:xfrm>
            <a:off x="838199" y="2617365"/>
            <a:ext cx="10666615" cy="3559598"/>
          </a:xfrm>
        </p:spPr>
        <p:txBody>
          <a:bodyPr>
            <a:normAutofit lnSpcReduction="10000"/>
          </a:bodyPr>
          <a:lstStyle/>
          <a:p>
            <a:r>
              <a:rPr lang="en-US" dirty="0"/>
              <a:t>Why does it matter and how’d we get here?</a:t>
            </a:r>
          </a:p>
          <a:p>
            <a:endParaRPr lang="en-US" dirty="0"/>
          </a:p>
          <a:p>
            <a:r>
              <a:rPr lang="en-US" dirty="0"/>
              <a:t>Three areas of concern:</a:t>
            </a:r>
          </a:p>
          <a:p>
            <a:pPr lvl="1"/>
            <a:r>
              <a:rPr lang="en-US" dirty="0"/>
              <a:t>List maintenance</a:t>
            </a:r>
          </a:p>
          <a:p>
            <a:pPr lvl="1"/>
            <a:r>
              <a:rPr lang="en-US" dirty="0"/>
              <a:t>System testing</a:t>
            </a:r>
          </a:p>
          <a:p>
            <a:pPr lvl="1"/>
            <a:r>
              <a:rPr lang="en-US" dirty="0"/>
              <a:t>Ballot integrity</a:t>
            </a:r>
          </a:p>
          <a:p>
            <a:pPr marL="457200" lvl="1" indent="0">
              <a:buNone/>
            </a:pPr>
            <a:endParaRPr lang="en-US" dirty="0"/>
          </a:p>
          <a:p>
            <a:r>
              <a:rPr lang="en-US" dirty="0"/>
              <a:t>Where do we go from here?</a:t>
            </a:r>
          </a:p>
          <a:p>
            <a:endParaRPr lang="en-US" dirty="0"/>
          </a:p>
        </p:txBody>
      </p:sp>
    </p:spTree>
    <p:extLst>
      <p:ext uri="{BB962C8B-B14F-4D97-AF65-F5344CB8AC3E}">
        <p14:creationId xmlns:p14="http://schemas.microsoft.com/office/powerpoint/2010/main" val="39330968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CLE Credit</a:t>
            </a:r>
          </a:p>
        </p:txBody>
      </p:sp>
      <p:sp>
        <p:nvSpPr>
          <p:cNvPr id="5" name="Content Placeholder 4"/>
          <p:cNvSpPr>
            <a:spLocks noGrp="1"/>
          </p:cNvSpPr>
          <p:nvPr>
            <p:ph sz="half" idx="1"/>
          </p:nvPr>
        </p:nvSpPr>
        <p:spPr>
          <a:xfrm>
            <a:off x="762692" y="2418694"/>
            <a:ext cx="10666615" cy="4002657"/>
          </a:xfrm>
        </p:spPr>
        <p:txBody>
          <a:bodyPr>
            <a:normAutofit/>
          </a:bodyPr>
          <a:lstStyle/>
          <a:p>
            <a:r>
              <a:rPr lang="en-US" dirty="0"/>
              <a:t>Logon to CLE tracker enter Course ID: 838829</a:t>
            </a:r>
          </a:p>
          <a:p>
            <a:pPr lvl="1"/>
            <a:endParaRPr lang="en-US" dirty="0"/>
          </a:p>
          <a:p>
            <a:pPr lvl="1"/>
            <a:endParaRPr lang="en-US" dirty="0"/>
          </a:p>
          <a:p>
            <a:pPr marL="0" indent="0">
              <a:buNone/>
            </a:pPr>
            <a:endParaRPr lang="en-US" dirty="0"/>
          </a:p>
          <a:p>
            <a:endParaRPr lang="en-US" dirty="0"/>
          </a:p>
          <a:p>
            <a:pPr lvl="1"/>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342894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CDOS Continuing Legal Education Reminder</a:t>
            </a:r>
          </a:p>
        </p:txBody>
      </p:sp>
      <p:sp>
        <p:nvSpPr>
          <p:cNvPr id="5" name="Content Placeholder 4"/>
          <p:cNvSpPr>
            <a:spLocks noGrp="1"/>
          </p:cNvSpPr>
          <p:nvPr>
            <p:ph sz="half" idx="1"/>
          </p:nvPr>
        </p:nvSpPr>
        <p:spPr>
          <a:xfrm>
            <a:off x="838199" y="2617365"/>
            <a:ext cx="10666615" cy="3559598"/>
          </a:xfrm>
        </p:spPr>
        <p:txBody>
          <a:bodyPr>
            <a:normAutofit fontScale="92500" lnSpcReduction="10000"/>
          </a:bodyPr>
          <a:lstStyle/>
          <a:p>
            <a:r>
              <a:rPr lang="en-US" dirty="0"/>
              <a:t>Variety of topics - Title Board, Cybersecurity, Notary, and more!</a:t>
            </a:r>
          </a:p>
          <a:p>
            <a:endParaRPr lang="en-US" dirty="0"/>
          </a:p>
          <a:p>
            <a:r>
              <a:rPr lang="en-US" dirty="0"/>
              <a:t>Once per month through October</a:t>
            </a:r>
          </a:p>
          <a:p>
            <a:endParaRPr lang="en-US" dirty="0"/>
          </a:p>
          <a:p>
            <a:r>
              <a:rPr lang="en-US" dirty="0"/>
              <a:t>Visit online to sign-up at: </a:t>
            </a:r>
            <a:r>
              <a:rPr lang="en-US" dirty="0">
                <a:hlinkClick r:id="rId2"/>
              </a:rPr>
              <a:t>https://www.coloradosos.gov/pubs/info_center/CLEseminars.html</a:t>
            </a:r>
            <a:endParaRPr lang="en-US" dirty="0"/>
          </a:p>
          <a:p>
            <a:endParaRPr lang="en-US" dirty="0"/>
          </a:p>
          <a:p>
            <a:r>
              <a:rPr lang="en-US" dirty="0"/>
              <a:t>Next session – July 11, “What is Title Board?”</a:t>
            </a:r>
          </a:p>
          <a:p>
            <a:endParaRPr lang="en-US" dirty="0"/>
          </a:p>
        </p:txBody>
      </p:sp>
    </p:spTree>
    <p:extLst>
      <p:ext uri="{BB962C8B-B14F-4D97-AF65-F5344CB8AC3E}">
        <p14:creationId xmlns:p14="http://schemas.microsoft.com/office/powerpoint/2010/main" val="2175131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Why Does it Matter?</a:t>
            </a:r>
          </a:p>
        </p:txBody>
      </p:sp>
      <p:sp>
        <p:nvSpPr>
          <p:cNvPr id="5" name="Content Placeholder 4"/>
          <p:cNvSpPr>
            <a:spLocks noGrp="1"/>
          </p:cNvSpPr>
          <p:nvPr>
            <p:ph sz="half" idx="1"/>
          </p:nvPr>
        </p:nvSpPr>
        <p:spPr>
          <a:xfrm>
            <a:off x="838200" y="2622429"/>
            <a:ext cx="10666615" cy="4002657"/>
          </a:xfrm>
        </p:spPr>
        <p:txBody>
          <a:bodyPr>
            <a:normAutofit fontScale="92500" lnSpcReduction="10000"/>
          </a:bodyPr>
          <a:lstStyle/>
          <a:p>
            <a:r>
              <a:rPr lang="en-US" dirty="0">
                <a:hlinkClick r:id="rId2"/>
              </a:rPr>
              <a:t>Survey</a:t>
            </a:r>
            <a:r>
              <a:rPr lang="en-US" dirty="0"/>
              <a:t> conducted by CU Boulder and YouGov</a:t>
            </a:r>
          </a:p>
          <a:p>
            <a:r>
              <a:rPr lang="en-US" dirty="0"/>
              <a:t>Elections across the country will be conducted fairly and accurately</a:t>
            </a:r>
          </a:p>
          <a:p>
            <a:pPr lvl="1"/>
            <a:r>
              <a:rPr lang="en-US" sz="2800" dirty="0"/>
              <a:t>75% of Democrats </a:t>
            </a:r>
          </a:p>
          <a:p>
            <a:pPr lvl="1"/>
            <a:r>
              <a:rPr lang="en-US" sz="2800" dirty="0"/>
              <a:t>46% of Independents</a:t>
            </a:r>
          </a:p>
          <a:p>
            <a:pPr lvl="1"/>
            <a:r>
              <a:rPr lang="en-US" sz="2800" dirty="0"/>
              <a:t>41% of Republicans</a:t>
            </a:r>
          </a:p>
          <a:p>
            <a:pPr marL="457200" lvl="1" indent="0">
              <a:buNone/>
            </a:pPr>
            <a:endParaRPr lang="en-US" sz="2800" dirty="0"/>
          </a:p>
          <a:p>
            <a:r>
              <a:rPr lang="en-US" dirty="0"/>
              <a:t>Elections in Colorado will be conducted fairly and accurately</a:t>
            </a:r>
          </a:p>
          <a:p>
            <a:pPr lvl="1"/>
            <a:r>
              <a:rPr lang="en-US" sz="2800" dirty="0"/>
              <a:t>88% of Democrats</a:t>
            </a:r>
          </a:p>
          <a:p>
            <a:pPr lvl="1"/>
            <a:r>
              <a:rPr lang="en-US" sz="2800" dirty="0"/>
              <a:t>63% of Independents</a:t>
            </a:r>
          </a:p>
          <a:p>
            <a:pPr lvl="1"/>
            <a:r>
              <a:rPr lang="en-US" sz="2800" dirty="0"/>
              <a:t>54% of Republicans</a:t>
            </a:r>
          </a:p>
          <a:p>
            <a:endParaRPr lang="en-US" dirty="0"/>
          </a:p>
        </p:txBody>
      </p:sp>
    </p:spTree>
    <p:extLst>
      <p:ext uri="{BB962C8B-B14F-4D97-AF65-F5344CB8AC3E}">
        <p14:creationId xmlns:p14="http://schemas.microsoft.com/office/powerpoint/2010/main" val="2130459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How Did We Get Here? </a:t>
            </a:r>
          </a:p>
        </p:txBody>
      </p:sp>
      <p:pic>
        <p:nvPicPr>
          <p:cNvPr id="2" name="Content Placeholder 1" descr="A graph which shows public confidence in elections over time.">
            <a:extLst>
              <a:ext uri="{FF2B5EF4-FFF2-40B4-BE49-F238E27FC236}">
                <a16:creationId xmlns:a16="http://schemas.microsoft.com/office/drawing/2014/main" id="{1C978561-F004-E448-D1F3-BD4F5F08B03B}"/>
              </a:ext>
            </a:extLst>
          </p:cNvPr>
          <p:cNvPicPr>
            <a:picLocks noGrp="1" noChangeAspect="1"/>
          </p:cNvPicPr>
          <p:nvPr>
            <p:ph sz="half" idx="1"/>
          </p:nvPr>
        </p:nvPicPr>
        <p:blipFill>
          <a:blip r:embed="rId2"/>
          <a:stretch>
            <a:fillRect/>
          </a:stretch>
        </p:blipFill>
        <p:spPr>
          <a:xfrm>
            <a:off x="4098975" y="2437978"/>
            <a:ext cx="3994050" cy="4190400"/>
          </a:xfrm>
          <a:prstGeom prst="rect">
            <a:avLst/>
          </a:prstGeom>
        </p:spPr>
      </p:pic>
    </p:spTree>
    <p:extLst>
      <p:ext uri="{BB962C8B-B14F-4D97-AF65-F5344CB8AC3E}">
        <p14:creationId xmlns:p14="http://schemas.microsoft.com/office/powerpoint/2010/main" val="3678970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What Do Others Think? </a:t>
            </a:r>
          </a:p>
        </p:txBody>
      </p:sp>
      <p:pic>
        <p:nvPicPr>
          <p:cNvPr id="7" name="Content Placeholder 6" descr="Title of Article which says, &quot;Homeland Security head: Colorado tops US in vote security&quot;">
            <a:extLst>
              <a:ext uri="{FF2B5EF4-FFF2-40B4-BE49-F238E27FC236}">
                <a16:creationId xmlns:a16="http://schemas.microsoft.com/office/drawing/2014/main" id="{C6B19347-3626-EFEC-D328-68FFA82DD092}"/>
              </a:ext>
            </a:extLst>
          </p:cNvPr>
          <p:cNvPicPr>
            <a:picLocks noGrp="1" noChangeAspect="1"/>
          </p:cNvPicPr>
          <p:nvPr>
            <p:ph sz="half" idx="1"/>
          </p:nvPr>
        </p:nvPicPr>
        <p:blipFill>
          <a:blip r:embed="rId2"/>
          <a:stretch>
            <a:fillRect/>
          </a:stretch>
        </p:blipFill>
        <p:spPr>
          <a:xfrm>
            <a:off x="838200" y="2590640"/>
            <a:ext cx="5181600" cy="997606"/>
          </a:xfrm>
        </p:spPr>
      </p:pic>
      <p:pic>
        <p:nvPicPr>
          <p:cNvPr id="9" name="Picture 8" descr="Title of Article which says, &quot;As Trump Continues to Attack Election Integrity, Colorado GOP Wants Members to Trust Colorado's System.&quot;">
            <a:extLst>
              <a:ext uri="{FF2B5EF4-FFF2-40B4-BE49-F238E27FC236}">
                <a16:creationId xmlns:a16="http://schemas.microsoft.com/office/drawing/2014/main" id="{E0B2BE0D-5F09-92E6-A9DF-712B0F50C143}"/>
              </a:ext>
            </a:extLst>
          </p:cNvPr>
          <p:cNvPicPr>
            <a:picLocks noChangeAspect="1"/>
          </p:cNvPicPr>
          <p:nvPr/>
        </p:nvPicPr>
        <p:blipFill>
          <a:blip r:embed="rId3"/>
          <a:stretch>
            <a:fillRect/>
          </a:stretch>
        </p:blipFill>
        <p:spPr>
          <a:xfrm>
            <a:off x="6019800" y="2448910"/>
            <a:ext cx="5991567" cy="1281066"/>
          </a:xfrm>
          <a:prstGeom prst="rect">
            <a:avLst/>
          </a:prstGeom>
        </p:spPr>
      </p:pic>
      <p:pic>
        <p:nvPicPr>
          <p:cNvPr id="11" name="Picture 10" descr="A clip of an article that reads, &quot;The head of Colorado's Republican Party is trying to reassure members of teh GOP that there is no evidence of widespread voter fraud in the state. Representative Ken Buck said it's critically important to provide facts and evidence to combat misinformation and conspiracy theories. &quot;There's really very few things we do in this country that are as important as not only conducting honest elections but also convincing the public that the elections were honest,&quot; Buck told CPR News. ">
            <a:extLst>
              <a:ext uri="{FF2B5EF4-FFF2-40B4-BE49-F238E27FC236}">
                <a16:creationId xmlns:a16="http://schemas.microsoft.com/office/drawing/2014/main" id="{18CFE82E-D117-AD56-45B6-E24927544A26}"/>
              </a:ext>
            </a:extLst>
          </p:cNvPr>
          <p:cNvPicPr>
            <a:picLocks noChangeAspect="1"/>
          </p:cNvPicPr>
          <p:nvPr/>
        </p:nvPicPr>
        <p:blipFill>
          <a:blip r:embed="rId4"/>
          <a:stretch>
            <a:fillRect/>
          </a:stretch>
        </p:blipFill>
        <p:spPr>
          <a:xfrm>
            <a:off x="2023494" y="3871706"/>
            <a:ext cx="8145012" cy="2467319"/>
          </a:xfrm>
          <a:prstGeom prst="rect">
            <a:avLst/>
          </a:prstGeom>
        </p:spPr>
      </p:pic>
    </p:spTree>
    <p:extLst>
      <p:ext uri="{BB962C8B-B14F-4D97-AF65-F5344CB8AC3E}">
        <p14:creationId xmlns:p14="http://schemas.microsoft.com/office/powerpoint/2010/main" val="3627340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Colorado Constitution </a:t>
            </a:r>
          </a:p>
        </p:txBody>
      </p:sp>
      <p:sp>
        <p:nvSpPr>
          <p:cNvPr id="5" name="Content Placeholder 4"/>
          <p:cNvSpPr>
            <a:spLocks noGrp="1"/>
          </p:cNvSpPr>
          <p:nvPr>
            <p:ph sz="half" idx="1"/>
          </p:nvPr>
        </p:nvSpPr>
        <p:spPr>
          <a:xfrm>
            <a:off x="838200" y="2622429"/>
            <a:ext cx="10666615" cy="4002657"/>
          </a:xfrm>
        </p:spPr>
        <p:txBody>
          <a:bodyPr>
            <a:normAutofit/>
          </a:bodyPr>
          <a:lstStyle/>
          <a:p>
            <a:r>
              <a:rPr lang="en-US" dirty="0"/>
              <a:t>Article II, Section 5: “Freedom of elections. All elections shall be free and open; and no power, civil or military, shall at any time interfere to prevent the free exercise of the right of suffrage.”</a:t>
            </a:r>
          </a:p>
          <a:p>
            <a:pPr marL="457200" lvl="1" indent="0">
              <a:buNone/>
            </a:pPr>
            <a:endParaRPr lang="en-US" sz="2800" dirty="0"/>
          </a:p>
          <a:p>
            <a:r>
              <a:rPr lang="en-US" dirty="0"/>
              <a:t>Article VII, Section 11: “Purity of elections. The general assembly shall pass laws to secure the purity of elections, and guard against abuses of the elective franchise.”</a:t>
            </a:r>
          </a:p>
          <a:p>
            <a:endParaRPr lang="en-US" dirty="0"/>
          </a:p>
        </p:txBody>
      </p:sp>
    </p:spTree>
    <p:extLst>
      <p:ext uri="{BB962C8B-B14F-4D97-AF65-F5344CB8AC3E}">
        <p14:creationId xmlns:p14="http://schemas.microsoft.com/office/powerpoint/2010/main" val="1731979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HB 1303</a:t>
            </a:r>
          </a:p>
        </p:txBody>
      </p:sp>
      <p:sp>
        <p:nvSpPr>
          <p:cNvPr id="5" name="Content Placeholder 4"/>
          <p:cNvSpPr>
            <a:spLocks noGrp="1"/>
          </p:cNvSpPr>
          <p:nvPr>
            <p:ph sz="half" idx="1"/>
          </p:nvPr>
        </p:nvSpPr>
        <p:spPr>
          <a:xfrm>
            <a:off x="838200" y="2622429"/>
            <a:ext cx="10666615" cy="4002657"/>
          </a:xfrm>
        </p:spPr>
        <p:txBody>
          <a:bodyPr>
            <a:normAutofit/>
          </a:bodyPr>
          <a:lstStyle/>
          <a:p>
            <a:r>
              <a:rPr lang="en-US" dirty="0"/>
              <a:t>Created many standards that we follow today</a:t>
            </a:r>
          </a:p>
          <a:p>
            <a:pPr lvl="1"/>
            <a:r>
              <a:rPr lang="en-US" dirty="0"/>
              <a:t>Mail ballots</a:t>
            </a:r>
          </a:p>
          <a:p>
            <a:pPr lvl="1"/>
            <a:r>
              <a:rPr lang="en-US" dirty="0"/>
              <a:t>Standardized list maintenance</a:t>
            </a:r>
          </a:p>
          <a:p>
            <a:pPr lvl="1"/>
            <a:r>
              <a:rPr lang="en-US" dirty="0"/>
              <a:t>Vote centers</a:t>
            </a:r>
          </a:p>
          <a:p>
            <a:pPr lvl="1"/>
            <a:r>
              <a:rPr lang="en-US" dirty="0"/>
              <a:t>Central counting</a:t>
            </a:r>
          </a:p>
          <a:p>
            <a:pPr lvl="1"/>
            <a:r>
              <a:rPr lang="en-US" dirty="0"/>
              <a:t>Same-day voter registration</a:t>
            </a:r>
          </a:p>
        </p:txBody>
      </p:sp>
    </p:spTree>
    <p:extLst>
      <p:ext uri="{BB962C8B-B14F-4D97-AF65-F5344CB8AC3E}">
        <p14:creationId xmlns:p14="http://schemas.microsoft.com/office/powerpoint/2010/main" val="387896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Federal Law</a:t>
            </a:r>
          </a:p>
        </p:txBody>
      </p:sp>
      <p:sp>
        <p:nvSpPr>
          <p:cNvPr id="5" name="Content Placeholder 4"/>
          <p:cNvSpPr>
            <a:spLocks noGrp="1"/>
          </p:cNvSpPr>
          <p:nvPr>
            <p:ph sz="half" idx="1"/>
          </p:nvPr>
        </p:nvSpPr>
        <p:spPr>
          <a:xfrm>
            <a:off x="838200" y="2622429"/>
            <a:ext cx="10666615" cy="4002657"/>
          </a:xfrm>
        </p:spPr>
        <p:txBody>
          <a:bodyPr>
            <a:normAutofit/>
          </a:bodyPr>
          <a:lstStyle/>
          <a:p>
            <a:r>
              <a:rPr lang="en-US" dirty="0"/>
              <a:t>National Voter Registration Act (NVRA) of 1993</a:t>
            </a:r>
          </a:p>
          <a:p>
            <a:pPr lvl="1"/>
            <a:r>
              <a:rPr lang="en-US" dirty="0"/>
              <a:t>Standardize list maintenance procedures </a:t>
            </a:r>
          </a:p>
          <a:p>
            <a:pPr lvl="1"/>
            <a:r>
              <a:rPr lang="en-US" dirty="0"/>
              <a:t>“Motor voter”</a:t>
            </a:r>
          </a:p>
          <a:p>
            <a:pPr lvl="1"/>
            <a:endParaRPr lang="en-US" dirty="0"/>
          </a:p>
          <a:p>
            <a:r>
              <a:rPr lang="en-US" dirty="0"/>
              <a:t>Help America Vote Act (HAVA)</a:t>
            </a:r>
          </a:p>
          <a:p>
            <a:pPr lvl="1"/>
            <a:r>
              <a:rPr lang="en-US" dirty="0"/>
              <a:t>Replacement of old voting systems (punch cards)</a:t>
            </a:r>
          </a:p>
          <a:p>
            <a:pPr lvl="1"/>
            <a:r>
              <a:rPr lang="en-US" dirty="0"/>
              <a:t>Creation of Election Assistance Commission (EAC)</a:t>
            </a:r>
          </a:p>
          <a:p>
            <a:pPr lvl="1"/>
            <a:r>
              <a:rPr lang="en-US" dirty="0"/>
              <a:t>Creation of voting system standards </a:t>
            </a:r>
          </a:p>
        </p:txBody>
      </p:sp>
    </p:spTree>
    <p:extLst>
      <p:ext uri="{BB962C8B-B14F-4D97-AF65-F5344CB8AC3E}">
        <p14:creationId xmlns:p14="http://schemas.microsoft.com/office/powerpoint/2010/main" val="766623776"/>
      </p:ext>
    </p:extLst>
  </p:cSld>
  <p:clrMapOvr>
    <a:masterClrMapping/>
  </p:clrMapOvr>
</p:sld>
</file>

<file path=ppt/theme/theme1.xml><?xml version="1.0" encoding="utf-8"?>
<a:theme xmlns:a="http://schemas.openxmlformats.org/drawingml/2006/main" name="1_Office Theme">
  <a:themeElements>
    <a:clrScheme name="COSOS">
      <a:dk1>
        <a:srgbClr val="002F6C"/>
      </a:dk1>
      <a:lt1>
        <a:srgbClr val="FFFFFF"/>
      </a:lt1>
      <a:dk2>
        <a:srgbClr val="BA0C2F"/>
      </a:dk2>
      <a:lt2>
        <a:srgbClr val="FFCD00"/>
      </a:lt2>
      <a:accent1>
        <a:srgbClr val="512A44"/>
      </a:accent1>
      <a:accent2>
        <a:srgbClr val="D45D00"/>
      </a:accent2>
      <a:accent3>
        <a:srgbClr val="205C40"/>
      </a:accent3>
      <a:accent4>
        <a:srgbClr val="009CDE"/>
      </a:accent4>
      <a:accent5>
        <a:srgbClr val="83786F"/>
      </a:accent5>
      <a:accent6>
        <a:srgbClr val="CBC4BC"/>
      </a:accent6>
      <a:hlink>
        <a:srgbClr val="0563C1"/>
      </a:hlink>
      <a:folHlink>
        <a:srgbClr val="954F72"/>
      </a:folHlink>
    </a:clrScheme>
    <a:fontScheme name="COSOS">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649ba8c8-740e-42ea-850c-ca46ca456214" xsi:nil="true"/>
    <Content_x0020_Location xmlns="649ba8c8-740e-42ea-850c-ca46ca456214" xsi:nil="true"/>
    <i89bf99be0734afaad0f11e7f7340caa xmlns="d444297a-d47d-4bb2-8522-07033b2dc30f">
      <Terms xmlns="http://schemas.microsoft.com/office/infopath/2007/PartnerControls"/>
    </i89bf99be0734afaad0f11e7f7340caa>
    <TaxCatchAll xmlns="d444297a-d47d-4bb2-8522-07033b2dc30f" xsi:nil="true"/>
    <b202013f7921451cb1f7feee3c42e03e xmlns="d444297a-d47d-4bb2-8522-07033b2dc30f">
      <Terms xmlns="http://schemas.microsoft.com/office/infopath/2007/PartnerControls"/>
    </b202013f7921451cb1f7feee3c42e03e>
    <date xmlns="649ba8c8-740e-42ea-850c-ca46ca45621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CDOS Document" ma:contentTypeID="0x010100D2B7E3FF762C5B4A8AA557D8C901653D0036902C0C7FB5EF4EADA8368E016D523D" ma:contentTypeVersion="20" ma:contentTypeDescription="Use this content type for CDOS document (Document_CDOS)" ma:contentTypeScope="" ma:versionID="f2df9195b0b1870af2688a191fbe00dc">
  <xsd:schema xmlns:xsd="http://www.w3.org/2001/XMLSchema" xmlns:xs="http://www.w3.org/2001/XMLSchema" xmlns:p="http://schemas.microsoft.com/office/2006/metadata/properties" xmlns:ns2="d444297a-d47d-4bb2-8522-07033b2dc30f" xmlns:ns3="649ba8c8-740e-42ea-850c-ca46ca456214" targetNamespace="http://schemas.microsoft.com/office/2006/metadata/properties" ma:root="true" ma:fieldsID="aaaabe916c33f025b5b94a537633885c" ns2:_="" ns3:_="">
    <xsd:import namespace="d444297a-d47d-4bb2-8522-07033b2dc30f"/>
    <xsd:import namespace="649ba8c8-740e-42ea-850c-ca46ca456214"/>
    <xsd:element name="properties">
      <xsd:complexType>
        <xsd:sequence>
          <xsd:element name="documentManagement">
            <xsd:complexType>
              <xsd:all>
                <xsd:element ref="ns2:i89bf99be0734afaad0f11e7f7340caa" minOccurs="0"/>
                <xsd:element ref="ns2:b202013f7921451cb1f7feee3c42e03e" minOccurs="0"/>
                <xsd:element ref="ns2:TaxCatchAll" minOccurs="0"/>
                <xsd:element ref="ns2:TaxCatchAllLabel" minOccurs="0"/>
                <xsd:element ref="ns3:Category" minOccurs="0"/>
                <xsd:element ref="ns3:Content_x0020_Location"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date"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44297a-d47d-4bb2-8522-07033b2dc30f" elementFormDefault="qualified">
    <xsd:import namespace="http://schemas.microsoft.com/office/2006/documentManagement/types"/>
    <xsd:import namespace="http://schemas.microsoft.com/office/infopath/2007/PartnerControls"/>
    <xsd:element name="i89bf99be0734afaad0f11e7f7340caa" ma:index="8" nillable="true" ma:taxonomy="true" ma:internalName="i89bf99be0734afaad0f11e7f7340caa" ma:taxonomyFieldName="Type_x0020_of_x0020_Document" ma:displayName="Type of Document" ma:readOnly="false" ma:fieldId="{289bf99b-e073-4afa-ad0f-11e7f7340caa}" ma:sspId="8c720d17-7577-462f-b385-95738aee4da1" ma:termSetId="f190b1d9-64e7-4d5f-b0f5-d94771f97680" ma:anchorId="00000000-0000-0000-0000-000000000000" ma:open="false" ma:isKeyword="false">
      <xsd:complexType>
        <xsd:sequence>
          <xsd:element ref="pc:Terms" minOccurs="0" maxOccurs="1"/>
        </xsd:sequence>
      </xsd:complexType>
    </xsd:element>
    <xsd:element name="b202013f7921451cb1f7feee3c42e03e" ma:index="9" nillable="true" ma:taxonomy="true" ma:internalName="b202013f7921451cb1f7feee3c42e03e" ma:taxonomyFieldName="Division" ma:displayName="Division" ma:readOnly="false" ma:fieldId="{b202013f-7921-451c-b1f7-feee3c42e03e}" ma:sspId="8c720d17-7577-462f-b385-95738aee4da1" ma:termSetId="5fccc6ff-cb7d-416d-b84b-a68a565946a9"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799e2644-3a6f-4614-be8e-b7f6761c97ce}" ma:internalName="TaxCatchAll" ma:readOnly="false" ma:showField="CatchAllData" ma:web="d444297a-d47d-4bb2-8522-07033b2dc30f">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799e2644-3a6f-4614-be8e-b7f6761c97ce}" ma:internalName="TaxCatchAllLabel" ma:readOnly="true" ma:showField="CatchAllDataLabel" ma:web="d444297a-d47d-4bb2-8522-07033b2dc30f">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49ba8c8-740e-42ea-850c-ca46ca456214" elementFormDefault="qualified">
    <xsd:import namespace="http://schemas.microsoft.com/office/2006/documentManagement/types"/>
    <xsd:import namespace="http://schemas.microsoft.com/office/infopath/2007/PartnerControls"/>
    <xsd:element name="Category" ma:index="14" nillable="true" ma:displayName="Category" ma:format="Dropdown" ma:internalName="Category" ma:readOnly="false">
      <xsd:simpleType>
        <xsd:restriction base="dms:Choice">
          <xsd:enumeration value="General"/>
          <xsd:enumeration value="Email"/>
          <xsd:enumeration value="Phone/Voicemail"/>
          <xsd:enumeration value="Web"/>
        </xsd:restriction>
      </xsd:simpleType>
    </xsd:element>
    <xsd:element name="Content_x0020_Location" ma:index="15" nillable="true" ma:displayName="Content Location" ma:format="Dropdown" ma:internalName="Content_x0020_Location" ma:readOnly="false">
      <xsd:simpleType>
        <xsd:restriction base="dms:Choice">
          <xsd:enumeration value="Benefits"/>
          <xsd:enumeration value="Emergency Information"/>
          <xsd:enumeration value="IT Services Desk"/>
        </xsd:restriction>
      </xsd:simpleType>
    </xsd:element>
    <xsd:element name="MediaServiceMetadata" ma:index="16" nillable="true" ma:displayName="MediaServiceMetadata" ma:hidden="true" ma:internalName="MediaServiceMetadata" ma:readOnly="true">
      <xsd:simpleType>
        <xsd:restriction base="dms:Note"/>
      </xsd:simpleType>
    </xsd:element>
    <xsd:element name="MediaServiceFastMetadata" ma:index="17" nillable="true" ma:displayName="MediaServiceFastMetadata" ma:hidden="true" ma:internalName="MediaServiceFastMetadata" ma:readOnly="true">
      <xsd:simpleType>
        <xsd:restriction base="dms:Note"/>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date" ma:index="22" nillable="true" ma:displayName="date" ma:format="DateOnly" ma:internalName="date">
      <xsd:simpleType>
        <xsd:restriction base="dms:DateTim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5B96DD-3C6A-46E5-AB23-B3EEF50DC5AF}">
  <ds:schemaRefs>
    <ds:schemaRef ds:uri="http://purl.org/dc/terms/"/>
    <ds:schemaRef ds:uri="http://schemas.microsoft.com/office/2006/metadata/properties"/>
    <ds:schemaRef ds:uri="http://schemas.openxmlformats.org/package/2006/metadata/core-properties"/>
    <ds:schemaRef ds:uri="649ba8c8-740e-42ea-850c-ca46ca456214"/>
    <ds:schemaRef ds:uri="http://purl.org/dc/dcmitype/"/>
    <ds:schemaRef ds:uri="http://schemas.microsoft.com/office/2006/documentManagement/types"/>
    <ds:schemaRef ds:uri="http://www.w3.org/XML/1998/namespace"/>
    <ds:schemaRef ds:uri="http://schemas.microsoft.com/office/infopath/2007/PartnerControls"/>
    <ds:schemaRef ds:uri="d444297a-d47d-4bb2-8522-07033b2dc30f"/>
    <ds:schemaRef ds:uri="http://purl.org/dc/elements/1.1/"/>
  </ds:schemaRefs>
</ds:datastoreItem>
</file>

<file path=customXml/itemProps2.xml><?xml version="1.0" encoding="utf-8"?>
<ds:datastoreItem xmlns:ds="http://schemas.openxmlformats.org/officeDocument/2006/customXml" ds:itemID="{4B798184-6BA1-44E2-9F5E-08D76CCD4391}">
  <ds:schemaRefs>
    <ds:schemaRef ds:uri="http://schemas.microsoft.com/sharepoint/v3/contenttype/forms"/>
  </ds:schemaRefs>
</ds:datastoreItem>
</file>

<file path=customXml/itemProps3.xml><?xml version="1.0" encoding="utf-8"?>
<ds:datastoreItem xmlns:ds="http://schemas.openxmlformats.org/officeDocument/2006/customXml" ds:itemID="{3EF4759F-61B4-40AF-9481-0BE89DC8BC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44297a-d47d-4bb2-8522-07033b2dc30f"/>
    <ds:schemaRef ds:uri="649ba8c8-740e-42ea-850c-ca46ca4562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11295</TotalTime>
  <Words>1755</Words>
  <Application>Microsoft Office PowerPoint</Application>
  <PresentationFormat>Widescreen</PresentationFormat>
  <Paragraphs>241</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Arial Narrow</vt:lpstr>
      <vt:lpstr>Calibri</vt:lpstr>
      <vt:lpstr>1_Office Theme</vt:lpstr>
      <vt:lpstr>The Security Built Into Colorado’s Elections</vt:lpstr>
      <vt:lpstr>CDOS Continuing Legal Education</vt:lpstr>
      <vt:lpstr>Course Objectives</vt:lpstr>
      <vt:lpstr>Why Does it Matter?</vt:lpstr>
      <vt:lpstr>How Did We Get Here? </vt:lpstr>
      <vt:lpstr>What Do Others Think? </vt:lpstr>
      <vt:lpstr>Colorado Constitution </vt:lpstr>
      <vt:lpstr>HB 1303</vt:lpstr>
      <vt:lpstr>Federal Law</vt:lpstr>
      <vt:lpstr>List Maintenance </vt:lpstr>
      <vt:lpstr>List Maintenance, Federal Law </vt:lpstr>
      <vt:lpstr>List Maintenance, Colorado Use of Federal Law </vt:lpstr>
      <vt:lpstr>List Maintenance, Other Sources</vt:lpstr>
      <vt:lpstr>List Maintenance – Common Questions/Misperceptions</vt:lpstr>
      <vt:lpstr>System Security and Testing, Overview</vt:lpstr>
      <vt:lpstr>System Security and Testing Timeline</vt:lpstr>
      <vt:lpstr>System Security and Testing, Step 1</vt:lpstr>
      <vt:lpstr>System Security and Testing, Step 2</vt:lpstr>
      <vt:lpstr>System Security and Testing, Step 3</vt:lpstr>
      <vt:lpstr>System Security and Testing, Step 4</vt:lpstr>
      <vt:lpstr>System Security and Testing, Step 4 (cont.)</vt:lpstr>
      <vt:lpstr>System Security and Testing – Common Questions/Misperceptions</vt:lpstr>
      <vt:lpstr>Ballot Integrity, Overview</vt:lpstr>
      <vt:lpstr>Ballot Integrity, Identification</vt:lpstr>
      <vt:lpstr>Ballot Integrity, Maintaining Custody</vt:lpstr>
      <vt:lpstr>Ballot Integrity, Canvassing</vt:lpstr>
      <vt:lpstr>Ballot Integrity – Common Questions/Misperceptions</vt:lpstr>
      <vt:lpstr>Where do we go from here?</vt:lpstr>
      <vt:lpstr>Questions?</vt:lpstr>
      <vt:lpstr>CLE Credit</vt:lpstr>
      <vt:lpstr>CDOS Continuing Legal Education Reminder</vt:lpstr>
    </vt:vector>
  </TitlesOfParts>
  <Company>CDOS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Sunny</dc:creator>
  <cp:lastModifiedBy>Caleb Thornton</cp:lastModifiedBy>
  <cp:revision>45</cp:revision>
  <dcterms:created xsi:type="dcterms:W3CDTF">2018-07-19T18:09:46Z</dcterms:created>
  <dcterms:modified xsi:type="dcterms:W3CDTF">2024-06-10T21:31:26Z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176b7e50-4242-4a37-98e7-eea5006b3487</vt:lpwstr>
  </property>
  <property fmtid="{D5CDD505-2E9C-101B-9397-08002B2CF9AE}" pid="3" name="ContentTypeId">
    <vt:lpwstr>0x010100D2B7E3FF762C5B4A8AA557D8C901653D0036902C0C7FB5EF4EADA8368E016D523D</vt:lpwstr>
  </property>
  <property fmtid="{D5CDD505-2E9C-101B-9397-08002B2CF9AE}" pid="4" name="Division">
    <vt:lpwstr/>
  </property>
  <property fmtid="{D5CDD505-2E9C-101B-9397-08002B2CF9AE}" pid="5" name="Type of Document">
    <vt:lpwstr/>
  </property>
  <property fmtid="{D5CDD505-2E9C-101B-9397-08002B2CF9AE}" pid="6" name="MSIP_Label_59e4beaa-c4ba-4ea9-a1f4-4e52626a3d73_Enabled">
    <vt:lpwstr>true</vt:lpwstr>
  </property>
  <property fmtid="{D5CDD505-2E9C-101B-9397-08002B2CF9AE}" pid="7" name="MSIP_Label_59e4beaa-c4ba-4ea9-a1f4-4e52626a3d73_SetDate">
    <vt:lpwstr>2023-12-12T21:07:49Z</vt:lpwstr>
  </property>
  <property fmtid="{D5CDD505-2E9C-101B-9397-08002B2CF9AE}" pid="8" name="MSIP_Label_59e4beaa-c4ba-4ea9-a1f4-4e52626a3d73_Method">
    <vt:lpwstr>Standard</vt:lpwstr>
  </property>
  <property fmtid="{D5CDD505-2E9C-101B-9397-08002B2CF9AE}" pid="9" name="MSIP_Label_59e4beaa-c4ba-4ea9-a1f4-4e52626a3d73_Name">
    <vt:lpwstr>defa4170-0d19-0005-0004-bc88714345d2</vt:lpwstr>
  </property>
  <property fmtid="{D5CDD505-2E9C-101B-9397-08002B2CF9AE}" pid="10" name="MSIP_Label_59e4beaa-c4ba-4ea9-a1f4-4e52626a3d73_SiteId">
    <vt:lpwstr>58e69e55-1d13-4102-aac7-ea2947430191</vt:lpwstr>
  </property>
  <property fmtid="{D5CDD505-2E9C-101B-9397-08002B2CF9AE}" pid="11" name="MSIP_Label_59e4beaa-c4ba-4ea9-a1f4-4e52626a3d73_ActionId">
    <vt:lpwstr>1a343e34-6bf5-4871-8688-481fdf0ae6e7</vt:lpwstr>
  </property>
  <property fmtid="{D5CDD505-2E9C-101B-9397-08002B2CF9AE}" pid="12" name="MSIP_Label_59e4beaa-c4ba-4ea9-a1f4-4e52626a3d73_ContentBits">
    <vt:lpwstr>0</vt:lpwstr>
  </property>
</Properties>
</file>