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5" r:id="rId10"/>
    <p:sldId id="266" r:id="rId11"/>
    <p:sldId id="268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59A45-CFF5-4770-93B3-31BCAB26306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F9763-C9A9-4B01-8E9C-2E0C23212F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Placement of VSPCs on private universities for General, Pres Primary, and Coordinated (beginning next year). Working to get this number from Higher Ed. </a:t>
          </a:r>
        </a:p>
      </dgm:t>
    </dgm:pt>
    <dgm:pt modelId="{6DC15028-0250-4D79-9392-308B4C9442B2}" type="parTrans" cxnId="{D319B6B3-52C6-4E67-A4AF-0B8EFC697CA2}">
      <dgm:prSet/>
      <dgm:spPr/>
      <dgm:t>
        <a:bodyPr/>
        <a:lstStyle/>
        <a:p>
          <a:endParaRPr lang="en-US"/>
        </a:p>
      </dgm:t>
    </dgm:pt>
    <dgm:pt modelId="{F7A8352D-5147-4D1A-B372-DE2015A10861}" type="sibTrans" cxnId="{D319B6B3-52C6-4E67-A4AF-0B8EFC697CA2}">
      <dgm:prSet/>
      <dgm:spPr/>
      <dgm:t>
        <a:bodyPr/>
        <a:lstStyle/>
        <a:p>
          <a:endParaRPr lang="en-US"/>
        </a:p>
      </dgm:t>
    </dgm:pt>
    <dgm:pt modelId="{3AFCB5D4-6596-43C6-9232-9F35CDD95C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Threshold lowered from 3k to 2k for campuses during Pres Primary and Coordinated for VSPCs (beginning next year).  </a:t>
          </a:r>
        </a:p>
      </dgm:t>
    </dgm:pt>
    <dgm:pt modelId="{056182F2-97FE-425A-83FB-E3F86C6F58F0}" type="parTrans" cxnId="{6A9F8F06-8B92-470A-8DAE-79BEB6A9DB9C}">
      <dgm:prSet/>
      <dgm:spPr/>
      <dgm:t>
        <a:bodyPr/>
        <a:lstStyle/>
        <a:p>
          <a:endParaRPr lang="en-US"/>
        </a:p>
      </dgm:t>
    </dgm:pt>
    <dgm:pt modelId="{CB4217E5-3BD3-4AA8-BEA0-60DAE2BA16E0}" type="sibTrans" cxnId="{6A9F8F06-8B92-470A-8DAE-79BEB6A9DB9C}">
      <dgm:prSet/>
      <dgm:spPr/>
      <dgm:t>
        <a:bodyPr/>
        <a:lstStyle/>
        <a:p>
          <a:endParaRPr lang="en-US"/>
        </a:p>
      </dgm:t>
    </dgm:pt>
    <dgm:pt modelId="{EA2DF28D-D063-4468-8237-6D3C18F923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 15K counties only need 2 VSPC judges</a:t>
          </a:r>
        </a:p>
      </dgm:t>
    </dgm:pt>
    <dgm:pt modelId="{84C22620-B272-493D-9481-C449AB09CF57}" type="parTrans" cxnId="{7060FE8D-DA6D-4C0D-8A9A-5D49D5CD2BA4}">
      <dgm:prSet/>
      <dgm:spPr/>
      <dgm:t>
        <a:bodyPr/>
        <a:lstStyle/>
        <a:p>
          <a:endParaRPr lang="en-US"/>
        </a:p>
      </dgm:t>
    </dgm:pt>
    <dgm:pt modelId="{01C8362F-3284-4F1D-8480-8EB60D5EEF33}" type="sibTrans" cxnId="{7060FE8D-DA6D-4C0D-8A9A-5D49D5CD2BA4}">
      <dgm:prSet/>
      <dgm:spPr/>
      <dgm:t>
        <a:bodyPr/>
        <a:lstStyle/>
        <a:p>
          <a:endParaRPr lang="en-US"/>
        </a:p>
      </dgm:t>
    </dgm:pt>
    <dgm:pt modelId="{B152A3D3-F169-4935-B48A-3CEBF08AD0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Affirmative use of cell phones by voters at VSPCs if calls not made or received</a:t>
          </a:r>
        </a:p>
      </dgm:t>
    </dgm:pt>
    <dgm:pt modelId="{DA456664-17F6-4B47-AF43-9740F00FECCE}" type="parTrans" cxnId="{6A6C396C-ED7C-476A-97F0-A8040E3A15C7}">
      <dgm:prSet/>
      <dgm:spPr/>
      <dgm:t>
        <a:bodyPr/>
        <a:lstStyle/>
        <a:p>
          <a:endParaRPr lang="en-US"/>
        </a:p>
      </dgm:t>
    </dgm:pt>
    <dgm:pt modelId="{75B04CF5-D14B-48AC-B30D-D1CBED5680CC}" type="sibTrans" cxnId="{6A6C396C-ED7C-476A-97F0-A8040E3A15C7}">
      <dgm:prSet/>
      <dgm:spPr/>
      <dgm:t>
        <a:bodyPr/>
        <a:lstStyle/>
        <a:p>
          <a:endParaRPr lang="en-US"/>
        </a:p>
      </dgm:t>
    </dgm:pt>
    <dgm:pt modelId="{3E55CE0E-34C8-4DE2-8E2A-AE1DEEADD593}" type="pres">
      <dgm:prSet presAssocID="{E7B59A45-CFF5-4770-93B3-31BCAB263061}" presName="root" presStyleCnt="0">
        <dgm:presLayoutVars>
          <dgm:dir/>
          <dgm:resizeHandles val="exact"/>
        </dgm:presLayoutVars>
      </dgm:prSet>
      <dgm:spPr/>
    </dgm:pt>
    <dgm:pt modelId="{E1B069F3-11EC-4984-98D8-548730E0E964}" type="pres">
      <dgm:prSet presAssocID="{037F9763-C9A9-4B01-8E9C-2E0C23212F90}" presName="compNode" presStyleCnt="0"/>
      <dgm:spPr/>
    </dgm:pt>
    <dgm:pt modelId="{C9A9EAD6-05E3-42E2-AC05-53F7ED17001B}" type="pres">
      <dgm:prSet presAssocID="{037F9763-C9A9-4B01-8E9C-2E0C23212F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6E25549-E977-48E2-AD26-3086A9AF5A8F}" type="pres">
      <dgm:prSet presAssocID="{037F9763-C9A9-4B01-8E9C-2E0C23212F90}" presName="spaceRect" presStyleCnt="0"/>
      <dgm:spPr/>
    </dgm:pt>
    <dgm:pt modelId="{4C1A74BB-AEDB-4501-BF77-6A3751F0AB31}" type="pres">
      <dgm:prSet presAssocID="{037F9763-C9A9-4B01-8E9C-2E0C23212F90}" presName="textRect" presStyleLbl="revTx" presStyleIdx="0" presStyleCnt="4">
        <dgm:presLayoutVars>
          <dgm:chMax val="1"/>
          <dgm:chPref val="1"/>
        </dgm:presLayoutVars>
      </dgm:prSet>
      <dgm:spPr/>
    </dgm:pt>
    <dgm:pt modelId="{FF4486E1-9CF5-4E0C-8123-A835E9434E72}" type="pres">
      <dgm:prSet presAssocID="{F7A8352D-5147-4D1A-B372-DE2015A10861}" presName="sibTrans" presStyleCnt="0"/>
      <dgm:spPr/>
    </dgm:pt>
    <dgm:pt modelId="{AD06BAAC-A92B-44FB-9FC0-D6090B7740D4}" type="pres">
      <dgm:prSet presAssocID="{3AFCB5D4-6596-43C6-9232-9F35CDD95C72}" presName="compNode" presStyleCnt="0"/>
      <dgm:spPr/>
    </dgm:pt>
    <dgm:pt modelId="{DEC6D2CE-4E4B-483F-ADE9-B5241258C9DE}" type="pres">
      <dgm:prSet presAssocID="{3AFCB5D4-6596-43C6-9232-9F35CDD95C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000C0A0-09FD-4955-B6EF-08765B55362B}" type="pres">
      <dgm:prSet presAssocID="{3AFCB5D4-6596-43C6-9232-9F35CDD95C72}" presName="spaceRect" presStyleCnt="0"/>
      <dgm:spPr/>
    </dgm:pt>
    <dgm:pt modelId="{BDB0908B-4C3E-419E-AD8A-0A0C144F1B54}" type="pres">
      <dgm:prSet presAssocID="{3AFCB5D4-6596-43C6-9232-9F35CDD95C72}" presName="textRect" presStyleLbl="revTx" presStyleIdx="1" presStyleCnt="4">
        <dgm:presLayoutVars>
          <dgm:chMax val="1"/>
          <dgm:chPref val="1"/>
        </dgm:presLayoutVars>
      </dgm:prSet>
      <dgm:spPr/>
    </dgm:pt>
    <dgm:pt modelId="{E6A8F479-53C0-4FF3-AD75-C14EED7DFD73}" type="pres">
      <dgm:prSet presAssocID="{CB4217E5-3BD3-4AA8-BEA0-60DAE2BA16E0}" presName="sibTrans" presStyleCnt="0"/>
      <dgm:spPr/>
    </dgm:pt>
    <dgm:pt modelId="{16AF7E92-01E1-40E2-8E09-972237DFA0D0}" type="pres">
      <dgm:prSet presAssocID="{EA2DF28D-D063-4468-8237-6D3C18F9236B}" presName="compNode" presStyleCnt="0"/>
      <dgm:spPr/>
    </dgm:pt>
    <dgm:pt modelId="{426D4D50-1FCF-49FC-9F35-6F11F3619107}" type="pres">
      <dgm:prSet presAssocID="{EA2DF28D-D063-4468-8237-6D3C18F923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2A0B0BA9-86EF-43A4-B245-BA6C32A17932}" type="pres">
      <dgm:prSet presAssocID="{EA2DF28D-D063-4468-8237-6D3C18F9236B}" presName="spaceRect" presStyleCnt="0"/>
      <dgm:spPr/>
    </dgm:pt>
    <dgm:pt modelId="{23E91BC0-F5D6-44B7-81B6-5B47675577BF}" type="pres">
      <dgm:prSet presAssocID="{EA2DF28D-D063-4468-8237-6D3C18F9236B}" presName="textRect" presStyleLbl="revTx" presStyleIdx="2" presStyleCnt="4">
        <dgm:presLayoutVars>
          <dgm:chMax val="1"/>
          <dgm:chPref val="1"/>
        </dgm:presLayoutVars>
      </dgm:prSet>
      <dgm:spPr/>
    </dgm:pt>
    <dgm:pt modelId="{5D1B9209-08EE-4669-A29E-F36DB572CBE0}" type="pres">
      <dgm:prSet presAssocID="{01C8362F-3284-4F1D-8480-8EB60D5EEF33}" presName="sibTrans" presStyleCnt="0"/>
      <dgm:spPr/>
    </dgm:pt>
    <dgm:pt modelId="{B915C877-4602-40CD-945C-DAB2142861D0}" type="pres">
      <dgm:prSet presAssocID="{B152A3D3-F169-4935-B48A-3CEBF08AD0B3}" presName="compNode" presStyleCnt="0"/>
      <dgm:spPr/>
    </dgm:pt>
    <dgm:pt modelId="{CEA67B82-11DD-4A7C-BD37-871DE3273C20}" type="pres">
      <dgm:prSet presAssocID="{B152A3D3-F169-4935-B48A-3CEBF08AD0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463E6D9-6026-4B7A-87A3-38EF2A9CAA80}" type="pres">
      <dgm:prSet presAssocID="{B152A3D3-F169-4935-B48A-3CEBF08AD0B3}" presName="spaceRect" presStyleCnt="0"/>
      <dgm:spPr/>
    </dgm:pt>
    <dgm:pt modelId="{85FB9C71-04CB-484C-9480-6B4C81849D07}" type="pres">
      <dgm:prSet presAssocID="{B152A3D3-F169-4935-B48A-3CEBF08AD0B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A9F8F06-8B92-470A-8DAE-79BEB6A9DB9C}" srcId="{E7B59A45-CFF5-4770-93B3-31BCAB263061}" destId="{3AFCB5D4-6596-43C6-9232-9F35CDD95C72}" srcOrd="1" destOrd="0" parTransId="{056182F2-97FE-425A-83FB-E3F86C6F58F0}" sibTransId="{CB4217E5-3BD3-4AA8-BEA0-60DAE2BA16E0}"/>
    <dgm:cxn modelId="{69715735-5F1F-4109-BDED-8390DD5BCC33}" type="presOf" srcId="{EA2DF28D-D063-4468-8237-6D3C18F9236B}" destId="{23E91BC0-F5D6-44B7-81B6-5B47675577BF}" srcOrd="0" destOrd="0" presId="urn:microsoft.com/office/officeart/2018/2/layout/IconLabelList"/>
    <dgm:cxn modelId="{6A6C396C-ED7C-476A-97F0-A8040E3A15C7}" srcId="{E7B59A45-CFF5-4770-93B3-31BCAB263061}" destId="{B152A3D3-F169-4935-B48A-3CEBF08AD0B3}" srcOrd="3" destOrd="0" parTransId="{DA456664-17F6-4B47-AF43-9740F00FECCE}" sibTransId="{75B04CF5-D14B-48AC-B30D-D1CBED5680CC}"/>
    <dgm:cxn modelId="{2710474C-E0D7-455F-A986-47459AACDB3E}" type="presOf" srcId="{3AFCB5D4-6596-43C6-9232-9F35CDD95C72}" destId="{BDB0908B-4C3E-419E-AD8A-0A0C144F1B54}" srcOrd="0" destOrd="0" presId="urn:microsoft.com/office/officeart/2018/2/layout/IconLabelList"/>
    <dgm:cxn modelId="{4110847F-CD4C-40B9-A1FF-C2A7B19A8436}" type="presOf" srcId="{E7B59A45-CFF5-4770-93B3-31BCAB263061}" destId="{3E55CE0E-34C8-4DE2-8E2A-AE1DEEADD593}" srcOrd="0" destOrd="0" presId="urn:microsoft.com/office/officeart/2018/2/layout/IconLabelList"/>
    <dgm:cxn modelId="{2845A182-85E5-48BA-9375-CA29E4CF43BB}" type="presOf" srcId="{B152A3D3-F169-4935-B48A-3CEBF08AD0B3}" destId="{85FB9C71-04CB-484C-9480-6B4C81849D07}" srcOrd="0" destOrd="0" presId="urn:microsoft.com/office/officeart/2018/2/layout/IconLabelList"/>
    <dgm:cxn modelId="{7060FE8D-DA6D-4C0D-8A9A-5D49D5CD2BA4}" srcId="{E7B59A45-CFF5-4770-93B3-31BCAB263061}" destId="{EA2DF28D-D063-4468-8237-6D3C18F9236B}" srcOrd="2" destOrd="0" parTransId="{84C22620-B272-493D-9481-C449AB09CF57}" sibTransId="{01C8362F-3284-4F1D-8480-8EB60D5EEF33}"/>
    <dgm:cxn modelId="{D319B6B3-52C6-4E67-A4AF-0B8EFC697CA2}" srcId="{E7B59A45-CFF5-4770-93B3-31BCAB263061}" destId="{037F9763-C9A9-4B01-8E9C-2E0C23212F90}" srcOrd="0" destOrd="0" parTransId="{6DC15028-0250-4D79-9392-308B4C9442B2}" sibTransId="{F7A8352D-5147-4D1A-B372-DE2015A10861}"/>
    <dgm:cxn modelId="{9FC445D6-C6FF-426B-B95A-949434CC9E0E}" type="presOf" srcId="{037F9763-C9A9-4B01-8E9C-2E0C23212F90}" destId="{4C1A74BB-AEDB-4501-BF77-6A3751F0AB31}" srcOrd="0" destOrd="0" presId="urn:microsoft.com/office/officeart/2018/2/layout/IconLabelList"/>
    <dgm:cxn modelId="{EFF9EE80-0BCA-4736-9D0F-489A9204B0EA}" type="presParOf" srcId="{3E55CE0E-34C8-4DE2-8E2A-AE1DEEADD593}" destId="{E1B069F3-11EC-4984-98D8-548730E0E964}" srcOrd="0" destOrd="0" presId="urn:microsoft.com/office/officeart/2018/2/layout/IconLabelList"/>
    <dgm:cxn modelId="{9FFF5619-4151-4630-B507-1E0AC661DB5B}" type="presParOf" srcId="{E1B069F3-11EC-4984-98D8-548730E0E964}" destId="{C9A9EAD6-05E3-42E2-AC05-53F7ED17001B}" srcOrd="0" destOrd="0" presId="urn:microsoft.com/office/officeart/2018/2/layout/IconLabelList"/>
    <dgm:cxn modelId="{409EB077-E04B-4186-8B77-3F642A92B7EF}" type="presParOf" srcId="{E1B069F3-11EC-4984-98D8-548730E0E964}" destId="{36E25549-E977-48E2-AD26-3086A9AF5A8F}" srcOrd="1" destOrd="0" presId="urn:microsoft.com/office/officeart/2018/2/layout/IconLabelList"/>
    <dgm:cxn modelId="{B3B5716D-242C-4848-AC04-40D0D6A2F1EF}" type="presParOf" srcId="{E1B069F3-11EC-4984-98D8-548730E0E964}" destId="{4C1A74BB-AEDB-4501-BF77-6A3751F0AB31}" srcOrd="2" destOrd="0" presId="urn:microsoft.com/office/officeart/2018/2/layout/IconLabelList"/>
    <dgm:cxn modelId="{143D3B56-C6CF-4ED4-A467-CA5877396618}" type="presParOf" srcId="{3E55CE0E-34C8-4DE2-8E2A-AE1DEEADD593}" destId="{FF4486E1-9CF5-4E0C-8123-A835E9434E72}" srcOrd="1" destOrd="0" presId="urn:microsoft.com/office/officeart/2018/2/layout/IconLabelList"/>
    <dgm:cxn modelId="{A2DDEEFC-7584-442E-BF35-AECED8F54E1F}" type="presParOf" srcId="{3E55CE0E-34C8-4DE2-8E2A-AE1DEEADD593}" destId="{AD06BAAC-A92B-44FB-9FC0-D6090B7740D4}" srcOrd="2" destOrd="0" presId="urn:microsoft.com/office/officeart/2018/2/layout/IconLabelList"/>
    <dgm:cxn modelId="{15D4444C-1015-450A-AC91-6B73AB6B2029}" type="presParOf" srcId="{AD06BAAC-A92B-44FB-9FC0-D6090B7740D4}" destId="{DEC6D2CE-4E4B-483F-ADE9-B5241258C9DE}" srcOrd="0" destOrd="0" presId="urn:microsoft.com/office/officeart/2018/2/layout/IconLabelList"/>
    <dgm:cxn modelId="{17671435-8898-42BB-88C0-883C9F0D25DE}" type="presParOf" srcId="{AD06BAAC-A92B-44FB-9FC0-D6090B7740D4}" destId="{2000C0A0-09FD-4955-B6EF-08765B55362B}" srcOrd="1" destOrd="0" presId="urn:microsoft.com/office/officeart/2018/2/layout/IconLabelList"/>
    <dgm:cxn modelId="{3AD70511-CAAC-4258-B25C-4A6DF10177D3}" type="presParOf" srcId="{AD06BAAC-A92B-44FB-9FC0-D6090B7740D4}" destId="{BDB0908B-4C3E-419E-AD8A-0A0C144F1B54}" srcOrd="2" destOrd="0" presId="urn:microsoft.com/office/officeart/2018/2/layout/IconLabelList"/>
    <dgm:cxn modelId="{6F857448-8FBF-4E64-90DC-9F13B389E14C}" type="presParOf" srcId="{3E55CE0E-34C8-4DE2-8E2A-AE1DEEADD593}" destId="{E6A8F479-53C0-4FF3-AD75-C14EED7DFD73}" srcOrd="3" destOrd="0" presId="urn:microsoft.com/office/officeart/2018/2/layout/IconLabelList"/>
    <dgm:cxn modelId="{B8591A57-5038-474C-B653-24585DB62996}" type="presParOf" srcId="{3E55CE0E-34C8-4DE2-8E2A-AE1DEEADD593}" destId="{16AF7E92-01E1-40E2-8E09-972237DFA0D0}" srcOrd="4" destOrd="0" presId="urn:microsoft.com/office/officeart/2018/2/layout/IconLabelList"/>
    <dgm:cxn modelId="{FAF96CB3-BF38-44F8-8E96-79A2A38D301E}" type="presParOf" srcId="{16AF7E92-01E1-40E2-8E09-972237DFA0D0}" destId="{426D4D50-1FCF-49FC-9F35-6F11F3619107}" srcOrd="0" destOrd="0" presId="urn:microsoft.com/office/officeart/2018/2/layout/IconLabelList"/>
    <dgm:cxn modelId="{B9C3AA8B-C790-47F7-ABB9-00B84D483D4E}" type="presParOf" srcId="{16AF7E92-01E1-40E2-8E09-972237DFA0D0}" destId="{2A0B0BA9-86EF-43A4-B245-BA6C32A17932}" srcOrd="1" destOrd="0" presId="urn:microsoft.com/office/officeart/2018/2/layout/IconLabelList"/>
    <dgm:cxn modelId="{0DFA3FE7-621C-4DA8-A164-190A8F8FCB79}" type="presParOf" srcId="{16AF7E92-01E1-40E2-8E09-972237DFA0D0}" destId="{23E91BC0-F5D6-44B7-81B6-5B47675577BF}" srcOrd="2" destOrd="0" presId="urn:microsoft.com/office/officeart/2018/2/layout/IconLabelList"/>
    <dgm:cxn modelId="{211823D4-37CE-4E73-A368-02D38198C208}" type="presParOf" srcId="{3E55CE0E-34C8-4DE2-8E2A-AE1DEEADD593}" destId="{5D1B9209-08EE-4669-A29E-F36DB572CBE0}" srcOrd="5" destOrd="0" presId="urn:microsoft.com/office/officeart/2018/2/layout/IconLabelList"/>
    <dgm:cxn modelId="{BC406434-8258-41DB-B0F5-0D8ED71E29A0}" type="presParOf" srcId="{3E55CE0E-34C8-4DE2-8E2A-AE1DEEADD593}" destId="{B915C877-4602-40CD-945C-DAB2142861D0}" srcOrd="6" destOrd="0" presId="urn:microsoft.com/office/officeart/2018/2/layout/IconLabelList"/>
    <dgm:cxn modelId="{8CA62EA3-69B9-4270-95DB-43111C6CD43A}" type="presParOf" srcId="{B915C877-4602-40CD-945C-DAB2142861D0}" destId="{CEA67B82-11DD-4A7C-BD37-871DE3273C20}" srcOrd="0" destOrd="0" presId="urn:microsoft.com/office/officeart/2018/2/layout/IconLabelList"/>
    <dgm:cxn modelId="{96A9FA2C-2754-44B3-9A5E-6970444DA419}" type="presParOf" srcId="{B915C877-4602-40CD-945C-DAB2142861D0}" destId="{B463E6D9-6026-4B7A-87A3-38EF2A9CAA80}" srcOrd="1" destOrd="0" presId="urn:microsoft.com/office/officeart/2018/2/layout/IconLabelList"/>
    <dgm:cxn modelId="{808F8616-362E-4377-994C-2D49B10ACE77}" type="presParOf" srcId="{B915C877-4602-40CD-945C-DAB2142861D0}" destId="{85FB9C71-04CB-484C-9480-6B4C81849D0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274EC-8E1B-407F-8F6B-ACA43236A79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4184851-7B59-42F7-A617-B9C0AC9137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Drop box pickup schedule now in law:</a:t>
          </a:r>
        </a:p>
      </dgm:t>
    </dgm:pt>
    <dgm:pt modelId="{101EBD97-DA83-40B0-99F3-E073C9E41A92}" type="parTrans" cxnId="{F41FD3CB-9120-432B-B14B-6904E59FC128}">
      <dgm:prSet/>
      <dgm:spPr/>
      <dgm:t>
        <a:bodyPr/>
        <a:lstStyle/>
        <a:p>
          <a:endParaRPr lang="en-US"/>
        </a:p>
      </dgm:t>
    </dgm:pt>
    <dgm:pt modelId="{8B8CBA51-2D13-437E-A918-2A548986D729}" type="sibTrans" cxnId="{F41FD3CB-9120-432B-B14B-6904E59FC128}">
      <dgm:prSet/>
      <dgm:spPr/>
      <dgm:t>
        <a:bodyPr/>
        <a:lstStyle/>
        <a:p>
          <a:endParaRPr lang="en-US"/>
        </a:p>
      </dgm:t>
    </dgm:pt>
    <dgm:pt modelId="{54326A39-E8D7-4EB7-91DF-26DA59FDA9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Beginning when box opens</a:t>
          </a:r>
        </a:p>
      </dgm:t>
    </dgm:pt>
    <dgm:pt modelId="{E4B3BFFF-1B64-4C59-B9E6-D4C65C4CDF74}" type="parTrans" cxnId="{0533B4C9-2DFA-496D-98B3-C3D87C1B6705}">
      <dgm:prSet/>
      <dgm:spPr/>
      <dgm:t>
        <a:bodyPr/>
        <a:lstStyle/>
        <a:p>
          <a:endParaRPr lang="en-US"/>
        </a:p>
      </dgm:t>
    </dgm:pt>
    <dgm:pt modelId="{508ECCD7-B4DA-4108-90EE-2F55AD28B821}" type="sibTrans" cxnId="{0533B4C9-2DFA-496D-98B3-C3D87C1B6705}">
      <dgm:prSet/>
      <dgm:spPr/>
      <dgm:t>
        <a:bodyPr/>
        <a:lstStyle/>
        <a:p>
          <a:endParaRPr lang="en-US"/>
        </a:p>
      </dgm:t>
    </dgm:pt>
    <dgm:pt modelId="{9E9DDB42-4AF8-4296-AA4C-730CF049BC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every 72 hours after domestic mailed</a:t>
          </a:r>
        </a:p>
      </dgm:t>
    </dgm:pt>
    <dgm:pt modelId="{0EF40D2B-ED88-4D41-ACE1-0378841F757C}" type="parTrans" cxnId="{B2E54C48-9973-43C8-AF4B-3A2F54F0A156}">
      <dgm:prSet/>
      <dgm:spPr/>
      <dgm:t>
        <a:bodyPr/>
        <a:lstStyle/>
        <a:p>
          <a:endParaRPr lang="en-US"/>
        </a:p>
      </dgm:t>
    </dgm:pt>
    <dgm:pt modelId="{E6691461-D406-4EF0-9CBA-61B818052A6B}" type="sibTrans" cxnId="{B2E54C48-9973-43C8-AF4B-3A2F54F0A156}">
      <dgm:prSet/>
      <dgm:spPr/>
      <dgm:t>
        <a:bodyPr/>
        <a:lstStyle/>
        <a:p>
          <a:endParaRPr lang="en-US"/>
        </a:p>
      </dgm:t>
    </dgm:pt>
    <dgm:pt modelId="{E2E0B4F7-DA21-4715-AD74-FA1C97A32B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Once every 24 hours when VSPCs open</a:t>
          </a:r>
        </a:p>
      </dgm:t>
    </dgm:pt>
    <dgm:pt modelId="{DD647606-8670-49ED-862B-FBEF17E139CC}" type="parTrans" cxnId="{C3776193-EBAF-4260-AE6B-299D10B7D38A}">
      <dgm:prSet/>
      <dgm:spPr/>
      <dgm:t>
        <a:bodyPr/>
        <a:lstStyle/>
        <a:p>
          <a:endParaRPr lang="en-US"/>
        </a:p>
      </dgm:t>
    </dgm:pt>
    <dgm:pt modelId="{EE438B9E-DDD7-4EA2-8290-8EF249637452}" type="sibTrans" cxnId="{C3776193-EBAF-4260-AE6B-299D10B7D38A}">
      <dgm:prSet/>
      <dgm:spPr/>
      <dgm:t>
        <a:bodyPr/>
        <a:lstStyle/>
        <a:p>
          <a:endParaRPr lang="en-US"/>
        </a:p>
      </dgm:t>
    </dgm:pt>
    <dgm:pt modelId="{31188A22-7542-4D51-B07B-CF5F92B828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250K plus counties- once on Sunday before election day</a:t>
          </a:r>
        </a:p>
      </dgm:t>
    </dgm:pt>
    <dgm:pt modelId="{83F3FDDA-478D-406F-95AF-082DA368C387}" type="parTrans" cxnId="{1EA3F574-5482-4210-B292-C15663C5D629}">
      <dgm:prSet/>
      <dgm:spPr/>
      <dgm:t>
        <a:bodyPr/>
        <a:lstStyle/>
        <a:p>
          <a:endParaRPr lang="en-US"/>
        </a:p>
      </dgm:t>
    </dgm:pt>
    <dgm:pt modelId="{0F9480F6-7C8A-4F93-8290-E054F2F97669}" type="sibTrans" cxnId="{1EA3F574-5482-4210-B292-C15663C5D629}">
      <dgm:prSet/>
      <dgm:spPr/>
      <dgm:t>
        <a:bodyPr/>
        <a:lstStyle/>
        <a:p>
          <a:endParaRPr lang="en-US"/>
        </a:p>
      </dgm:t>
    </dgm:pt>
    <dgm:pt modelId="{57F4991A-984A-4C03-A45B-A86F8734A5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250K plus counties- twice on Monday and Tuesday of election</a:t>
          </a:r>
        </a:p>
      </dgm:t>
    </dgm:pt>
    <dgm:pt modelId="{C17D505B-BD3F-42DA-99AB-F980BC6969D2}" type="parTrans" cxnId="{596918AA-92C6-42F2-9FF9-26E526B60DE3}">
      <dgm:prSet/>
      <dgm:spPr/>
      <dgm:t>
        <a:bodyPr/>
        <a:lstStyle/>
        <a:p>
          <a:endParaRPr lang="en-US"/>
        </a:p>
      </dgm:t>
    </dgm:pt>
    <dgm:pt modelId="{9B50A6EA-F1FF-46A5-9B33-5BCFCD89DF3A}" type="sibTrans" cxnId="{596918AA-92C6-42F2-9FF9-26E526B60DE3}">
      <dgm:prSet/>
      <dgm:spPr/>
      <dgm:t>
        <a:bodyPr/>
        <a:lstStyle/>
        <a:p>
          <a:endParaRPr lang="en-US"/>
        </a:p>
      </dgm:t>
    </dgm:pt>
    <dgm:pt modelId="{D18E7B91-FE34-4E79-9545-F30CEF0C3DC3}" type="pres">
      <dgm:prSet presAssocID="{31C274EC-8E1B-407F-8F6B-ACA43236A79E}" presName="root" presStyleCnt="0">
        <dgm:presLayoutVars>
          <dgm:dir/>
          <dgm:resizeHandles val="exact"/>
        </dgm:presLayoutVars>
      </dgm:prSet>
      <dgm:spPr/>
    </dgm:pt>
    <dgm:pt modelId="{E34E8802-DB34-45B1-83C9-5B8FE02E5AA1}" type="pres">
      <dgm:prSet presAssocID="{C4184851-7B59-42F7-A617-B9C0AC913788}" presName="compNode" presStyleCnt="0"/>
      <dgm:spPr/>
    </dgm:pt>
    <dgm:pt modelId="{91E76BBF-2D80-4449-A896-5557404B69BD}" type="pres">
      <dgm:prSet presAssocID="{C4184851-7B59-42F7-A617-B9C0AC91378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53E7B1B-90E1-43EB-B653-DE0946AB3D57}" type="pres">
      <dgm:prSet presAssocID="{C4184851-7B59-42F7-A617-B9C0AC913788}" presName="iconSpace" presStyleCnt="0"/>
      <dgm:spPr/>
    </dgm:pt>
    <dgm:pt modelId="{A2FA4E62-FBE1-4799-998A-6294D9A246F7}" type="pres">
      <dgm:prSet presAssocID="{C4184851-7B59-42F7-A617-B9C0AC913788}" presName="parTx" presStyleLbl="revTx" presStyleIdx="0" presStyleCnt="2">
        <dgm:presLayoutVars>
          <dgm:chMax val="0"/>
          <dgm:chPref val="0"/>
        </dgm:presLayoutVars>
      </dgm:prSet>
      <dgm:spPr/>
    </dgm:pt>
    <dgm:pt modelId="{0DCF318F-8475-41FE-ACF6-73D78B39C6BF}" type="pres">
      <dgm:prSet presAssocID="{C4184851-7B59-42F7-A617-B9C0AC913788}" presName="txSpace" presStyleCnt="0"/>
      <dgm:spPr/>
    </dgm:pt>
    <dgm:pt modelId="{D9A4D238-B4C6-49CF-90CF-257EE696967B}" type="pres">
      <dgm:prSet presAssocID="{C4184851-7B59-42F7-A617-B9C0AC913788}" presName="desTx" presStyleLbl="revTx" presStyleIdx="1" presStyleCnt="2">
        <dgm:presLayoutVars/>
      </dgm:prSet>
      <dgm:spPr/>
    </dgm:pt>
  </dgm:ptLst>
  <dgm:cxnLst>
    <dgm:cxn modelId="{7B92301E-415F-49F7-A579-3640821271A6}" type="presOf" srcId="{54326A39-E8D7-4EB7-91DF-26DA59FDA9B8}" destId="{D9A4D238-B4C6-49CF-90CF-257EE696967B}" srcOrd="0" destOrd="0" presId="urn:microsoft.com/office/officeart/2018/5/layout/CenteredIconLabelDescriptionList"/>
    <dgm:cxn modelId="{844E3762-210A-426D-B729-59BF13339019}" type="presOf" srcId="{31188A22-7542-4D51-B07B-CF5F92B828F1}" destId="{D9A4D238-B4C6-49CF-90CF-257EE696967B}" srcOrd="0" destOrd="3" presId="urn:microsoft.com/office/officeart/2018/5/layout/CenteredIconLabelDescriptionList"/>
    <dgm:cxn modelId="{B2E54C48-9973-43C8-AF4B-3A2F54F0A156}" srcId="{C4184851-7B59-42F7-A617-B9C0AC913788}" destId="{9E9DDB42-4AF8-4296-AA4C-730CF049BC41}" srcOrd="1" destOrd="0" parTransId="{0EF40D2B-ED88-4D41-ACE1-0378841F757C}" sibTransId="{E6691461-D406-4EF0-9CBA-61B818052A6B}"/>
    <dgm:cxn modelId="{1EA3F574-5482-4210-B292-C15663C5D629}" srcId="{C4184851-7B59-42F7-A617-B9C0AC913788}" destId="{31188A22-7542-4D51-B07B-CF5F92B828F1}" srcOrd="3" destOrd="0" parTransId="{83F3FDDA-478D-406F-95AF-082DA368C387}" sibTransId="{0F9480F6-7C8A-4F93-8290-E054F2F97669}"/>
    <dgm:cxn modelId="{C3776193-EBAF-4260-AE6B-299D10B7D38A}" srcId="{C4184851-7B59-42F7-A617-B9C0AC913788}" destId="{E2E0B4F7-DA21-4715-AD74-FA1C97A32BF2}" srcOrd="2" destOrd="0" parTransId="{DD647606-8670-49ED-862B-FBEF17E139CC}" sibTransId="{EE438B9E-DDD7-4EA2-8290-8EF249637452}"/>
    <dgm:cxn modelId="{E7552095-C04C-4B7F-AD87-37C04B3A0627}" type="presOf" srcId="{9E9DDB42-4AF8-4296-AA4C-730CF049BC41}" destId="{D9A4D238-B4C6-49CF-90CF-257EE696967B}" srcOrd="0" destOrd="1" presId="urn:microsoft.com/office/officeart/2018/5/layout/CenteredIconLabelDescriptionList"/>
    <dgm:cxn modelId="{596918AA-92C6-42F2-9FF9-26E526B60DE3}" srcId="{C4184851-7B59-42F7-A617-B9C0AC913788}" destId="{57F4991A-984A-4C03-A45B-A86F8734A59A}" srcOrd="4" destOrd="0" parTransId="{C17D505B-BD3F-42DA-99AB-F980BC6969D2}" sibTransId="{9B50A6EA-F1FF-46A5-9B33-5BCFCD89DF3A}"/>
    <dgm:cxn modelId="{0533B4C9-2DFA-496D-98B3-C3D87C1B6705}" srcId="{C4184851-7B59-42F7-A617-B9C0AC913788}" destId="{54326A39-E8D7-4EB7-91DF-26DA59FDA9B8}" srcOrd="0" destOrd="0" parTransId="{E4B3BFFF-1B64-4C59-B9E6-D4C65C4CDF74}" sibTransId="{508ECCD7-B4DA-4108-90EE-2F55AD28B821}"/>
    <dgm:cxn modelId="{F41FD3CB-9120-432B-B14B-6904E59FC128}" srcId="{31C274EC-8E1B-407F-8F6B-ACA43236A79E}" destId="{C4184851-7B59-42F7-A617-B9C0AC913788}" srcOrd="0" destOrd="0" parTransId="{101EBD97-DA83-40B0-99F3-E073C9E41A92}" sibTransId="{8B8CBA51-2D13-437E-A918-2A548986D729}"/>
    <dgm:cxn modelId="{13792ADA-5BCC-4391-AB73-61DEEA280D45}" type="presOf" srcId="{E2E0B4F7-DA21-4715-AD74-FA1C97A32BF2}" destId="{D9A4D238-B4C6-49CF-90CF-257EE696967B}" srcOrd="0" destOrd="2" presId="urn:microsoft.com/office/officeart/2018/5/layout/CenteredIconLabelDescriptionList"/>
    <dgm:cxn modelId="{B24C4BDF-EB46-49D9-8502-FBDA657D5E77}" type="presOf" srcId="{31C274EC-8E1B-407F-8F6B-ACA43236A79E}" destId="{D18E7B91-FE34-4E79-9545-F30CEF0C3DC3}" srcOrd="0" destOrd="0" presId="urn:microsoft.com/office/officeart/2018/5/layout/CenteredIconLabelDescriptionList"/>
    <dgm:cxn modelId="{715060FD-F9F7-48EE-ACB3-3A471AA8090C}" type="presOf" srcId="{57F4991A-984A-4C03-A45B-A86F8734A59A}" destId="{D9A4D238-B4C6-49CF-90CF-257EE696967B}" srcOrd="0" destOrd="4" presId="urn:microsoft.com/office/officeart/2018/5/layout/CenteredIconLabelDescriptionList"/>
    <dgm:cxn modelId="{485502FF-1CDD-45F1-A6C2-7631E6CC08FD}" type="presOf" srcId="{C4184851-7B59-42F7-A617-B9C0AC913788}" destId="{A2FA4E62-FBE1-4799-998A-6294D9A246F7}" srcOrd="0" destOrd="0" presId="urn:microsoft.com/office/officeart/2018/5/layout/CenteredIconLabelDescriptionList"/>
    <dgm:cxn modelId="{9B842561-C781-4B01-9502-0EB91D71F172}" type="presParOf" srcId="{D18E7B91-FE34-4E79-9545-F30CEF0C3DC3}" destId="{E34E8802-DB34-45B1-83C9-5B8FE02E5AA1}" srcOrd="0" destOrd="0" presId="urn:microsoft.com/office/officeart/2018/5/layout/CenteredIconLabelDescriptionList"/>
    <dgm:cxn modelId="{BEE5D9EA-FF0B-4A67-8915-1020CCE088E1}" type="presParOf" srcId="{E34E8802-DB34-45B1-83C9-5B8FE02E5AA1}" destId="{91E76BBF-2D80-4449-A896-5557404B69BD}" srcOrd="0" destOrd="0" presId="urn:microsoft.com/office/officeart/2018/5/layout/CenteredIconLabelDescriptionList"/>
    <dgm:cxn modelId="{230C1F96-A0D4-450C-A0C5-745F7C4C9DA6}" type="presParOf" srcId="{E34E8802-DB34-45B1-83C9-5B8FE02E5AA1}" destId="{453E7B1B-90E1-43EB-B653-DE0946AB3D57}" srcOrd="1" destOrd="0" presId="urn:microsoft.com/office/officeart/2018/5/layout/CenteredIconLabelDescriptionList"/>
    <dgm:cxn modelId="{AE034549-AA8F-4307-B4DF-E1EE281A8F41}" type="presParOf" srcId="{E34E8802-DB34-45B1-83C9-5B8FE02E5AA1}" destId="{A2FA4E62-FBE1-4799-998A-6294D9A246F7}" srcOrd="2" destOrd="0" presId="urn:microsoft.com/office/officeart/2018/5/layout/CenteredIconLabelDescriptionList"/>
    <dgm:cxn modelId="{65607E6F-8369-4371-8855-EB4CBE059619}" type="presParOf" srcId="{E34E8802-DB34-45B1-83C9-5B8FE02E5AA1}" destId="{0DCF318F-8475-41FE-ACF6-73D78B39C6BF}" srcOrd="3" destOrd="0" presId="urn:microsoft.com/office/officeart/2018/5/layout/CenteredIconLabelDescriptionList"/>
    <dgm:cxn modelId="{4D04E08F-81A6-43F4-9758-41809971B599}" type="presParOf" srcId="{E34E8802-DB34-45B1-83C9-5B8FE02E5AA1}" destId="{D9A4D238-B4C6-49CF-90CF-257EE696967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9EAD6-05E3-42E2-AC05-53F7ED17001B}">
      <dsp:nvSpPr>
        <dsp:cNvPr id="0" name=""/>
        <dsp:cNvSpPr/>
      </dsp:nvSpPr>
      <dsp:spPr>
        <a:xfrm>
          <a:off x="663670" y="718001"/>
          <a:ext cx="1060066" cy="10600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74BB-AEDB-4501-BF77-6A3751F0AB31}">
      <dsp:nvSpPr>
        <dsp:cNvPr id="0" name=""/>
        <dsp:cNvSpPr/>
      </dsp:nvSpPr>
      <dsp:spPr>
        <a:xfrm>
          <a:off x="15852" y="2108086"/>
          <a:ext cx="2355704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Placement of VSPCs on private universities for General, Pres Primary, and Coordinated (beginning next year). Working to get this number from Higher Ed. </a:t>
          </a:r>
        </a:p>
      </dsp:txBody>
      <dsp:txXfrm>
        <a:off x="15852" y="2108086"/>
        <a:ext cx="2355704" cy="810000"/>
      </dsp:txXfrm>
    </dsp:sp>
    <dsp:sp modelId="{DEC6D2CE-4E4B-483F-ADE9-B5241258C9DE}">
      <dsp:nvSpPr>
        <dsp:cNvPr id="0" name=""/>
        <dsp:cNvSpPr/>
      </dsp:nvSpPr>
      <dsp:spPr>
        <a:xfrm>
          <a:off x="3431622" y="718001"/>
          <a:ext cx="1060066" cy="10600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0908B-4C3E-419E-AD8A-0A0C144F1B54}">
      <dsp:nvSpPr>
        <dsp:cNvPr id="0" name=""/>
        <dsp:cNvSpPr/>
      </dsp:nvSpPr>
      <dsp:spPr>
        <a:xfrm>
          <a:off x="2783804" y="2108086"/>
          <a:ext cx="2355704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Threshold lowered from 3k to 2k for campuses during Pres Primary and Coordinated for VSPCs (beginning next year).  </a:t>
          </a:r>
        </a:p>
      </dsp:txBody>
      <dsp:txXfrm>
        <a:off x="2783804" y="2108086"/>
        <a:ext cx="2355704" cy="810000"/>
      </dsp:txXfrm>
    </dsp:sp>
    <dsp:sp modelId="{426D4D50-1FCF-49FC-9F35-6F11F3619107}">
      <dsp:nvSpPr>
        <dsp:cNvPr id="0" name=""/>
        <dsp:cNvSpPr/>
      </dsp:nvSpPr>
      <dsp:spPr>
        <a:xfrm>
          <a:off x="6199575" y="718001"/>
          <a:ext cx="1060066" cy="10600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1BC0-F5D6-44B7-81B6-5B47675577BF}">
      <dsp:nvSpPr>
        <dsp:cNvPr id="0" name=""/>
        <dsp:cNvSpPr/>
      </dsp:nvSpPr>
      <dsp:spPr>
        <a:xfrm>
          <a:off x="5551756" y="2108086"/>
          <a:ext cx="2355704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 15K counties only need 2 VSPC judges</a:t>
          </a:r>
        </a:p>
      </dsp:txBody>
      <dsp:txXfrm>
        <a:off x="5551756" y="2108086"/>
        <a:ext cx="2355704" cy="810000"/>
      </dsp:txXfrm>
    </dsp:sp>
    <dsp:sp modelId="{CEA67B82-11DD-4A7C-BD37-871DE3273C20}">
      <dsp:nvSpPr>
        <dsp:cNvPr id="0" name=""/>
        <dsp:cNvSpPr/>
      </dsp:nvSpPr>
      <dsp:spPr>
        <a:xfrm>
          <a:off x="8967527" y="718001"/>
          <a:ext cx="1060066" cy="10600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B9C71-04CB-484C-9480-6B4C81849D07}">
      <dsp:nvSpPr>
        <dsp:cNvPr id="0" name=""/>
        <dsp:cNvSpPr/>
      </dsp:nvSpPr>
      <dsp:spPr>
        <a:xfrm>
          <a:off x="8319708" y="2108086"/>
          <a:ext cx="2355704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Affirmative use of cell phones by voters at VSPCs if calls not made or received</a:t>
          </a:r>
        </a:p>
      </dsp:txBody>
      <dsp:txXfrm>
        <a:off x="8319708" y="2108086"/>
        <a:ext cx="2355704" cy="81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76BBF-2D80-4449-A896-5557404B69BD}">
      <dsp:nvSpPr>
        <dsp:cNvPr id="0" name=""/>
        <dsp:cNvSpPr/>
      </dsp:nvSpPr>
      <dsp:spPr>
        <a:xfrm>
          <a:off x="4590644" y="308188"/>
          <a:ext cx="1510523" cy="1254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A4E62-FBE1-4799-998A-6294D9A246F7}">
      <dsp:nvSpPr>
        <dsp:cNvPr id="0" name=""/>
        <dsp:cNvSpPr/>
      </dsp:nvSpPr>
      <dsp:spPr>
        <a:xfrm>
          <a:off x="3188015" y="1692600"/>
          <a:ext cx="4315781" cy="5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Drop box pickup schedule now in law:</a:t>
          </a:r>
        </a:p>
      </dsp:txBody>
      <dsp:txXfrm>
        <a:off x="3188015" y="1692600"/>
        <a:ext cx="4315781" cy="537654"/>
      </dsp:txXfrm>
    </dsp:sp>
    <dsp:sp modelId="{D9A4D238-B4C6-49CF-90CF-257EE696967B}">
      <dsp:nvSpPr>
        <dsp:cNvPr id="0" name=""/>
        <dsp:cNvSpPr/>
      </dsp:nvSpPr>
      <dsp:spPr>
        <a:xfrm>
          <a:off x="3188015" y="2290665"/>
          <a:ext cx="4315781" cy="103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Beginning when box opens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Once every 72 hours after domestic mailed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Once every 24 hours when VSPCs open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250K plus counties- once on Sunday before election day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250K plus counties- twice on Monday and Tuesday of election</a:t>
          </a:r>
        </a:p>
      </dsp:txBody>
      <dsp:txXfrm>
        <a:off x="3188015" y="2290665"/>
        <a:ext cx="4315781" cy="1038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0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5C99B-76FE-3875-69E8-E87EF72FB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2023 Legislative session</a:t>
            </a:r>
          </a:p>
        </p:txBody>
      </p:sp>
      <p:cxnSp>
        <p:nvCxnSpPr>
          <p:cNvPr id="52" name="Straight Connector 1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C81ACA-7E4E-3E48-267D-80FAE4CB3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5" r="17467" b="-1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C0D86F3-24FE-9363-B88C-150228E2C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9987B-77DF-7034-0005-2803F9B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US"/>
              <a:t>VSPC and Drop box changes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AC95F2-DF5E-60E1-831E-B94C4DE6A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60150"/>
              </p:ext>
            </p:extLst>
          </p:nvPr>
        </p:nvGraphicFramePr>
        <p:xfrm>
          <a:off x="700087" y="1760165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42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1EF7-CF7F-27EF-A16A-69E1E4F8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at Jail or detention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6F01-8254-3FCF-AA52-0DA64013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Already:</a:t>
            </a:r>
          </a:p>
          <a:p>
            <a:pPr lvl="1"/>
            <a:r>
              <a:rPr lang="en-US" dirty="0"/>
              <a:t>Tell SOS how ballots and registration materials will be delivered to voters and retrieved from voters in  county jail</a:t>
            </a:r>
          </a:p>
          <a:p>
            <a:r>
              <a:rPr lang="en-US" b="1" dirty="0"/>
              <a:t>New:</a:t>
            </a:r>
          </a:p>
          <a:p>
            <a:pPr lvl="1"/>
            <a:r>
              <a:rPr lang="en-US" dirty="0"/>
              <a:t>More information RE: use of tablets in jail to register to vote, deliver ballots, return ballots</a:t>
            </a:r>
          </a:p>
          <a:p>
            <a:pPr lvl="1"/>
            <a:r>
              <a:rPr lang="en-US" dirty="0"/>
              <a:t>Number who voted and registered to vote from jail in past year </a:t>
            </a:r>
          </a:p>
        </p:txBody>
      </p:sp>
    </p:spTree>
    <p:extLst>
      <p:ext uri="{BB962C8B-B14F-4D97-AF65-F5344CB8AC3E}">
        <p14:creationId xmlns:p14="http://schemas.microsoft.com/office/powerpoint/2010/main" val="88121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7FEE-17CF-7FEA-97E8-069679A4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Cure letter turnaround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5483-70E2-02C9-B04C-FCCDE029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 in SCORE that an envelope has been cured within 24 hours of receiving cure letter and ID from voter. </a:t>
            </a:r>
          </a:p>
          <a:p>
            <a:r>
              <a:rPr lang="en-US" dirty="0"/>
              <a:t>Do this on Saturday, Sunday, and Holiday if:</a:t>
            </a:r>
          </a:p>
          <a:p>
            <a:pPr lvl="1"/>
            <a:r>
              <a:rPr lang="en-US" dirty="0"/>
              <a:t>The number of curable ballots outstanding on Thursday after is enough to put any race into mandatory recount; </a:t>
            </a:r>
          </a:p>
          <a:p>
            <a:pPr lvl="1"/>
            <a:r>
              <a:rPr lang="en-US" dirty="0"/>
              <a:t>SOS will do this analysis for state certified races. </a:t>
            </a:r>
          </a:p>
        </p:txBody>
      </p:sp>
    </p:spTree>
    <p:extLst>
      <p:ext uri="{BB962C8B-B14F-4D97-AF65-F5344CB8AC3E}">
        <p14:creationId xmlns:p14="http://schemas.microsoft.com/office/powerpoint/2010/main" val="10459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CA36-7C50-F1FE-673D-B062D21B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F01D-5746-730C-65A0-62AF8896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44097"/>
            <a:ext cx="10691265" cy="4395975"/>
          </a:xfrm>
        </p:spPr>
        <p:txBody>
          <a:bodyPr/>
          <a:lstStyle/>
          <a:p>
            <a:r>
              <a:rPr lang="en-US" dirty="0"/>
              <a:t>Digital forms of ID now explicitly accepted</a:t>
            </a:r>
          </a:p>
          <a:p>
            <a:r>
              <a:rPr lang="en-US" dirty="0"/>
              <a:t>Ballot preference- gone</a:t>
            </a:r>
          </a:p>
          <a:p>
            <a:r>
              <a:rPr lang="en-US" dirty="0"/>
              <a:t>Reference to 17 year-olds on voter registration form removed</a:t>
            </a:r>
          </a:p>
          <a:p>
            <a:r>
              <a:rPr lang="en-US" dirty="0"/>
              <a:t>10K plus counties must begin counting at least 4 days before election day</a:t>
            </a:r>
          </a:p>
          <a:p>
            <a:r>
              <a:rPr lang="en-US" dirty="0"/>
              <a:t>No witnesses required for ballot duplication – still bipartisan team</a:t>
            </a:r>
          </a:p>
          <a:p>
            <a:r>
              <a:rPr lang="en-US" dirty="0"/>
              <a:t>Codification of watcher rules</a:t>
            </a:r>
          </a:p>
          <a:p>
            <a:r>
              <a:rPr lang="en-US" dirty="0"/>
              <a:t>Variety of technical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4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B1064-9337-3DF8-9DC5-6E3E5DF7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US" dirty="0"/>
              <a:t>What passed?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5ED478FB-4F21-D88B-5CDC-4EE0AE02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3" r="27505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00A6-EF2B-1057-7BEC-FFEC3039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en-US"/>
              <a:t>SB 23-276 “Modification of Laws Regarding Elections”</a:t>
            </a:r>
          </a:p>
          <a:p>
            <a:r>
              <a:rPr lang="en-US"/>
              <a:t>HB 23-1185 “Requirements for Recall Elections and Vacancies”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0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8251-9E86-C513-F07A-5B3B6EFD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didn’t?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ACB6-34B0-5B91-8C41-1FDF82EB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SB 23-301 “Voting in Presidential Primary Elections” (RCV Bill)</a:t>
            </a:r>
          </a:p>
          <a:p>
            <a:r>
              <a:rPr lang="en-US" dirty="0"/>
              <a:t>HB 23-1206 “County Sheriffs and District Attorneys”</a:t>
            </a:r>
          </a:p>
          <a:p>
            <a:r>
              <a:rPr lang="en-US" dirty="0"/>
              <a:t>HB 23-1180 “County Commissioner Elections”</a:t>
            </a:r>
          </a:p>
          <a:p>
            <a:r>
              <a:rPr lang="en-US" dirty="0"/>
              <a:t>HB 23-1170 “Distributed Ledgers Voting”</a:t>
            </a:r>
          </a:p>
          <a:p>
            <a:r>
              <a:rPr lang="en-US" dirty="0"/>
              <a:t>HB 23-1149 “Modify conduct of Elections in Small Counties”</a:t>
            </a:r>
          </a:p>
          <a:p>
            <a:r>
              <a:rPr lang="en-US" dirty="0"/>
              <a:t>SB 23-101 “Candidate Ballot Access for Primary Elections”</a:t>
            </a:r>
          </a:p>
          <a:p>
            <a:r>
              <a:rPr lang="en-US" dirty="0"/>
              <a:t>HB 23-1055 “Prohibit Wireless Networking Voting Systems”</a:t>
            </a:r>
          </a:p>
          <a:p>
            <a:r>
              <a:rPr lang="en-US" dirty="0"/>
              <a:t>SB 23-021 “Name Ordering on Primary Election Ballot”</a:t>
            </a:r>
          </a:p>
        </p:txBody>
      </p:sp>
    </p:spTree>
    <p:extLst>
      <p:ext uri="{BB962C8B-B14F-4D97-AF65-F5344CB8AC3E}">
        <p14:creationId xmlns:p14="http://schemas.microsoft.com/office/powerpoint/2010/main" val="23201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EE5AC-79A5-2231-BFEF-81204000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SB 23-276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52C80-62CB-C72D-C2F7-11B4664F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2185" y="1390650"/>
            <a:ext cx="3019423" cy="4076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The elections “cleanup” bill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3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62D3A-8753-5E3E-50D9-DDB2F8C9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en-US" dirty="0"/>
              <a:t>funding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0B8B0B4C-CD9D-5F6E-51D0-B06079DAE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4" r="26523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B284814-00C8-1C91-FD6C-A22B485B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Biggest change in the bill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Current formula: $.80 or $.90 per active voter on election day (exception- primaries)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New formula, beginning 2024 general: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State will pay 45% of costs that county incurs in any election with state content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SOS adopt rules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Presidential primaries still funded by general assembly</a:t>
            </a:r>
          </a:p>
          <a:p>
            <a:pPr lvl="1">
              <a:lnSpc>
                <a:spcPct val="110000"/>
              </a:lnSpc>
            </a:pPr>
            <a:endParaRPr lang="en-US" sz="15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1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0DEC-1CD2-B393-2030-409FBAF3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Nation Voter Registration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7592-B5F6-9FA7-9FD4-21EA1E0A4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both tribal nations in Colorado to provide a list of individuals in each tribe who are eligible to SOS. </a:t>
            </a:r>
          </a:p>
          <a:p>
            <a:r>
              <a:rPr lang="en-US" dirty="0"/>
              <a:t>Once list provided, SOS will provide data to county to register and send postcard</a:t>
            </a:r>
          </a:p>
          <a:p>
            <a:r>
              <a:rPr lang="en-US" dirty="0"/>
              <a:t>Individual can then choose to not register once postcard received</a:t>
            </a:r>
          </a:p>
          <a:p>
            <a:r>
              <a:rPr lang="en-US" dirty="0"/>
              <a:t>Allows tribal nation to request VSPC for 4 or 2 days on tribal lands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3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228B-191B-0A43-E9E5-F02E909E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6302-D170-905B-8A41-ADE1C3C9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Ability to administratively challenge SOS candidate petition determination</a:t>
            </a:r>
          </a:p>
          <a:p>
            <a:pPr lvl="1"/>
            <a:r>
              <a:rPr lang="en-US" dirty="0"/>
              <a:t>File at least 2 weeks before deadline</a:t>
            </a:r>
          </a:p>
          <a:p>
            <a:pPr lvl="1"/>
            <a:r>
              <a:rPr lang="en-US" dirty="0"/>
              <a:t>Similar to recall challenge</a:t>
            </a:r>
          </a:p>
          <a:p>
            <a:pPr lvl="1"/>
            <a:endParaRPr lang="en-US" dirty="0"/>
          </a:p>
          <a:p>
            <a:r>
              <a:rPr lang="en-US" dirty="0"/>
              <a:t>Enhanced notice requirements if going through assembly</a:t>
            </a:r>
          </a:p>
          <a:p>
            <a:pPr lvl="1"/>
            <a:r>
              <a:rPr lang="en-US" dirty="0"/>
              <a:t>Clarified that it is “in writing”</a:t>
            </a:r>
          </a:p>
          <a:p>
            <a:pPr lvl="1"/>
            <a:r>
              <a:rPr lang="en-US" dirty="0"/>
              <a:t>Deals with single and multi-county district assemblies</a:t>
            </a:r>
          </a:p>
          <a:p>
            <a:pPr lvl="1"/>
            <a:r>
              <a:rPr lang="en-US" dirty="0"/>
              <a:t>Subject to party rules</a:t>
            </a:r>
          </a:p>
          <a:p>
            <a:pPr lvl="1"/>
            <a:endParaRPr lang="en-US" dirty="0"/>
          </a:p>
          <a:p>
            <a:r>
              <a:rPr lang="en-US" dirty="0"/>
              <a:t>Petition entities</a:t>
            </a:r>
          </a:p>
          <a:p>
            <a:pPr lvl="1"/>
            <a:r>
              <a:rPr lang="en-US" dirty="0"/>
              <a:t>Bigger penalties if allowed fraud</a:t>
            </a:r>
          </a:p>
          <a:p>
            <a:pPr lvl="1"/>
            <a:r>
              <a:rPr lang="en-US" dirty="0"/>
              <a:t>Restrictions on who can create a petition entity in Colorado if convicted of specific crime - similar to election judge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6B4DA-939A-5F7E-A519-DF789152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en-US" dirty="0"/>
              <a:t>Recounts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F32-9CDC-E84D-B3E2-0116C9D3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Change to the timeline for requested recounts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Request 1 time between 10 to 22 days after election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4 days to provide cost estimate, but no later than 24 days after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Funds due no later than 27 days after, regardless of when request made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Complete by 35</a:t>
            </a:r>
            <a:r>
              <a:rPr lang="en-US" sz="1500" baseline="30000" dirty="0"/>
              <a:t>th</a:t>
            </a:r>
            <a:r>
              <a:rPr lang="en-US" sz="1500" dirty="0"/>
              <a:t> day after. 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Charge for direct and indirect expenses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Threshold to request a recount not adopted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8A579552-30BC-C0C2-14A1-C5AC324F7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0" r="28190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3825-8AC8-4441-5DA0-78CE1EF9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VSPC and Drop box changes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2FD569-2ED3-9B7A-8D30-84281F5E8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615944"/>
              </p:ext>
            </p:extLst>
          </p:nvPr>
        </p:nvGraphicFramePr>
        <p:xfrm>
          <a:off x="700635" y="2293126"/>
          <a:ext cx="10691265" cy="363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02774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1231C"/>
      </a:dk2>
      <a:lt2>
        <a:srgbClr val="F3F3F0"/>
      </a:lt2>
      <a:accent1>
        <a:srgbClr val="572FE1"/>
      </a:accent1>
      <a:accent2>
        <a:srgbClr val="2244D0"/>
      </a:accent2>
      <a:accent3>
        <a:srgbClr val="2F9CE1"/>
      </a:accent3>
      <a:accent4>
        <a:srgbClr val="1BC1BD"/>
      </a:accent4>
      <a:accent5>
        <a:srgbClr val="29C37F"/>
      </a:accent5>
      <a:accent6>
        <a:srgbClr val="1CC834"/>
      </a:accent6>
      <a:hlink>
        <a:srgbClr val="349C80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675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2023 Legislative session</vt:lpstr>
      <vt:lpstr>What passed?</vt:lpstr>
      <vt:lpstr>What didn’t?</vt:lpstr>
      <vt:lpstr>SB 23-276 </vt:lpstr>
      <vt:lpstr>funding</vt:lpstr>
      <vt:lpstr>Tribal Nation Voter Registration and Voting</vt:lpstr>
      <vt:lpstr>Ballot Access</vt:lpstr>
      <vt:lpstr>Recounts</vt:lpstr>
      <vt:lpstr>VSPC and Drop box changes</vt:lpstr>
      <vt:lpstr>VSPC and Drop box changes</vt:lpstr>
      <vt:lpstr>Voting at Jail or detention center</vt:lpstr>
      <vt:lpstr>Cure letter turnaround </vt:lpstr>
      <vt:lpstr>Miscellaneous </vt:lpstr>
    </vt:vector>
  </TitlesOfParts>
  <Company>Colorado Dept.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Legislative session</dc:title>
  <dc:creator>Caleb Thornton</dc:creator>
  <cp:lastModifiedBy>Cheryl Hammack</cp:lastModifiedBy>
  <cp:revision>3</cp:revision>
  <dcterms:created xsi:type="dcterms:W3CDTF">2023-06-08T13:16:12Z</dcterms:created>
  <dcterms:modified xsi:type="dcterms:W3CDTF">2023-06-20T13:42:45Z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e4beaa-c4ba-4ea9-a1f4-4e52626a3d73_Enabled">
    <vt:lpwstr>true</vt:lpwstr>
  </property>
  <property fmtid="{D5CDD505-2E9C-101B-9397-08002B2CF9AE}" pid="3" name="MSIP_Label_59e4beaa-c4ba-4ea9-a1f4-4e52626a3d73_SetDate">
    <vt:lpwstr>2023-06-08T13:16:12Z</vt:lpwstr>
  </property>
  <property fmtid="{D5CDD505-2E9C-101B-9397-08002B2CF9AE}" pid="4" name="MSIP_Label_59e4beaa-c4ba-4ea9-a1f4-4e52626a3d73_Method">
    <vt:lpwstr>Standard</vt:lpwstr>
  </property>
  <property fmtid="{D5CDD505-2E9C-101B-9397-08002B2CF9AE}" pid="5" name="MSIP_Label_59e4beaa-c4ba-4ea9-a1f4-4e52626a3d73_Name">
    <vt:lpwstr>defa4170-0d19-0005-0004-bc88714345d2</vt:lpwstr>
  </property>
  <property fmtid="{D5CDD505-2E9C-101B-9397-08002B2CF9AE}" pid="6" name="MSIP_Label_59e4beaa-c4ba-4ea9-a1f4-4e52626a3d73_SiteId">
    <vt:lpwstr>58e69e55-1d13-4102-aac7-ea2947430191</vt:lpwstr>
  </property>
  <property fmtid="{D5CDD505-2E9C-101B-9397-08002B2CF9AE}" pid="7" name="MSIP_Label_59e4beaa-c4ba-4ea9-a1f4-4e52626a3d73_ActionId">
    <vt:lpwstr>2c8d469c-4282-44f7-9328-d5e5eb1f2c1c</vt:lpwstr>
  </property>
  <property fmtid="{D5CDD505-2E9C-101B-9397-08002B2CF9AE}" pid="8" name="MSIP_Label_59e4beaa-c4ba-4ea9-a1f4-4e52626a3d73_ContentBits">
    <vt:lpwstr>0</vt:lpwstr>
  </property>
</Properties>
</file>