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8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3542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510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3611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800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130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617365"/>
            <a:ext cx="5181600" cy="35595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617365"/>
            <a:ext cx="5181600" cy="35595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140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068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94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853968"/>
            <a:ext cx="3932237" cy="100353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53968"/>
            <a:ext cx="6172200" cy="40070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60646"/>
            <a:ext cx="3932237" cy="30083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04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65682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656825"/>
            <a:ext cx="6172200" cy="420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257026"/>
            <a:ext cx="3932237" cy="26119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881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527976"/>
            <a:ext cx="10515600" cy="910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617364"/>
            <a:ext cx="10515600" cy="3951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13485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2462"/>
            <a:ext cx="4270080" cy="94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932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B8C99-B079-4262-9FD7-3672A1105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394" y="1349097"/>
            <a:ext cx="10572206" cy="2387600"/>
          </a:xfrm>
        </p:spPr>
        <p:txBody>
          <a:bodyPr>
            <a:normAutofit/>
          </a:bodyPr>
          <a:lstStyle/>
          <a:p>
            <a:r>
              <a:rPr lang="en-US" sz="4800" dirty="0"/>
              <a:t>2021 Legislative Session:</a:t>
            </a:r>
            <a:br>
              <a:rPr lang="en-US" sz="4800" dirty="0"/>
            </a:br>
            <a:r>
              <a:rPr lang="en-US" sz="4800" dirty="0"/>
              <a:t> Election Reforms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35B919-287C-44C9-9C47-EA8AB2D9C7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15103"/>
            <a:ext cx="9144000" cy="222503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/>
              <a:t>Significant Election Reforms passed during the 2021 Legislative Session</a:t>
            </a:r>
          </a:p>
          <a:p>
            <a:pPr algn="l"/>
            <a:r>
              <a:rPr lang="en-US" dirty="0"/>
              <a:t>of the Colorado General Assembly</a:t>
            </a:r>
          </a:p>
          <a:p>
            <a:endParaRPr lang="en-US" dirty="0"/>
          </a:p>
          <a:p>
            <a:endParaRPr lang="en-US" dirty="0"/>
          </a:p>
          <a:p>
            <a:pPr algn="l"/>
            <a:r>
              <a:rPr lang="en-US" dirty="0"/>
              <a:t>Presented by John Magnino, Director of Government and Public Affairs, Colorado Secretary of State’s Office</a:t>
            </a:r>
          </a:p>
          <a:p>
            <a:pPr algn="l"/>
            <a:r>
              <a:rPr lang="en-US" dirty="0"/>
              <a:t>Presented for the Bipartisan Election Advisory Commission</a:t>
            </a:r>
          </a:p>
          <a:p>
            <a:pPr algn="l"/>
            <a:r>
              <a:rPr lang="en-US" dirty="0"/>
              <a:t>Tuesday, June 29</a:t>
            </a:r>
            <a:r>
              <a:rPr lang="en-US" baseline="30000" dirty="0"/>
              <a:t>th</a:t>
            </a:r>
            <a:r>
              <a:rPr lang="en-US" dirty="0"/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172594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23AF6-0407-4732-AE78-C0AB642E6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406" y="1562810"/>
            <a:ext cx="11449594" cy="910002"/>
          </a:xfrm>
        </p:spPr>
        <p:txBody>
          <a:bodyPr>
            <a:noAutofit/>
          </a:bodyPr>
          <a:lstStyle/>
          <a:p>
            <a:r>
              <a:rPr lang="en-US" sz="3400" dirty="0"/>
              <a:t>SB 21-188: “Ballot Access for Voters with Disabilities”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A2284-BE5D-4755-9C87-03FD3FC9F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7364"/>
            <a:ext cx="10515600" cy="434078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Sponsored by Sen. Danielson, Rep. Duran, Rep. Ortiz</a:t>
            </a:r>
          </a:p>
          <a:p>
            <a:r>
              <a:rPr lang="en-US" dirty="0"/>
              <a:t>Allows some voters with a disability who access electronic ballot to return an electronic ballot</a:t>
            </a:r>
          </a:p>
          <a:p>
            <a:r>
              <a:rPr lang="en-US" dirty="0"/>
              <a:t>Who is eligible?</a:t>
            </a:r>
          </a:p>
          <a:p>
            <a:pPr lvl="1"/>
            <a:r>
              <a:rPr lang="en-US" dirty="0"/>
              <a:t>Blind</a:t>
            </a:r>
          </a:p>
          <a:p>
            <a:pPr lvl="1"/>
            <a:r>
              <a:rPr lang="en-US" dirty="0"/>
              <a:t>Visual impairment or perceptual or reading disability </a:t>
            </a:r>
          </a:p>
          <a:p>
            <a:pPr lvl="1"/>
            <a:r>
              <a:rPr lang="en-US" dirty="0"/>
              <a:t>Unable, through physical disability, to manipulate the ballot </a:t>
            </a:r>
          </a:p>
          <a:p>
            <a:r>
              <a:rPr lang="en-US" dirty="0"/>
              <a:t>Allows this community of voters to provide copy of state ID in lieu of signature</a:t>
            </a:r>
          </a:p>
          <a:p>
            <a:r>
              <a:rPr lang="en-US" dirty="0"/>
              <a:t>These voters can return ballot through Secure Ballot Return portal (same portal utilized by military and overseas voters)</a:t>
            </a:r>
          </a:p>
        </p:txBody>
      </p:sp>
    </p:spTree>
    <p:extLst>
      <p:ext uri="{BB962C8B-B14F-4D97-AF65-F5344CB8AC3E}">
        <p14:creationId xmlns:p14="http://schemas.microsoft.com/office/powerpoint/2010/main" val="1634651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23AF6-0407-4732-AE78-C0AB642E6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HB 21-1011: “Multilingual Ballot Access for Voters”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A2284-BE5D-4755-9C87-03FD3FC9F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4415"/>
            <a:ext cx="10515600" cy="395121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Sponsored by Rep. Caraveo, Sen. Gonzales, Sen. Moreno</a:t>
            </a:r>
          </a:p>
          <a:p>
            <a:r>
              <a:rPr lang="en-US" dirty="0"/>
              <a:t>Ensures voters that speak languages other than English can cast a ballot confidently and securely</a:t>
            </a:r>
          </a:p>
          <a:p>
            <a:r>
              <a:rPr lang="en-US" dirty="0"/>
              <a:t>Directs SOS to administer hotline to translate ballot content in languages that meet the following criteria:</a:t>
            </a:r>
          </a:p>
          <a:p>
            <a:pPr lvl="1"/>
            <a:r>
              <a:rPr lang="en-US" dirty="0"/>
              <a:t>Have 2,000 speakers in Colorado that speak that minority language primarily at home and speak English less than “very well”</a:t>
            </a:r>
          </a:p>
          <a:p>
            <a:pPr lvl="2"/>
            <a:r>
              <a:rPr lang="en-US" dirty="0"/>
              <a:t>Currently includes: Spanish, Vietnamese, Mandarin, Cantonese, and Korean</a:t>
            </a:r>
          </a:p>
          <a:p>
            <a:pPr lvl="2"/>
            <a:r>
              <a:rPr lang="en-US" dirty="0"/>
              <a:t>Based on Census Bureau data</a:t>
            </a:r>
          </a:p>
          <a:p>
            <a:r>
              <a:rPr lang="en-US" dirty="0"/>
              <a:t>Requires county clerk to provide minority language sample ballot (available online, in person at VSPC) if that county meets minority language criteria</a:t>
            </a:r>
          </a:p>
        </p:txBody>
      </p:sp>
    </p:spTree>
    <p:extLst>
      <p:ext uri="{BB962C8B-B14F-4D97-AF65-F5344CB8AC3E}">
        <p14:creationId xmlns:p14="http://schemas.microsoft.com/office/powerpoint/2010/main" val="2144845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23AF6-0407-4732-AE78-C0AB642E6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HB 21-1071: “Ranked Choice Voting in Nonpartisan Elections”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A2284-BE5D-4755-9C87-03FD3FC9F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7364"/>
            <a:ext cx="10515600" cy="416661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Sponsored by Rep. Kennedy, Sen. </a:t>
            </a:r>
            <a:r>
              <a:rPr lang="en-US" dirty="0" err="1"/>
              <a:t>Fenberg</a:t>
            </a:r>
            <a:r>
              <a:rPr lang="en-US" dirty="0"/>
              <a:t>, Sen. Winter</a:t>
            </a:r>
          </a:p>
          <a:p>
            <a:r>
              <a:rPr lang="en-US" dirty="0"/>
              <a:t>Requires counties to coordinate with municipalities that choose to do a ranked choice voting election</a:t>
            </a:r>
          </a:p>
          <a:p>
            <a:r>
              <a:rPr lang="en-US" dirty="0"/>
              <a:t>Specifically for nonpartisan municipal races</a:t>
            </a:r>
          </a:p>
          <a:p>
            <a:r>
              <a:rPr lang="en-US" dirty="0"/>
              <a:t>Two tiers of development:</a:t>
            </a:r>
          </a:p>
          <a:p>
            <a:pPr lvl="1"/>
            <a:r>
              <a:rPr lang="en-US" dirty="0"/>
              <a:t>Municipalities contained within a single county: RCV coordination by 2023</a:t>
            </a:r>
          </a:p>
          <a:p>
            <a:pPr lvl="1"/>
            <a:r>
              <a:rPr lang="en-US" dirty="0"/>
              <a:t>Municipalities contained within multiple counties: RCV coordination by 2026</a:t>
            </a:r>
          </a:p>
          <a:p>
            <a:r>
              <a:rPr lang="en-US" dirty="0"/>
              <a:t>Multi-component system upgrades: risk-limiting audit, election night reporting, multi-county aggregation system, electronic ballot delivery for overseas/military</a:t>
            </a:r>
          </a:p>
          <a:p>
            <a:r>
              <a:rPr lang="en-US" dirty="0"/>
              <a:t>SOS will promulgate rules for system certification, testing</a:t>
            </a:r>
          </a:p>
          <a:p>
            <a:r>
              <a:rPr lang="en-US" dirty="0"/>
              <a:t>Purchase of statewide license for counties to administer RCV contest</a:t>
            </a:r>
          </a:p>
        </p:txBody>
      </p:sp>
    </p:spTree>
    <p:extLst>
      <p:ext uri="{BB962C8B-B14F-4D97-AF65-F5344CB8AC3E}">
        <p14:creationId xmlns:p14="http://schemas.microsoft.com/office/powerpoint/2010/main" val="3098998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23AF6-0407-4732-AE78-C0AB642E6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7" y="1806638"/>
            <a:ext cx="11928566" cy="910002"/>
          </a:xfrm>
        </p:spPr>
        <p:txBody>
          <a:bodyPr>
            <a:noAutofit/>
          </a:bodyPr>
          <a:lstStyle/>
          <a:p>
            <a:r>
              <a:rPr lang="en-US" sz="3600" dirty="0"/>
              <a:t>HB 21-1321: “Voter Transparency in Ballot Measures”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A2284-BE5D-4755-9C87-03FD3FC9F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7" y="2948278"/>
            <a:ext cx="10515600" cy="32522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Sponsored by Rep. Kennedy, Rep. Weissman, Sen. Moreno, Sen. Pettersen</a:t>
            </a:r>
          </a:p>
          <a:p>
            <a:r>
              <a:rPr lang="en-US" dirty="0"/>
              <a:t>Creates new requirements for language on various fiscal ballot measures:</a:t>
            </a:r>
          </a:p>
          <a:p>
            <a:pPr lvl="1"/>
            <a:r>
              <a:rPr lang="en-US" dirty="0"/>
              <a:t>Applies to state tax measures and local property tax measures</a:t>
            </a:r>
          </a:p>
          <a:p>
            <a:pPr lvl="1"/>
            <a:r>
              <a:rPr lang="en-US" dirty="0"/>
              <a:t>More information on effect of fiscal measures on government services, expenditures</a:t>
            </a:r>
          </a:p>
          <a:p>
            <a:pPr lvl="1"/>
            <a:r>
              <a:rPr lang="en-US" dirty="0"/>
              <a:t>Ex: “Shall there be a reduction to the [description of tax] by X% thereby reducing state revenue, which will reduce funding for state expenditures…”</a:t>
            </a:r>
          </a:p>
          <a:p>
            <a:r>
              <a:rPr lang="en-US" dirty="0"/>
              <a:t>Adds information in the blue book for income tax measures, display table on impact of tax change across income brackets</a:t>
            </a:r>
          </a:p>
        </p:txBody>
      </p:sp>
    </p:spTree>
    <p:extLst>
      <p:ext uri="{BB962C8B-B14F-4D97-AF65-F5344CB8AC3E}">
        <p14:creationId xmlns:p14="http://schemas.microsoft.com/office/powerpoint/2010/main" val="2884216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23AF6-0407-4732-AE78-C0AB642E6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9570"/>
            <a:ext cx="10515600" cy="910002"/>
          </a:xfrm>
        </p:spPr>
        <p:txBody>
          <a:bodyPr>
            <a:noAutofit/>
          </a:bodyPr>
          <a:lstStyle/>
          <a:p>
            <a:r>
              <a:rPr lang="en-US" sz="4000" dirty="0"/>
              <a:t>HB 21-1225: “Electronic Recording Technology Board”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A2284-BE5D-4755-9C87-03FD3FC9F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65417"/>
            <a:ext cx="10515600" cy="33963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Sponsored by Rep. Bird, Rep. Will, Sen. Bridges, Sen. </a:t>
            </a:r>
            <a:r>
              <a:rPr lang="en-US" dirty="0" err="1"/>
              <a:t>Kirkmeyer</a:t>
            </a:r>
            <a:endParaRPr lang="en-US" dirty="0"/>
          </a:p>
          <a:p>
            <a:r>
              <a:rPr lang="en-US" dirty="0"/>
              <a:t>ERTB exists within SOS office to provide grants to counties for electronic filing and documentation systems</a:t>
            </a:r>
          </a:p>
          <a:p>
            <a:r>
              <a:rPr lang="en-US" dirty="0"/>
              <a:t>Bill extends the sunset of the ERTB to April 30, 2026</a:t>
            </a:r>
          </a:p>
          <a:p>
            <a:r>
              <a:rPr lang="en-US" dirty="0"/>
              <a:t>Expands granting purview to cover grants for security upgrades of county IT systems</a:t>
            </a:r>
          </a:p>
          <a:p>
            <a:r>
              <a:rPr lang="en-US" dirty="0"/>
              <a:t>Grants will help secure IT systems at county-level, further protecting our county election IT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2541355307"/>
      </p:ext>
    </p:extLst>
  </p:cSld>
  <p:clrMapOvr>
    <a:masterClrMapping/>
  </p:clrMapOvr>
</p:sld>
</file>

<file path=ppt/theme/theme1.xml><?xml version="1.0" encoding="utf-8"?>
<a:theme xmlns:a="http://schemas.openxmlformats.org/drawingml/2006/main" name="SOS Theme">
  <a:themeElements>
    <a:clrScheme name="COSOS">
      <a:dk1>
        <a:srgbClr val="002F6C"/>
      </a:dk1>
      <a:lt1>
        <a:srgbClr val="FFFFFF"/>
      </a:lt1>
      <a:dk2>
        <a:srgbClr val="BA0C2F"/>
      </a:dk2>
      <a:lt2>
        <a:srgbClr val="FFCD00"/>
      </a:lt2>
      <a:accent1>
        <a:srgbClr val="512A44"/>
      </a:accent1>
      <a:accent2>
        <a:srgbClr val="D45D00"/>
      </a:accent2>
      <a:accent3>
        <a:srgbClr val="205C40"/>
      </a:accent3>
      <a:accent4>
        <a:srgbClr val="009CDE"/>
      </a:accent4>
      <a:accent5>
        <a:srgbClr val="83786F"/>
      </a:accent5>
      <a:accent6>
        <a:srgbClr val="CBC4BC"/>
      </a:accent6>
      <a:hlink>
        <a:srgbClr val="0563C1"/>
      </a:hlink>
      <a:folHlink>
        <a:srgbClr val="954F72"/>
      </a:folHlink>
    </a:clrScheme>
    <a:fontScheme name="COSOS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S Theme" id="{E299D507-65BD-4D90-B5FD-10BBBDABDD50}" vid="{EA293348-FBA6-49DA-BA36-9BD13338F6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Theme</Template>
  <TotalTime>3338</TotalTime>
  <Words>574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Arial Narrow</vt:lpstr>
      <vt:lpstr>SOS Theme</vt:lpstr>
      <vt:lpstr>2021 Legislative Session:  Election Reforms</vt:lpstr>
      <vt:lpstr>SB 21-188: “Ballot Access for Voters with Disabilities”</vt:lpstr>
      <vt:lpstr>HB 21-1011: “Multilingual Ballot Access for Voters”</vt:lpstr>
      <vt:lpstr>HB 21-1071: “Ranked Choice Voting in Nonpartisan Elections”</vt:lpstr>
      <vt:lpstr>HB 21-1321: “Voter Transparency in Ballot Measures”</vt:lpstr>
      <vt:lpstr>HB 21-1225: “Electronic Recording Technology Board”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to Colorado Law</dc:title>
  <dc:creator>Caleb Thornton</dc:creator>
  <cp:lastModifiedBy>John Magnino</cp:lastModifiedBy>
  <cp:revision>32</cp:revision>
  <dcterms:created xsi:type="dcterms:W3CDTF">2021-06-24T15:35:15Z</dcterms:created>
  <dcterms:modified xsi:type="dcterms:W3CDTF">2021-06-30T21:39:38Z</dcterms:modified>
</cp:coreProperties>
</file>