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3"/>
    <p:sldMasterId id="2147483880" r:id="rId4"/>
    <p:sldMasterId id="2147483922" r:id="rId5"/>
  </p:sldMasterIdLst>
  <p:notesMasterIdLst>
    <p:notesMasterId r:id="rId42"/>
  </p:notesMasterIdLst>
  <p:handoutMasterIdLst>
    <p:handoutMasterId r:id="rId43"/>
  </p:handoutMasterIdLst>
  <p:sldIdLst>
    <p:sldId id="350" r:id="rId6"/>
    <p:sldId id="385" r:id="rId7"/>
    <p:sldId id="387" r:id="rId8"/>
    <p:sldId id="388" r:id="rId9"/>
    <p:sldId id="389" r:id="rId10"/>
    <p:sldId id="390" r:id="rId11"/>
    <p:sldId id="395" r:id="rId12"/>
    <p:sldId id="396" r:id="rId13"/>
    <p:sldId id="384" r:id="rId14"/>
    <p:sldId id="386" r:id="rId15"/>
    <p:sldId id="394" r:id="rId16"/>
    <p:sldId id="352" r:id="rId17"/>
    <p:sldId id="367" r:id="rId18"/>
    <p:sldId id="351" r:id="rId19"/>
    <p:sldId id="383" r:id="rId20"/>
    <p:sldId id="369" r:id="rId21"/>
    <p:sldId id="368" r:id="rId22"/>
    <p:sldId id="373" r:id="rId23"/>
    <p:sldId id="374" r:id="rId24"/>
    <p:sldId id="391" r:id="rId25"/>
    <p:sldId id="377" r:id="rId26"/>
    <p:sldId id="379" r:id="rId27"/>
    <p:sldId id="378" r:id="rId28"/>
    <p:sldId id="381" r:id="rId29"/>
    <p:sldId id="335" r:id="rId30"/>
    <p:sldId id="319" r:id="rId31"/>
    <p:sldId id="333" r:id="rId32"/>
    <p:sldId id="334" r:id="rId33"/>
    <p:sldId id="346" r:id="rId34"/>
    <p:sldId id="393" r:id="rId35"/>
    <p:sldId id="400" r:id="rId36"/>
    <p:sldId id="401" r:id="rId37"/>
    <p:sldId id="399" r:id="rId38"/>
    <p:sldId id="402" r:id="rId39"/>
    <p:sldId id="397" r:id="rId40"/>
    <p:sldId id="376" r:id="rId41"/>
  </p:sldIdLst>
  <p:sldSz cx="9144000" cy="6858000" type="screen4x3"/>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72">
          <p15:clr>
            <a:srgbClr val="A4A3A4"/>
          </p15:clr>
        </p15:guide>
        <p15:guide id="2"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00"/>
    <a:srgbClr val="979797"/>
    <a:srgbClr val="999999"/>
    <a:srgbClr val="060000"/>
    <a:srgbClr val="040000"/>
    <a:srgbClr val="000000"/>
    <a:srgbClr val="333333"/>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2" autoAdjust="0"/>
    <p:restoredTop sz="94693" autoAdjust="0"/>
  </p:normalViewPr>
  <p:slideViewPr>
    <p:cSldViewPr>
      <p:cViewPr varScale="1">
        <p:scale>
          <a:sx n="109" d="100"/>
          <a:sy n="109" d="100"/>
        </p:scale>
        <p:origin x="1986" y="102"/>
      </p:cViewPr>
      <p:guideLst>
        <p:guide orient="horz" pos="672"/>
        <p:guide pos="288"/>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p:cNvPr>
          <p:cNvSpPr>
            <a:spLocks noGrp="1" noChangeArrowheads="1"/>
          </p:cNvSpPr>
          <p:nvPr>
            <p:ph type="hdr" sz="quarter"/>
          </p:nvPr>
        </p:nvSpPr>
        <p:spPr bwMode="auto">
          <a:xfrm>
            <a:off x="0" y="0"/>
            <a:ext cx="29813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t"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39" name="Rectangle 3">
            <a:extLst/>
          </p:cNvPr>
          <p:cNvSpPr>
            <a:spLocks noGrp="1" noChangeArrowheads="1"/>
          </p:cNvSpPr>
          <p:nvPr>
            <p:ph type="dt" sz="quarter" idx="1"/>
          </p:nvPr>
        </p:nvSpPr>
        <p:spPr bwMode="auto">
          <a:xfrm>
            <a:off x="3895725" y="0"/>
            <a:ext cx="29813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t" anchorCtr="0" compatLnSpc="1">
            <a:prstTxWarp prst="textNoShape">
              <a:avLst/>
            </a:prstTxWarp>
          </a:bodyPr>
          <a:lstStyle>
            <a:lvl1pPr algn="r">
              <a:defRPr sz="1200">
                <a:latin typeface="Times" panose="02020603050405020304" pitchFamily="18" charset="0"/>
              </a:defRPr>
            </a:lvl1pPr>
          </a:lstStyle>
          <a:p>
            <a:pPr>
              <a:defRPr/>
            </a:pPr>
            <a:endParaRPr lang="en-US" altLang="en-US"/>
          </a:p>
        </p:txBody>
      </p:sp>
      <p:sp>
        <p:nvSpPr>
          <p:cNvPr id="14340" name="Rectangle 4">
            <a:extLst/>
          </p:cNvPr>
          <p:cNvSpPr>
            <a:spLocks noGrp="1" noChangeArrowheads="1"/>
          </p:cNvSpPr>
          <p:nvPr>
            <p:ph type="ftr" sz="quarter" idx="2"/>
          </p:nvPr>
        </p:nvSpPr>
        <p:spPr bwMode="auto">
          <a:xfrm>
            <a:off x="0" y="8704263"/>
            <a:ext cx="29813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5">
            <a:extLst/>
          </p:cNvPr>
          <p:cNvSpPr>
            <a:spLocks noGrp="1" noChangeArrowheads="1"/>
          </p:cNvSpPr>
          <p:nvPr>
            <p:ph type="sldNum" sz="quarter" idx="3"/>
          </p:nvPr>
        </p:nvSpPr>
        <p:spPr bwMode="auto">
          <a:xfrm>
            <a:off x="3895725" y="8704263"/>
            <a:ext cx="29813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10C0B5F6-9FA1-41C6-ACBC-B25CE6699B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p:cNvPr>
          <p:cNvSpPr>
            <a:spLocks noGrp="1" noChangeArrowheads="1"/>
          </p:cNvSpPr>
          <p:nvPr>
            <p:ph type="hdr" sz="quarter"/>
          </p:nvPr>
        </p:nvSpPr>
        <p:spPr bwMode="auto">
          <a:xfrm>
            <a:off x="0" y="0"/>
            <a:ext cx="29575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t" anchorCtr="0" compatLnSpc="1">
            <a:prstTxWarp prst="textNoShape">
              <a:avLst/>
            </a:prstTxWarp>
          </a:bodyPr>
          <a:lstStyle>
            <a:lvl1pPr defTabSz="892175">
              <a:defRPr sz="1200">
                <a:latin typeface="Times" panose="02020603050405020304" pitchFamily="18" charset="0"/>
              </a:defRPr>
            </a:lvl1pPr>
          </a:lstStyle>
          <a:p>
            <a:pPr>
              <a:defRPr/>
            </a:pPr>
            <a:endParaRPr lang="en-US" altLang="en-US"/>
          </a:p>
        </p:txBody>
      </p:sp>
      <p:sp>
        <p:nvSpPr>
          <p:cNvPr id="16387" name="Rectangle 3">
            <a:extLst/>
          </p:cNvPr>
          <p:cNvSpPr>
            <a:spLocks noGrp="1" noChangeArrowheads="1"/>
          </p:cNvSpPr>
          <p:nvPr>
            <p:ph type="dt" idx="1"/>
          </p:nvPr>
        </p:nvSpPr>
        <p:spPr bwMode="auto">
          <a:xfrm>
            <a:off x="3919538" y="0"/>
            <a:ext cx="29575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t" anchorCtr="0" compatLnSpc="1">
            <a:prstTxWarp prst="textNoShape">
              <a:avLst/>
            </a:prstTxWarp>
          </a:bodyPr>
          <a:lstStyle>
            <a:lvl1pPr algn="r" defTabSz="892175">
              <a:defRPr sz="1200">
                <a:latin typeface="Times" panose="02020603050405020304" pitchFamily="18" charset="0"/>
              </a:defRPr>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192213" y="669925"/>
            <a:ext cx="4567237" cy="34258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p:cNvPr>
          <p:cNvSpPr>
            <a:spLocks noGrp="1" noChangeArrowheads="1"/>
          </p:cNvSpPr>
          <p:nvPr>
            <p:ph type="body" sz="quarter" idx="3"/>
          </p:nvPr>
        </p:nvSpPr>
        <p:spPr bwMode="auto">
          <a:xfrm>
            <a:off x="887413" y="4319588"/>
            <a:ext cx="51022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a:extLst/>
          </p:cNvPr>
          <p:cNvSpPr>
            <a:spLocks noGrp="1" noChangeArrowheads="1"/>
          </p:cNvSpPr>
          <p:nvPr>
            <p:ph type="ftr" sz="quarter" idx="4"/>
          </p:nvPr>
        </p:nvSpPr>
        <p:spPr bwMode="auto">
          <a:xfrm>
            <a:off x="0" y="8713788"/>
            <a:ext cx="29575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b" anchorCtr="0" compatLnSpc="1">
            <a:prstTxWarp prst="textNoShape">
              <a:avLst/>
            </a:prstTxWarp>
          </a:bodyPr>
          <a:lstStyle>
            <a:lvl1pPr defTabSz="892175">
              <a:defRPr sz="1200">
                <a:latin typeface="Times" panose="02020603050405020304" pitchFamily="18" charset="0"/>
              </a:defRPr>
            </a:lvl1pPr>
          </a:lstStyle>
          <a:p>
            <a:pPr>
              <a:defRPr/>
            </a:pPr>
            <a:endParaRPr lang="en-US" altLang="en-US"/>
          </a:p>
        </p:txBody>
      </p:sp>
      <p:sp>
        <p:nvSpPr>
          <p:cNvPr id="16391" name="Rectangle 7">
            <a:extLst/>
          </p:cNvPr>
          <p:cNvSpPr>
            <a:spLocks noGrp="1" noChangeArrowheads="1"/>
          </p:cNvSpPr>
          <p:nvPr>
            <p:ph type="sldNum" sz="quarter" idx="5"/>
          </p:nvPr>
        </p:nvSpPr>
        <p:spPr bwMode="auto">
          <a:xfrm>
            <a:off x="3919538" y="8713788"/>
            <a:ext cx="29575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56E64E2F-E1FF-4F40-90D8-C49C381E18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defTabSz="928688">
              <a:spcBef>
                <a:spcPct val="30000"/>
              </a:spcBef>
              <a:defRPr sz="1200">
                <a:solidFill>
                  <a:srgbClr val="333333"/>
                </a:solidFill>
                <a:latin typeface="Times" panose="02020603050405020304" pitchFamily="18" charset="0"/>
              </a:defRPr>
            </a:lvl1pPr>
            <a:lvl2pPr marL="739775" indent="-284163" defTabSz="928688">
              <a:spcBef>
                <a:spcPct val="30000"/>
              </a:spcBef>
              <a:defRPr sz="1200">
                <a:solidFill>
                  <a:srgbClr val="333333"/>
                </a:solidFill>
                <a:latin typeface="Times" panose="02020603050405020304" pitchFamily="18" charset="0"/>
              </a:defRPr>
            </a:lvl2pPr>
            <a:lvl3pPr marL="1139825" indent="-227013" defTabSz="928688">
              <a:spcBef>
                <a:spcPct val="30000"/>
              </a:spcBef>
              <a:defRPr sz="1200">
                <a:solidFill>
                  <a:srgbClr val="333333"/>
                </a:solidFill>
                <a:latin typeface="Times" panose="02020603050405020304" pitchFamily="18" charset="0"/>
              </a:defRPr>
            </a:lvl3pPr>
            <a:lvl4pPr marL="1595438" indent="-227013" defTabSz="928688">
              <a:spcBef>
                <a:spcPct val="30000"/>
              </a:spcBef>
              <a:defRPr sz="1200">
                <a:solidFill>
                  <a:srgbClr val="333333"/>
                </a:solidFill>
                <a:latin typeface="Times" panose="02020603050405020304" pitchFamily="18" charset="0"/>
              </a:defRPr>
            </a:lvl4pPr>
            <a:lvl5pPr marL="2051050" indent="-227013" defTabSz="928688">
              <a:spcBef>
                <a:spcPct val="30000"/>
              </a:spcBef>
              <a:defRPr sz="1200">
                <a:solidFill>
                  <a:srgbClr val="333333"/>
                </a:solidFill>
                <a:latin typeface="Times" panose="02020603050405020304" pitchFamily="18" charset="0"/>
              </a:defRPr>
            </a:lvl5pPr>
            <a:lvl6pPr marL="2508250" indent="-227013" defTabSz="928688" eaLnBrk="0" fontAlgn="base" hangingPunct="0">
              <a:spcBef>
                <a:spcPct val="30000"/>
              </a:spcBef>
              <a:spcAft>
                <a:spcPct val="0"/>
              </a:spcAft>
              <a:defRPr sz="1200">
                <a:solidFill>
                  <a:srgbClr val="333333"/>
                </a:solidFill>
                <a:latin typeface="Times" panose="02020603050405020304" pitchFamily="18" charset="0"/>
              </a:defRPr>
            </a:lvl6pPr>
            <a:lvl7pPr marL="2965450" indent="-227013" defTabSz="928688" eaLnBrk="0" fontAlgn="base" hangingPunct="0">
              <a:spcBef>
                <a:spcPct val="30000"/>
              </a:spcBef>
              <a:spcAft>
                <a:spcPct val="0"/>
              </a:spcAft>
              <a:defRPr sz="1200">
                <a:solidFill>
                  <a:srgbClr val="333333"/>
                </a:solidFill>
                <a:latin typeface="Times" panose="02020603050405020304" pitchFamily="18" charset="0"/>
              </a:defRPr>
            </a:lvl7pPr>
            <a:lvl8pPr marL="3422650" indent="-227013" defTabSz="928688" eaLnBrk="0" fontAlgn="base" hangingPunct="0">
              <a:spcBef>
                <a:spcPct val="30000"/>
              </a:spcBef>
              <a:spcAft>
                <a:spcPct val="0"/>
              </a:spcAft>
              <a:defRPr sz="1200">
                <a:solidFill>
                  <a:srgbClr val="333333"/>
                </a:solidFill>
                <a:latin typeface="Times" panose="02020603050405020304" pitchFamily="18" charset="0"/>
              </a:defRPr>
            </a:lvl8pPr>
            <a:lvl9pPr marL="3879850" indent="-227013" defTabSz="928688" eaLnBrk="0" fontAlgn="base" hangingPunct="0">
              <a:spcBef>
                <a:spcPct val="30000"/>
              </a:spcBef>
              <a:spcAft>
                <a:spcPct val="0"/>
              </a:spcAft>
              <a:defRPr sz="1200">
                <a:solidFill>
                  <a:srgbClr val="333333"/>
                </a:solidFill>
                <a:latin typeface="Times" panose="02020603050405020304" pitchFamily="18" charset="0"/>
              </a:defRPr>
            </a:lvl9pPr>
          </a:lstStyle>
          <a:p>
            <a:pPr eaLnBrk="1" hangingPunct="1">
              <a:spcBef>
                <a:spcPct val="0"/>
              </a:spcBef>
            </a:pPr>
            <a:fld id="{A7CB509E-752E-473C-AD95-17A6419BACAA}" type="slidenum">
              <a:rPr lang="en-US" altLang="en-US" smtClean="0">
                <a:solidFill>
                  <a:srgbClr val="000000"/>
                </a:solidFill>
                <a:latin typeface="Times New Roman" panose="02020603050405020304" pitchFamily="18" charset="0"/>
              </a:rPr>
              <a:pPr eaLnBrk="1" hangingPunct="1">
                <a:spcBef>
                  <a:spcPct val="0"/>
                </a:spcBef>
              </a:pPr>
              <a:t>1</a:t>
            </a:fld>
            <a:endParaRPr lang="en-US" altLang="en-US" smtClean="0">
              <a:solidFill>
                <a:srgbClr val="000000"/>
              </a:solidFill>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latin typeface="Tahoma" panose="020B0604030504040204" pitchFamily="34" charset="0"/>
            </a:endParaRPr>
          </a:p>
        </p:txBody>
      </p:sp>
      <p:sp>
        <p:nvSpPr>
          <p:cNvPr id="9221" name="Footer Placeholder 1"/>
          <p:cNvSpPr>
            <a:spLocks noGrp="1"/>
          </p:cNvSpPr>
          <p:nvPr>
            <p:ph type="ftr" sz="quarter" idx="4"/>
          </p:nvPr>
        </p:nvSpPr>
        <p:spPr>
          <a:noFill/>
        </p:spPr>
        <p:txBody>
          <a:bodyPr/>
          <a:lstStyle>
            <a:lvl1pPr defTabSz="928688">
              <a:defRPr sz="2400">
                <a:solidFill>
                  <a:schemeClr val="tx1"/>
                </a:solidFill>
                <a:latin typeface="Arial" panose="020B0604020202020204" pitchFamily="34" charset="0"/>
              </a:defRPr>
            </a:lvl1pPr>
            <a:lvl2pPr marL="742950" indent="-285750" defTabSz="928688">
              <a:defRPr sz="2400">
                <a:solidFill>
                  <a:schemeClr val="tx1"/>
                </a:solidFill>
                <a:latin typeface="Arial" panose="020B0604020202020204" pitchFamily="34" charset="0"/>
              </a:defRPr>
            </a:lvl2pPr>
            <a:lvl3pPr marL="1143000" indent="-228600" defTabSz="928688">
              <a:defRPr sz="2400">
                <a:solidFill>
                  <a:schemeClr val="tx1"/>
                </a:solidFill>
                <a:latin typeface="Arial" panose="020B0604020202020204" pitchFamily="34" charset="0"/>
              </a:defRPr>
            </a:lvl3pPr>
            <a:lvl4pPr marL="1600200" indent="-228600" defTabSz="928688">
              <a:defRPr sz="2400">
                <a:solidFill>
                  <a:schemeClr val="tx1"/>
                </a:solidFill>
                <a:latin typeface="Arial" panose="020B0604020202020204" pitchFamily="34" charset="0"/>
              </a:defRPr>
            </a:lvl4pPr>
            <a:lvl5pPr marL="2057400" indent="-228600" defTabSz="928688">
              <a:defRPr sz="24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00" smtClean="0">
                <a:solidFill>
                  <a:srgbClr val="000000"/>
                </a:solidFill>
                <a:latin typeface="Times New Roman" panose="02020603050405020304" pitchFamily="18" charset="0"/>
              </a:rPr>
              <a:t>ERIC - Electronic Registration Information Center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CA82E42F-1263-49F4-A826-8035B1679F42}" type="slidenum">
              <a:rPr lang="en-US" altLang="zh-CN" sz="1200" smtClean="0">
                <a:latin typeface="Times" panose="02020603050405020304" pitchFamily="18" charset="0"/>
              </a:rPr>
              <a:pPr/>
              <a:t>12</a:t>
            </a:fld>
            <a:endParaRPr lang="en-US" altLang="zh-CN" sz="1200" smtClean="0">
              <a:latin typeface="Times" panose="02020603050405020304" pitchFamily="18" charset="0"/>
            </a:endParaRPr>
          </a:p>
        </p:txBody>
      </p:sp>
      <p:sp>
        <p:nvSpPr>
          <p:cNvPr id="12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rgbClr val="333333"/>
                </a:solidFill>
                <a:latin typeface="Times" panose="02020603050405020304" pitchFamily="18" charset="0"/>
              </a:defRPr>
            </a:lvl1pPr>
            <a:lvl2pPr marL="742950" indent="-285750">
              <a:spcBef>
                <a:spcPct val="30000"/>
              </a:spcBef>
              <a:defRPr sz="1200">
                <a:solidFill>
                  <a:srgbClr val="333333"/>
                </a:solidFill>
                <a:latin typeface="Times" panose="02020603050405020304" pitchFamily="18" charset="0"/>
              </a:defRPr>
            </a:lvl2pPr>
            <a:lvl3pPr marL="1143000" indent="-228600">
              <a:spcBef>
                <a:spcPct val="30000"/>
              </a:spcBef>
              <a:defRPr sz="1200">
                <a:solidFill>
                  <a:srgbClr val="333333"/>
                </a:solidFill>
                <a:latin typeface="Times" panose="02020603050405020304" pitchFamily="18" charset="0"/>
              </a:defRPr>
            </a:lvl3pPr>
            <a:lvl4pPr marL="1600200" indent="-228600">
              <a:spcBef>
                <a:spcPct val="30000"/>
              </a:spcBef>
              <a:defRPr sz="1200">
                <a:solidFill>
                  <a:srgbClr val="333333"/>
                </a:solidFill>
                <a:latin typeface="Times" panose="02020603050405020304" pitchFamily="18" charset="0"/>
              </a:defRPr>
            </a:lvl4pPr>
            <a:lvl5pPr marL="2057400" indent="-228600">
              <a:spcBef>
                <a:spcPct val="30000"/>
              </a:spcBef>
              <a:defRPr sz="1200">
                <a:solidFill>
                  <a:srgbClr val="333333"/>
                </a:solidFill>
                <a:latin typeface="Times" panose="02020603050405020304" pitchFamily="18" charset="0"/>
              </a:defRPr>
            </a:lvl5pPr>
            <a:lvl6pPr marL="2514600" indent="-228600" eaLnBrk="0" fontAlgn="base" hangingPunct="0">
              <a:spcBef>
                <a:spcPct val="30000"/>
              </a:spcBef>
              <a:spcAft>
                <a:spcPct val="0"/>
              </a:spcAft>
              <a:defRPr sz="1200">
                <a:solidFill>
                  <a:srgbClr val="333333"/>
                </a:solidFill>
                <a:latin typeface="Times" panose="02020603050405020304" pitchFamily="18" charset="0"/>
              </a:defRPr>
            </a:lvl6pPr>
            <a:lvl7pPr marL="2971800" indent="-228600" eaLnBrk="0" fontAlgn="base" hangingPunct="0">
              <a:spcBef>
                <a:spcPct val="30000"/>
              </a:spcBef>
              <a:spcAft>
                <a:spcPct val="0"/>
              </a:spcAft>
              <a:defRPr sz="1200">
                <a:solidFill>
                  <a:srgbClr val="333333"/>
                </a:solidFill>
                <a:latin typeface="Times" panose="02020603050405020304" pitchFamily="18" charset="0"/>
              </a:defRPr>
            </a:lvl7pPr>
            <a:lvl8pPr marL="3429000" indent="-228600" eaLnBrk="0" fontAlgn="base" hangingPunct="0">
              <a:spcBef>
                <a:spcPct val="30000"/>
              </a:spcBef>
              <a:spcAft>
                <a:spcPct val="0"/>
              </a:spcAft>
              <a:defRPr sz="1200">
                <a:solidFill>
                  <a:srgbClr val="333333"/>
                </a:solidFill>
                <a:latin typeface="Times" panose="02020603050405020304" pitchFamily="18" charset="0"/>
              </a:defRPr>
            </a:lvl8pPr>
            <a:lvl9pPr marL="3886200" indent="-228600" eaLnBrk="0" fontAlgn="base" hangingPunct="0">
              <a:spcBef>
                <a:spcPct val="30000"/>
              </a:spcBef>
              <a:spcAft>
                <a:spcPct val="0"/>
              </a:spcAft>
              <a:defRPr sz="1200">
                <a:solidFill>
                  <a:srgbClr val="333333"/>
                </a:solidFill>
                <a:latin typeface="Times" panose="02020603050405020304" pitchFamily="18" charset="0"/>
              </a:defRPr>
            </a:lvl9pPr>
          </a:lstStyle>
          <a:p>
            <a:pPr algn="r">
              <a:spcBef>
                <a:spcPct val="0"/>
              </a:spcBef>
            </a:pPr>
            <a:fld id="{C6D01795-65F3-44C5-8169-0E57D9A718B7}" type="slidenum">
              <a:rPr lang="en-US" altLang="zh-CN">
                <a:solidFill>
                  <a:schemeClr val="tx1"/>
                </a:solidFill>
                <a:latin typeface="Arial" panose="020B0604020202020204" pitchFamily="34" charset="0"/>
              </a:rPr>
              <a:pPr algn="r">
                <a:spcBef>
                  <a:spcPct val="0"/>
                </a:spcBef>
              </a:pPr>
              <a:t>12</a:t>
            </a:fld>
            <a:endParaRPr lang="en-US" altLang="zh-CN">
              <a:solidFill>
                <a:schemeClr val="tx1"/>
              </a:solidFill>
              <a:latin typeface="Arial" panose="020B0604020202020204" pitchFamily="34"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p:spPr>
        <p:txBody>
          <a:bodyPr/>
          <a:lstStyle/>
          <a:p>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0" y="352425"/>
            <a:ext cx="8226425" cy="701675"/>
          </a:xfrm>
        </p:spPr>
        <p:txBody>
          <a:bodyPr/>
          <a:lstStyle>
            <a:lvl1pPr>
              <a:defRPr/>
            </a:lvl1pPr>
          </a:lstStyle>
          <a:p>
            <a:pPr lvl="0"/>
            <a:r>
              <a:rPr lang="en-US" altLang="en-US" noProof="0"/>
              <a:t>Click to edit Master title style</a:t>
            </a:r>
          </a:p>
        </p:txBody>
      </p:sp>
      <p:sp>
        <p:nvSpPr>
          <p:cNvPr id="148483" name="Rectangle 3"/>
          <p:cNvSpPr>
            <a:spLocks noGrp="1" noChangeArrowheads="1"/>
          </p:cNvSpPr>
          <p:nvPr>
            <p:ph type="subTitle" idx="1"/>
          </p:nvPr>
        </p:nvSpPr>
        <p:spPr bwMode="auto">
          <a:xfrm>
            <a:off x="342900" y="1143000"/>
            <a:ext cx="7769225"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a:solidFill>
                  <a:srgbClr val="333333"/>
                </a:solidFill>
              </a:defRPr>
            </a:lvl1pPr>
          </a:lstStyle>
          <a:p>
            <a:pPr lvl="0"/>
            <a:r>
              <a:rPr lang="en-US" altLang="en-US" noProof="0"/>
              <a:t>Click to edit Master subtitle style</a:t>
            </a:r>
          </a:p>
        </p:txBody>
      </p:sp>
    </p:spTree>
    <p:extLst>
      <p:ext uri="{BB962C8B-B14F-4D97-AF65-F5344CB8AC3E}">
        <p14:creationId xmlns:p14="http://schemas.microsoft.com/office/powerpoint/2010/main" val="31664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p:cNvPr>
          <p:cNvSpPr>
            <a:spLocks noGrp="1" noChangeArrowheads="1"/>
          </p:cNvSpPr>
          <p:nvPr>
            <p:ph type="sldNum" sz="quarter" idx="10"/>
          </p:nvPr>
        </p:nvSpPr>
        <p:spPr>
          <a:ln/>
        </p:spPr>
        <p:txBody>
          <a:bodyPr/>
          <a:lstStyle>
            <a:lvl1pPr>
              <a:defRPr/>
            </a:lvl1pPr>
          </a:lstStyle>
          <a:p>
            <a:pPr>
              <a:defRPr/>
            </a:pPr>
            <a:fld id="{80E950CF-2B64-442E-AAEA-AAFC9274F8A1}" type="slidenum">
              <a:rPr lang="en-US" altLang="en-US"/>
              <a:pPr>
                <a:defRPr/>
              </a:pPr>
              <a:t>‹#›</a:t>
            </a:fld>
            <a:endParaRPr lang="en-US" altLang="en-US" dirty="0"/>
          </a:p>
        </p:txBody>
      </p:sp>
    </p:spTree>
    <p:extLst>
      <p:ext uri="{BB962C8B-B14F-4D97-AF65-F5344CB8AC3E}">
        <p14:creationId xmlns:p14="http://schemas.microsoft.com/office/powerpoint/2010/main" val="64827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5888" y="0"/>
            <a:ext cx="2049462" cy="617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5913" y="0"/>
            <a:ext cx="5997575" cy="617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p:cNvPr>
          <p:cNvSpPr>
            <a:spLocks noGrp="1" noChangeArrowheads="1"/>
          </p:cNvSpPr>
          <p:nvPr>
            <p:ph type="sldNum" sz="quarter" idx="10"/>
          </p:nvPr>
        </p:nvSpPr>
        <p:spPr>
          <a:ln/>
        </p:spPr>
        <p:txBody>
          <a:bodyPr/>
          <a:lstStyle>
            <a:lvl1pPr>
              <a:defRPr/>
            </a:lvl1pPr>
          </a:lstStyle>
          <a:p>
            <a:pPr>
              <a:defRPr/>
            </a:pPr>
            <a:fld id="{B51E3A26-2F24-4A6D-AEAD-A1312F3BFDEE}" type="slidenum">
              <a:rPr lang="en-US" altLang="en-US"/>
              <a:pPr>
                <a:defRPr/>
              </a:pPr>
              <a:t>‹#›</a:t>
            </a:fld>
            <a:endParaRPr lang="en-US" altLang="en-US" dirty="0"/>
          </a:p>
        </p:txBody>
      </p:sp>
    </p:spTree>
    <p:extLst>
      <p:ext uri="{BB962C8B-B14F-4D97-AF65-F5344CB8AC3E}">
        <p14:creationId xmlns:p14="http://schemas.microsoft.com/office/powerpoint/2010/main" val="168664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a:t>Click to edit Master title style</a:t>
            </a:r>
          </a:p>
        </p:txBody>
      </p:sp>
      <p:sp>
        <p:nvSpPr>
          <p:cNvPr id="3" name="Online Image Placeholder 2"/>
          <p:cNvSpPr>
            <a:spLocks noGrp="1"/>
          </p:cNvSpPr>
          <p:nvPr>
            <p:ph type="clipArt" sz="half" idx="1"/>
          </p:nvPr>
        </p:nvSpPr>
        <p:spPr>
          <a:xfrm>
            <a:off x="628650" y="1825625"/>
            <a:ext cx="3867150" cy="4351338"/>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p:cNvPr>
          <p:cNvSpPr>
            <a:spLocks noGrp="1" noChangeArrowheads="1"/>
          </p:cNvSpPr>
          <p:nvPr>
            <p:ph type="sldNum" sz="quarter" idx="10"/>
          </p:nvPr>
        </p:nvSpPr>
        <p:spPr>
          <a:ln/>
        </p:spPr>
        <p:txBody>
          <a:bodyPr/>
          <a:lstStyle>
            <a:lvl1pPr>
              <a:defRPr/>
            </a:lvl1pPr>
          </a:lstStyle>
          <a:p>
            <a:pPr>
              <a:defRPr/>
            </a:pPr>
            <a:fld id="{32FDB476-E184-4993-8557-0D5813979A4A}" type="slidenum">
              <a:rPr lang="en-US" altLang="en-US"/>
              <a:pPr>
                <a:defRPr/>
              </a:pPr>
              <a:t>‹#›</a:t>
            </a:fld>
            <a:endParaRPr lang="en-US" altLang="en-US" dirty="0"/>
          </a:p>
        </p:txBody>
      </p:sp>
    </p:spTree>
    <p:extLst>
      <p:ext uri="{BB962C8B-B14F-4D97-AF65-F5344CB8AC3E}">
        <p14:creationId xmlns:p14="http://schemas.microsoft.com/office/powerpoint/2010/main" val="311176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LP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5pPr>
              <a:defRPr b="0" i="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70070941"/>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28656F-D47E-48B4-A41A-88BC91CD90E4}" type="slidenum">
              <a:rPr lang="en-US" altLang="en-US"/>
              <a:pPr>
                <a:defRPr/>
              </a:pPr>
              <a:t>‹#›</a:t>
            </a:fld>
            <a:endParaRPr lang="en-US" altLang="en-US"/>
          </a:p>
        </p:txBody>
      </p:sp>
    </p:spTree>
    <p:extLst>
      <p:ext uri="{BB962C8B-B14F-4D97-AF65-F5344CB8AC3E}">
        <p14:creationId xmlns:p14="http://schemas.microsoft.com/office/powerpoint/2010/main" val="1850794649"/>
      </p:ext>
    </p:extLst>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BC94E-8110-4387-B01B-7D17D486463B}" type="slidenum">
              <a:rPr lang="en-US" altLang="en-US"/>
              <a:pPr>
                <a:defRPr/>
              </a:pPr>
              <a:t>‹#›</a:t>
            </a:fld>
            <a:endParaRPr lang="en-US" altLang="en-US"/>
          </a:p>
        </p:txBody>
      </p:sp>
    </p:spTree>
    <p:extLst>
      <p:ext uri="{BB962C8B-B14F-4D97-AF65-F5344CB8AC3E}">
        <p14:creationId xmlns:p14="http://schemas.microsoft.com/office/powerpoint/2010/main" val="4141534044"/>
      </p:ext>
    </p:extLst>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600450-13D6-46D1-983B-A2D23057AD6B}" type="slidenum">
              <a:rPr lang="en-US" altLang="en-US"/>
              <a:pPr>
                <a:defRPr/>
              </a:pPr>
              <a:t>‹#›</a:t>
            </a:fld>
            <a:endParaRPr lang="en-US" altLang="en-US"/>
          </a:p>
        </p:txBody>
      </p:sp>
    </p:spTree>
    <p:extLst>
      <p:ext uri="{BB962C8B-B14F-4D97-AF65-F5344CB8AC3E}">
        <p14:creationId xmlns:p14="http://schemas.microsoft.com/office/powerpoint/2010/main" val="202818655"/>
      </p:ext>
    </p:extLst>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14DAB5-0B8A-4001-B308-CE0DFC8642FF}" type="slidenum">
              <a:rPr lang="en-US" altLang="en-US"/>
              <a:pPr>
                <a:defRPr/>
              </a:pPr>
              <a:t>‹#›</a:t>
            </a:fld>
            <a:endParaRPr lang="en-US" altLang="en-US"/>
          </a:p>
        </p:txBody>
      </p:sp>
    </p:spTree>
    <p:extLst>
      <p:ext uri="{BB962C8B-B14F-4D97-AF65-F5344CB8AC3E}">
        <p14:creationId xmlns:p14="http://schemas.microsoft.com/office/powerpoint/2010/main" val="4187709529"/>
      </p:ext>
    </p:extLst>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CD24E2-F973-462B-9D88-3C2FC3026BD6}" type="slidenum">
              <a:rPr lang="en-US" altLang="en-US"/>
              <a:pPr>
                <a:defRPr/>
              </a:pPr>
              <a:t>‹#›</a:t>
            </a:fld>
            <a:endParaRPr lang="en-US" altLang="en-US"/>
          </a:p>
        </p:txBody>
      </p:sp>
    </p:spTree>
    <p:extLst>
      <p:ext uri="{BB962C8B-B14F-4D97-AF65-F5344CB8AC3E}">
        <p14:creationId xmlns:p14="http://schemas.microsoft.com/office/powerpoint/2010/main" val="3298193040"/>
      </p:ext>
    </p:extLst>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7316F3-0210-45C0-B53C-E58136E8A21E}" type="slidenum">
              <a:rPr lang="en-US" altLang="en-US"/>
              <a:pPr>
                <a:defRPr/>
              </a:pPr>
              <a:t>‹#›</a:t>
            </a:fld>
            <a:endParaRPr lang="en-US" altLang="en-US"/>
          </a:p>
        </p:txBody>
      </p:sp>
    </p:spTree>
    <p:extLst>
      <p:ext uri="{BB962C8B-B14F-4D97-AF65-F5344CB8AC3E}">
        <p14:creationId xmlns:p14="http://schemas.microsoft.com/office/powerpoint/2010/main" val="4137831798"/>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p:cNvPr>
          <p:cNvSpPr>
            <a:spLocks noGrp="1" noChangeArrowheads="1"/>
          </p:cNvSpPr>
          <p:nvPr>
            <p:ph type="sldNum" sz="quarter" idx="10"/>
          </p:nvPr>
        </p:nvSpPr>
        <p:spPr>
          <a:ln/>
        </p:spPr>
        <p:txBody>
          <a:bodyPr/>
          <a:lstStyle>
            <a:lvl1pPr>
              <a:defRPr/>
            </a:lvl1pPr>
          </a:lstStyle>
          <a:p>
            <a:pPr>
              <a:defRPr/>
            </a:pPr>
            <a:fld id="{7FFC5483-9AEA-4EFD-B56B-8BBEBF0A8DF4}" type="slidenum">
              <a:rPr lang="en-US" altLang="en-US"/>
              <a:pPr>
                <a:defRPr/>
              </a:pPr>
              <a:t>‹#›</a:t>
            </a:fld>
            <a:endParaRPr lang="en-US" altLang="en-US" dirty="0"/>
          </a:p>
        </p:txBody>
      </p:sp>
    </p:spTree>
    <p:extLst>
      <p:ext uri="{BB962C8B-B14F-4D97-AF65-F5344CB8AC3E}">
        <p14:creationId xmlns:p14="http://schemas.microsoft.com/office/powerpoint/2010/main" val="181582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3EF6DF-D2C0-4B4F-89C1-267FE92F4C19}" type="slidenum">
              <a:rPr lang="en-US" altLang="en-US"/>
              <a:pPr>
                <a:defRPr/>
              </a:pPr>
              <a:t>‹#›</a:t>
            </a:fld>
            <a:endParaRPr lang="en-US" altLang="en-US"/>
          </a:p>
        </p:txBody>
      </p:sp>
    </p:spTree>
    <p:extLst>
      <p:ext uri="{BB962C8B-B14F-4D97-AF65-F5344CB8AC3E}">
        <p14:creationId xmlns:p14="http://schemas.microsoft.com/office/powerpoint/2010/main" val="3350892655"/>
      </p:ext>
    </p:extLst>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4E0885-70BD-4DA9-AB69-BFB3651851F6}" type="slidenum">
              <a:rPr lang="en-US" altLang="en-US"/>
              <a:pPr>
                <a:defRPr/>
              </a:pPr>
              <a:t>‹#›</a:t>
            </a:fld>
            <a:endParaRPr lang="en-US" altLang="en-US"/>
          </a:p>
        </p:txBody>
      </p:sp>
    </p:spTree>
    <p:extLst>
      <p:ext uri="{BB962C8B-B14F-4D97-AF65-F5344CB8AC3E}">
        <p14:creationId xmlns:p14="http://schemas.microsoft.com/office/powerpoint/2010/main" val="893284861"/>
      </p:ext>
    </p:extLst>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7A3D06-E94E-49AD-8C6B-822ACBA059FF}" type="slidenum">
              <a:rPr lang="en-US" altLang="en-US"/>
              <a:pPr>
                <a:defRPr/>
              </a:pPr>
              <a:t>‹#›</a:t>
            </a:fld>
            <a:endParaRPr lang="en-US" altLang="en-US"/>
          </a:p>
        </p:txBody>
      </p:sp>
    </p:spTree>
    <p:extLst>
      <p:ext uri="{BB962C8B-B14F-4D97-AF65-F5344CB8AC3E}">
        <p14:creationId xmlns:p14="http://schemas.microsoft.com/office/powerpoint/2010/main" val="2983517465"/>
      </p:ext>
    </p:extLst>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A574F-2DDB-4B2A-8B61-B1DCCB374F77}" type="slidenum">
              <a:rPr lang="en-US" altLang="en-US"/>
              <a:pPr>
                <a:defRPr/>
              </a:pPr>
              <a:t>‹#›</a:t>
            </a:fld>
            <a:endParaRPr lang="en-US" altLang="en-US"/>
          </a:p>
        </p:txBody>
      </p:sp>
    </p:spTree>
    <p:extLst>
      <p:ext uri="{BB962C8B-B14F-4D97-AF65-F5344CB8AC3E}">
        <p14:creationId xmlns:p14="http://schemas.microsoft.com/office/powerpoint/2010/main" val="3270799733"/>
      </p:ext>
    </p:extLst>
  </p:cSld>
  <p:clrMapOvr>
    <a:masterClrMapping/>
  </p:clrMapOvr>
  <p:transition>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54C02A-81FB-461F-98BA-0DB7FF391F45}" type="slidenum">
              <a:rPr lang="en-US" altLang="en-US"/>
              <a:pPr>
                <a:defRPr/>
              </a:pPr>
              <a:t>‹#›</a:t>
            </a:fld>
            <a:endParaRPr lang="en-US" altLang="en-US"/>
          </a:p>
        </p:txBody>
      </p:sp>
    </p:spTree>
    <p:extLst>
      <p:ext uri="{BB962C8B-B14F-4D97-AF65-F5344CB8AC3E}">
        <p14:creationId xmlns:p14="http://schemas.microsoft.com/office/powerpoint/2010/main" val="1601652234"/>
      </p:ext>
    </p:extLst>
  </p:cSld>
  <p:clrMapOvr>
    <a:masterClrMapping/>
  </p:clrMapOvr>
  <p:transition>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CCE34-6A42-4DC8-9980-9A9F9986B2CD}" type="slidenum">
              <a:rPr lang="en-US" altLang="en-US"/>
              <a:pPr>
                <a:defRPr/>
              </a:pPr>
              <a:t>‹#›</a:t>
            </a:fld>
            <a:endParaRPr lang="en-US" altLang="en-US"/>
          </a:p>
        </p:txBody>
      </p:sp>
    </p:spTree>
    <p:extLst>
      <p:ext uri="{BB962C8B-B14F-4D97-AF65-F5344CB8AC3E}">
        <p14:creationId xmlns:p14="http://schemas.microsoft.com/office/powerpoint/2010/main" val="1258167216"/>
      </p:ext>
    </p:extLst>
  </p:cSld>
  <p:clrMapOvr>
    <a:masterClrMapping/>
  </p:clrMapOvr>
  <p:transition>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47E9B-7C04-4CC1-9AF7-1D81E1302815}" type="slidenum">
              <a:rPr lang="en-US" altLang="en-US"/>
              <a:pPr>
                <a:defRPr/>
              </a:pPr>
              <a:t>‹#›</a:t>
            </a:fld>
            <a:endParaRPr lang="en-US" altLang="en-US"/>
          </a:p>
        </p:txBody>
      </p:sp>
    </p:spTree>
    <p:extLst>
      <p:ext uri="{BB962C8B-B14F-4D97-AF65-F5344CB8AC3E}">
        <p14:creationId xmlns:p14="http://schemas.microsoft.com/office/powerpoint/2010/main" val="2657748378"/>
      </p:ext>
    </p:extLst>
  </p:cSld>
  <p:clrMapOvr>
    <a:masterClrMapping/>
  </p:clrMapOvr>
  <p:transition>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416C7-3021-4FA5-8C46-E1D5F155905F}" type="slidenum">
              <a:rPr lang="en-US" altLang="en-US"/>
              <a:pPr>
                <a:defRPr/>
              </a:pPr>
              <a:t>‹#›</a:t>
            </a:fld>
            <a:endParaRPr lang="en-US" altLang="en-US"/>
          </a:p>
        </p:txBody>
      </p:sp>
    </p:spTree>
    <p:extLst>
      <p:ext uri="{BB962C8B-B14F-4D97-AF65-F5344CB8AC3E}">
        <p14:creationId xmlns:p14="http://schemas.microsoft.com/office/powerpoint/2010/main" val="2084960882"/>
      </p:ext>
    </p:extLst>
  </p:cSld>
  <p:clrMapOvr>
    <a:masterClrMapping/>
  </p:clrMapOvr>
  <p:transition>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5D989E-D1DA-4AC2-B3D0-EA6CD665808D}" type="slidenum">
              <a:rPr lang="en-US" altLang="en-US"/>
              <a:pPr>
                <a:defRPr/>
              </a:pPr>
              <a:t>‹#›</a:t>
            </a:fld>
            <a:endParaRPr lang="en-US" altLang="en-US"/>
          </a:p>
        </p:txBody>
      </p:sp>
    </p:spTree>
    <p:extLst>
      <p:ext uri="{BB962C8B-B14F-4D97-AF65-F5344CB8AC3E}">
        <p14:creationId xmlns:p14="http://schemas.microsoft.com/office/powerpoint/2010/main" val="1269034325"/>
      </p:ext>
    </p:extLst>
  </p:cSld>
  <p:clrMapOvr>
    <a:masterClrMapping/>
  </p:clrMapOvr>
  <p:transition>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08B2BB-4DE1-42FE-B785-15644A458C9C}" type="slidenum">
              <a:rPr lang="en-US" altLang="en-US"/>
              <a:pPr>
                <a:defRPr/>
              </a:pPr>
              <a:t>‹#›</a:t>
            </a:fld>
            <a:endParaRPr lang="en-US" altLang="en-US"/>
          </a:p>
        </p:txBody>
      </p:sp>
    </p:spTree>
    <p:extLst>
      <p:ext uri="{BB962C8B-B14F-4D97-AF65-F5344CB8AC3E}">
        <p14:creationId xmlns:p14="http://schemas.microsoft.com/office/powerpoint/2010/main" val="1194696695"/>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p:cNvPr>
          <p:cNvSpPr>
            <a:spLocks noGrp="1" noChangeArrowheads="1"/>
          </p:cNvSpPr>
          <p:nvPr>
            <p:ph type="sldNum" sz="quarter" idx="10"/>
          </p:nvPr>
        </p:nvSpPr>
        <p:spPr>
          <a:ln/>
        </p:spPr>
        <p:txBody>
          <a:bodyPr/>
          <a:lstStyle>
            <a:lvl1pPr>
              <a:defRPr/>
            </a:lvl1pPr>
          </a:lstStyle>
          <a:p>
            <a:pPr>
              <a:defRPr/>
            </a:pPr>
            <a:fld id="{337D56CD-19F7-43E2-8A77-6B9FF17E8694}" type="slidenum">
              <a:rPr lang="en-US" altLang="en-US"/>
              <a:pPr>
                <a:defRPr/>
              </a:pPr>
              <a:t>‹#›</a:t>
            </a:fld>
            <a:endParaRPr lang="en-US" altLang="en-US" dirty="0"/>
          </a:p>
        </p:txBody>
      </p:sp>
    </p:spTree>
    <p:extLst>
      <p:ext uri="{BB962C8B-B14F-4D97-AF65-F5344CB8AC3E}">
        <p14:creationId xmlns:p14="http://schemas.microsoft.com/office/powerpoint/2010/main" val="2142190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078901-80B3-4E04-804F-301AADEAD88F}" type="slidenum">
              <a:rPr lang="en-US" altLang="en-US"/>
              <a:pPr>
                <a:defRPr/>
              </a:pPr>
              <a:t>‹#›</a:t>
            </a:fld>
            <a:endParaRPr lang="en-US" altLang="en-US"/>
          </a:p>
        </p:txBody>
      </p:sp>
    </p:spTree>
    <p:extLst>
      <p:ext uri="{BB962C8B-B14F-4D97-AF65-F5344CB8AC3E}">
        <p14:creationId xmlns:p14="http://schemas.microsoft.com/office/powerpoint/2010/main" val="48836806"/>
      </p:ext>
    </p:extLst>
  </p:cSld>
  <p:clrMapOvr>
    <a:masterClrMapping/>
  </p:clrMapOvr>
  <p:transition>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51CB08-32DA-4486-9001-DDF8FCF6D621}" type="slidenum">
              <a:rPr lang="en-US" altLang="en-US"/>
              <a:pPr>
                <a:defRPr/>
              </a:pPr>
              <a:t>‹#›</a:t>
            </a:fld>
            <a:endParaRPr lang="en-US" altLang="en-US"/>
          </a:p>
        </p:txBody>
      </p:sp>
    </p:spTree>
    <p:extLst>
      <p:ext uri="{BB962C8B-B14F-4D97-AF65-F5344CB8AC3E}">
        <p14:creationId xmlns:p14="http://schemas.microsoft.com/office/powerpoint/2010/main" val="3390610758"/>
      </p:ext>
    </p:extLst>
  </p:cSld>
  <p:clrMapOvr>
    <a:masterClrMapping/>
  </p:clrMapOvr>
  <p:transition>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20BA8F-DAD5-4613-A7B0-2CB046F0E85C}" type="slidenum">
              <a:rPr lang="en-US" altLang="en-US"/>
              <a:pPr>
                <a:defRPr/>
              </a:pPr>
              <a:t>‹#›</a:t>
            </a:fld>
            <a:endParaRPr lang="en-US" altLang="en-US"/>
          </a:p>
        </p:txBody>
      </p:sp>
    </p:spTree>
    <p:extLst>
      <p:ext uri="{BB962C8B-B14F-4D97-AF65-F5344CB8AC3E}">
        <p14:creationId xmlns:p14="http://schemas.microsoft.com/office/powerpoint/2010/main" val="1651570994"/>
      </p:ext>
    </p:extLst>
  </p:cSld>
  <p:clrMapOvr>
    <a:masterClrMapping/>
  </p:clrMapOvr>
  <p:transition>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160404-BE4F-478C-A69A-A63F506D5DCB}" type="slidenum">
              <a:rPr lang="en-US" altLang="en-US"/>
              <a:pPr>
                <a:defRPr/>
              </a:pPr>
              <a:t>‹#›</a:t>
            </a:fld>
            <a:endParaRPr lang="en-US" altLang="en-US"/>
          </a:p>
        </p:txBody>
      </p:sp>
    </p:spTree>
    <p:extLst>
      <p:ext uri="{BB962C8B-B14F-4D97-AF65-F5344CB8AC3E}">
        <p14:creationId xmlns:p14="http://schemas.microsoft.com/office/powerpoint/2010/main" val="4276147986"/>
      </p:ext>
    </p:extLst>
  </p:cSld>
  <p:clrMapOvr>
    <a:masterClrMapping/>
  </p:clrMapOvr>
  <p:transition>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1043AD-D813-4F4D-9488-84786D615C9F}" type="slidenum">
              <a:rPr lang="en-US" altLang="en-US"/>
              <a:pPr>
                <a:defRPr/>
              </a:pPr>
              <a:t>‹#›</a:t>
            </a:fld>
            <a:endParaRPr lang="en-US" altLang="en-US"/>
          </a:p>
        </p:txBody>
      </p:sp>
    </p:spTree>
    <p:extLst>
      <p:ext uri="{BB962C8B-B14F-4D97-AF65-F5344CB8AC3E}">
        <p14:creationId xmlns:p14="http://schemas.microsoft.com/office/powerpoint/2010/main" val="1894544776"/>
      </p:ext>
    </p:extLst>
  </p:cSld>
  <p:clrMapOvr>
    <a:masterClrMapping/>
  </p:clrMapOvr>
  <p:transition>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BADD5-85D2-4B6A-9C2A-41C0DC2FA1F0}" type="slidenum">
              <a:rPr lang="en-US" altLang="en-US"/>
              <a:pPr>
                <a:defRPr/>
              </a:pPr>
              <a:t>‹#›</a:t>
            </a:fld>
            <a:endParaRPr lang="en-US" altLang="en-US"/>
          </a:p>
        </p:txBody>
      </p:sp>
    </p:spTree>
    <p:extLst>
      <p:ext uri="{BB962C8B-B14F-4D97-AF65-F5344CB8AC3E}">
        <p14:creationId xmlns:p14="http://schemas.microsoft.com/office/powerpoint/2010/main" val="366492081"/>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p:cNvPr>
          <p:cNvSpPr>
            <a:spLocks noGrp="1" noChangeArrowheads="1"/>
          </p:cNvSpPr>
          <p:nvPr>
            <p:ph type="sldNum" sz="quarter" idx="10"/>
          </p:nvPr>
        </p:nvSpPr>
        <p:spPr>
          <a:ln/>
        </p:spPr>
        <p:txBody>
          <a:bodyPr/>
          <a:lstStyle>
            <a:lvl1pPr>
              <a:defRPr/>
            </a:lvl1pPr>
          </a:lstStyle>
          <a:p>
            <a:pPr>
              <a:defRPr/>
            </a:pPr>
            <a:fld id="{8BDE5AB0-F156-4FE4-B870-AEEC1F09615C}" type="slidenum">
              <a:rPr lang="en-US" altLang="en-US"/>
              <a:pPr>
                <a:defRPr/>
              </a:pPr>
              <a:t>‹#›</a:t>
            </a:fld>
            <a:endParaRPr lang="en-US" altLang="en-US" dirty="0"/>
          </a:p>
        </p:txBody>
      </p:sp>
    </p:spTree>
    <p:extLst>
      <p:ext uri="{BB962C8B-B14F-4D97-AF65-F5344CB8AC3E}">
        <p14:creationId xmlns:p14="http://schemas.microsoft.com/office/powerpoint/2010/main" val="11392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p:cNvPr>
          <p:cNvSpPr>
            <a:spLocks noGrp="1" noChangeArrowheads="1"/>
          </p:cNvSpPr>
          <p:nvPr>
            <p:ph type="sldNum" sz="quarter" idx="10"/>
          </p:nvPr>
        </p:nvSpPr>
        <p:spPr>
          <a:ln/>
        </p:spPr>
        <p:txBody>
          <a:bodyPr/>
          <a:lstStyle>
            <a:lvl1pPr>
              <a:defRPr/>
            </a:lvl1pPr>
          </a:lstStyle>
          <a:p>
            <a:pPr>
              <a:defRPr/>
            </a:pPr>
            <a:fld id="{D52318AE-1F9E-43B4-98BD-58CF53C08A19}" type="slidenum">
              <a:rPr lang="en-US" altLang="en-US"/>
              <a:pPr>
                <a:defRPr/>
              </a:pPr>
              <a:t>‹#›</a:t>
            </a:fld>
            <a:endParaRPr lang="en-US" altLang="en-US" dirty="0"/>
          </a:p>
        </p:txBody>
      </p:sp>
    </p:spTree>
    <p:extLst>
      <p:ext uri="{BB962C8B-B14F-4D97-AF65-F5344CB8AC3E}">
        <p14:creationId xmlns:p14="http://schemas.microsoft.com/office/powerpoint/2010/main" val="185254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p:cNvPr>
          <p:cNvSpPr>
            <a:spLocks noGrp="1" noChangeArrowheads="1"/>
          </p:cNvSpPr>
          <p:nvPr>
            <p:ph type="sldNum" sz="quarter" idx="10"/>
          </p:nvPr>
        </p:nvSpPr>
        <p:spPr>
          <a:ln/>
        </p:spPr>
        <p:txBody>
          <a:bodyPr/>
          <a:lstStyle>
            <a:lvl1pPr>
              <a:defRPr/>
            </a:lvl1pPr>
          </a:lstStyle>
          <a:p>
            <a:pPr>
              <a:defRPr/>
            </a:pPr>
            <a:fld id="{DA14A1A5-8C87-4A5E-86D3-024253203848}" type="slidenum">
              <a:rPr lang="en-US" altLang="en-US"/>
              <a:pPr>
                <a:defRPr/>
              </a:pPr>
              <a:t>‹#›</a:t>
            </a:fld>
            <a:endParaRPr lang="en-US" altLang="en-US" dirty="0"/>
          </a:p>
        </p:txBody>
      </p:sp>
    </p:spTree>
    <p:extLst>
      <p:ext uri="{BB962C8B-B14F-4D97-AF65-F5344CB8AC3E}">
        <p14:creationId xmlns:p14="http://schemas.microsoft.com/office/powerpoint/2010/main" val="377287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p:cNvPr>
          <p:cNvSpPr>
            <a:spLocks noGrp="1" noChangeArrowheads="1"/>
          </p:cNvSpPr>
          <p:nvPr>
            <p:ph type="sldNum" sz="quarter" idx="10"/>
          </p:nvPr>
        </p:nvSpPr>
        <p:spPr>
          <a:ln/>
        </p:spPr>
        <p:txBody>
          <a:bodyPr/>
          <a:lstStyle>
            <a:lvl1pPr>
              <a:defRPr/>
            </a:lvl1pPr>
          </a:lstStyle>
          <a:p>
            <a:pPr>
              <a:defRPr/>
            </a:pPr>
            <a:fld id="{B3C7E550-690E-493C-83C1-D013E55428C2}" type="slidenum">
              <a:rPr lang="en-US" altLang="en-US"/>
              <a:pPr>
                <a:defRPr/>
              </a:pPr>
              <a:t>‹#›</a:t>
            </a:fld>
            <a:endParaRPr lang="en-US" altLang="en-US" dirty="0"/>
          </a:p>
        </p:txBody>
      </p:sp>
    </p:spTree>
    <p:extLst>
      <p:ext uri="{BB962C8B-B14F-4D97-AF65-F5344CB8AC3E}">
        <p14:creationId xmlns:p14="http://schemas.microsoft.com/office/powerpoint/2010/main" val="117364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p:cNvPr>
          <p:cNvSpPr>
            <a:spLocks noGrp="1" noChangeArrowheads="1"/>
          </p:cNvSpPr>
          <p:nvPr>
            <p:ph type="sldNum" sz="quarter" idx="10"/>
          </p:nvPr>
        </p:nvSpPr>
        <p:spPr>
          <a:ln/>
        </p:spPr>
        <p:txBody>
          <a:bodyPr/>
          <a:lstStyle>
            <a:lvl1pPr>
              <a:defRPr/>
            </a:lvl1pPr>
          </a:lstStyle>
          <a:p>
            <a:pPr>
              <a:defRPr/>
            </a:pPr>
            <a:fld id="{46BCA3DD-ACB8-4823-989B-A3A80A912387}" type="slidenum">
              <a:rPr lang="en-US" altLang="en-US"/>
              <a:pPr>
                <a:defRPr/>
              </a:pPr>
              <a:t>‹#›</a:t>
            </a:fld>
            <a:endParaRPr lang="en-US" altLang="en-US" dirty="0"/>
          </a:p>
        </p:txBody>
      </p:sp>
    </p:spTree>
    <p:extLst>
      <p:ext uri="{BB962C8B-B14F-4D97-AF65-F5344CB8AC3E}">
        <p14:creationId xmlns:p14="http://schemas.microsoft.com/office/powerpoint/2010/main" val="21888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p:cNvPr>
          <p:cNvSpPr>
            <a:spLocks noGrp="1" noChangeArrowheads="1"/>
          </p:cNvSpPr>
          <p:nvPr>
            <p:ph type="sldNum" sz="quarter" idx="10"/>
          </p:nvPr>
        </p:nvSpPr>
        <p:spPr>
          <a:ln/>
        </p:spPr>
        <p:txBody>
          <a:bodyPr/>
          <a:lstStyle>
            <a:lvl1pPr>
              <a:defRPr/>
            </a:lvl1pPr>
          </a:lstStyle>
          <a:p>
            <a:pPr>
              <a:defRPr/>
            </a:pPr>
            <a:fld id="{C5623D38-1236-4E94-B625-46613390864E}" type="slidenum">
              <a:rPr lang="en-US" altLang="en-US"/>
              <a:pPr>
                <a:defRPr/>
              </a:pPr>
              <a:t>‹#›</a:t>
            </a:fld>
            <a:endParaRPr lang="en-US" altLang="en-US" dirty="0"/>
          </a:p>
        </p:txBody>
      </p:sp>
    </p:spTree>
    <p:extLst>
      <p:ext uri="{BB962C8B-B14F-4D97-AF65-F5344CB8AC3E}">
        <p14:creationId xmlns:p14="http://schemas.microsoft.com/office/powerpoint/2010/main" val="241946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file:///D:\Profiles\ds754\Local%20Settings\Temporary%20Internet%20Files\OLK21\image001.pn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file:///D:\Profiles\ds754\Local%20Settings\Temporary%20Internet%20Files\OLK21\image001.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7462" name="Rectangle 6">
            <a:extLst/>
          </p:cNvPr>
          <p:cNvSpPr>
            <a:spLocks noGrp="1" noChangeArrowheads="1"/>
          </p:cNvSpPr>
          <p:nvPr>
            <p:ph type="sldNum" sz="quarter" idx="4"/>
          </p:nvPr>
        </p:nvSpPr>
        <p:spPr bwMode="black">
          <a:xfrm>
            <a:off x="8610600" y="6429375"/>
            <a:ext cx="4572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100">
                <a:solidFill>
                  <a:srgbClr val="070000"/>
                </a:solidFill>
              </a:defRPr>
            </a:lvl1pPr>
          </a:lstStyle>
          <a:p>
            <a:pPr>
              <a:defRPr/>
            </a:pPr>
            <a:fld id="{FE5676B3-5690-49C8-A8E6-060B2078B065}" type="slidenum">
              <a:rPr lang="en-US" altLang="en-US"/>
              <a:pPr>
                <a:defRPr/>
              </a:pPr>
              <a:t>‹#›</a:t>
            </a:fld>
            <a:endParaRPr lang="en-US" altLang="en-US" dirty="0"/>
          </a:p>
        </p:txBody>
      </p:sp>
      <p:sp>
        <p:nvSpPr>
          <p:cNvPr id="1028" name="Rectangle 7">
            <a:extLst/>
          </p:cNvPr>
          <p:cNvSpPr>
            <a:spLocks noChangeArrowheads="1"/>
          </p:cNvSpPr>
          <p:nvPr/>
        </p:nvSpPr>
        <p:spPr bwMode="black">
          <a:xfrm>
            <a:off x="5791200" y="64008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100">
                <a:solidFill>
                  <a:srgbClr val="FFFFFF"/>
                </a:solidFill>
              </a:rPr>
              <a:t>Presenter’s Name          June 17, 2003</a:t>
            </a:r>
          </a:p>
        </p:txBody>
      </p:sp>
      <p:pic>
        <p:nvPicPr>
          <p:cNvPr id="1029" name="Picture 16" descr="DHS_for_pp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6032500"/>
            <a:ext cx="22113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80"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8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kern="1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anose="02020603050405020304" pitchFamily="18" charset="0"/>
        </a:defRPr>
      </a:lvl2pPr>
      <a:lvl3pPr algn="l" rtl="0" eaLnBrk="0" fontAlgn="base" hangingPunct="0">
        <a:spcBef>
          <a:spcPct val="0"/>
        </a:spcBef>
        <a:spcAft>
          <a:spcPct val="0"/>
        </a:spcAft>
        <a:defRPr sz="4200">
          <a:solidFill>
            <a:srgbClr val="000063"/>
          </a:solidFill>
          <a:latin typeface="Times New Roman" panose="02020603050405020304" pitchFamily="18" charset="0"/>
        </a:defRPr>
      </a:lvl3pPr>
      <a:lvl4pPr algn="l" rtl="0" eaLnBrk="0" fontAlgn="base" hangingPunct="0">
        <a:spcBef>
          <a:spcPct val="0"/>
        </a:spcBef>
        <a:spcAft>
          <a:spcPct val="0"/>
        </a:spcAft>
        <a:defRPr sz="4200">
          <a:solidFill>
            <a:srgbClr val="000063"/>
          </a:solidFill>
          <a:latin typeface="Times New Roman" panose="02020603050405020304" pitchFamily="18" charset="0"/>
        </a:defRPr>
      </a:lvl4pPr>
      <a:lvl5pPr algn="l" rtl="0" eaLnBrk="0" fontAlgn="base" hangingPunct="0">
        <a:spcBef>
          <a:spcPct val="0"/>
        </a:spcBef>
        <a:spcAft>
          <a:spcPct val="0"/>
        </a:spcAft>
        <a:defRPr sz="4200">
          <a:solidFill>
            <a:srgbClr val="000063"/>
          </a:solidFill>
          <a:latin typeface="Times New Roman" panose="02020603050405020304" pitchFamily="18" charset="0"/>
        </a:defRPr>
      </a:lvl5pPr>
      <a:lvl6pPr marL="457200" algn="l" rtl="0" eaLnBrk="0" fontAlgn="base" hangingPunct="0">
        <a:spcBef>
          <a:spcPct val="0"/>
        </a:spcBef>
        <a:spcAft>
          <a:spcPct val="0"/>
        </a:spcAft>
        <a:defRPr sz="4200">
          <a:solidFill>
            <a:srgbClr val="000063"/>
          </a:solidFill>
          <a:latin typeface="Times New Roman" panose="02020603050405020304" pitchFamily="18" charset="0"/>
        </a:defRPr>
      </a:lvl6pPr>
      <a:lvl7pPr marL="914400" algn="l" rtl="0" eaLnBrk="0" fontAlgn="base" hangingPunct="0">
        <a:spcBef>
          <a:spcPct val="0"/>
        </a:spcBef>
        <a:spcAft>
          <a:spcPct val="0"/>
        </a:spcAft>
        <a:defRPr sz="4200">
          <a:solidFill>
            <a:srgbClr val="000063"/>
          </a:solidFill>
          <a:latin typeface="Times New Roman" panose="02020603050405020304" pitchFamily="18" charset="0"/>
        </a:defRPr>
      </a:lvl7pPr>
      <a:lvl8pPr marL="1371600" algn="l" rtl="0" eaLnBrk="0" fontAlgn="base" hangingPunct="0">
        <a:spcBef>
          <a:spcPct val="0"/>
        </a:spcBef>
        <a:spcAft>
          <a:spcPct val="0"/>
        </a:spcAft>
        <a:defRPr sz="4200">
          <a:solidFill>
            <a:srgbClr val="000063"/>
          </a:solidFill>
          <a:latin typeface="Times New Roman" panose="02020603050405020304" pitchFamily="18" charset="0"/>
        </a:defRPr>
      </a:lvl8pPr>
      <a:lvl9pPr marL="1828800" algn="l" rtl="0" eaLnBrk="0" fontAlgn="base" hangingPunct="0">
        <a:spcBef>
          <a:spcPct val="0"/>
        </a:spcBef>
        <a:spcAft>
          <a:spcPct val="0"/>
        </a:spcAft>
        <a:defRPr sz="4200">
          <a:solidFill>
            <a:srgbClr val="000063"/>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691A5A4-F004-43C3-A830-E7D44BF912A3}" type="slidenum">
              <a:rPr lang="en-US" altLang="en-US"/>
              <a:pPr>
                <a:defRPr/>
              </a:pPr>
              <a:t>‹#›</a:t>
            </a:fld>
            <a:endParaRPr lang="en-US" altLang="en-US"/>
          </a:p>
        </p:txBody>
      </p:sp>
      <p:pic>
        <p:nvPicPr>
          <p:cNvPr id="2055" name="Picture 10" descr="D:\Profiles\ds754\Local Settings\Temporary Internet Files\OLK21\image001.png"/>
          <p:cNvPicPr>
            <a:picLocks noChangeAspect="1" noChangeArrowheads="1"/>
          </p:cNvPicPr>
          <p:nvPr userDrawn="1"/>
        </p:nvPicPr>
        <p:blipFill>
          <a:blip r:embed="rId13" r:link="rId14">
            <a:lum bright="70000" contrast="-70000"/>
            <a:extLst>
              <a:ext uri="{28A0092B-C50C-407E-A947-70E740481C1C}">
                <a14:useLocalDpi xmlns:a14="http://schemas.microsoft.com/office/drawing/2010/main" val="0"/>
              </a:ext>
            </a:extLst>
          </a:blip>
          <a:srcRect l="14764" t="2254" r="20123" b="50000"/>
          <a:stretch>
            <a:fillRect/>
          </a:stretch>
        </p:blipFill>
        <p:spPr bwMode="auto">
          <a:xfrm>
            <a:off x="4121150" y="4056063"/>
            <a:ext cx="50228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CCFF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ransition>
    <p:push/>
  </p:transition>
  <p:timing>
    <p:tnLst>
      <p:par>
        <p:cTn id="1" dur="indefinite" restart="never" nodeType="tmRoot"/>
      </p:par>
    </p:tnLst>
  </p:timing>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5BFD1D6-98D3-4B87-A4E0-58D54E614EA0}" type="slidenum">
              <a:rPr lang="en-US" altLang="en-US"/>
              <a:pPr>
                <a:defRPr/>
              </a:pPr>
              <a:t>‹#›</a:t>
            </a:fld>
            <a:endParaRPr lang="en-US" altLang="en-US"/>
          </a:p>
        </p:txBody>
      </p:sp>
      <p:pic>
        <p:nvPicPr>
          <p:cNvPr id="3079" name="Picture 10" descr="D:\Profiles\ds754\Local Settings\Temporary Internet Files\OLK21\image001.png"/>
          <p:cNvPicPr>
            <a:picLocks noChangeAspect="1" noChangeArrowheads="1"/>
          </p:cNvPicPr>
          <p:nvPr userDrawn="1"/>
        </p:nvPicPr>
        <p:blipFill>
          <a:blip r:embed="rId13" r:link="rId14">
            <a:lum bright="70000" contrast="-70000"/>
            <a:extLst>
              <a:ext uri="{28A0092B-C50C-407E-A947-70E740481C1C}">
                <a14:useLocalDpi xmlns:a14="http://schemas.microsoft.com/office/drawing/2010/main" val="0"/>
              </a:ext>
            </a:extLst>
          </a:blip>
          <a:srcRect l="14764" t="2254" r="20123" b="50000"/>
          <a:stretch>
            <a:fillRect/>
          </a:stretch>
        </p:blipFill>
        <p:spPr bwMode="auto">
          <a:xfrm>
            <a:off x="4121150" y="4056063"/>
            <a:ext cx="50228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CCFF33">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push/>
  </p:transition>
  <p:timing>
    <p:tnLst>
      <p:par>
        <p:cTn id="1" dur="indefinite" restart="never" nodeType="tmRoot"/>
      </p:par>
    </p:tnLst>
  </p:timing>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mailto:SLTTCyber@hq.dhs.gov"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s://www.cisecurity.org/ms-isa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hyperlink" Target="mailto:judd.choate@sos.state.co.us"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video" Target="https://www.youtube.com/embed/HL8KNd0j-P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5.xml"/><Relationship Id="rId1" Type="http://schemas.openxmlformats.org/officeDocument/2006/relationships/video" Target="https://www.youtube.com/embed/XoAf_I3ULw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09800"/>
            <a:ext cx="7772400" cy="1300163"/>
          </a:xfrm>
          <a:solidFill>
            <a:srgbClr val="235889"/>
          </a:solidFill>
        </p:spPr>
        <p:txBody>
          <a:bodyPr/>
          <a:lstStyle/>
          <a:p>
            <a:pPr eaLnBrk="1" hangingPunct="1"/>
            <a:r>
              <a:rPr lang="en-US" altLang="en-US" sz="3600" b="1" dirty="0" smtClean="0">
                <a:solidFill>
                  <a:schemeClr val="bg1"/>
                </a:solidFill>
              </a:rPr>
              <a:t>Colorado Secretary of State’s Office</a:t>
            </a:r>
            <a:r>
              <a:rPr lang="en-US" altLang="en-US" dirty="0" smtClean="0">
                <a:solidFill>
                  <a:schemeClr val="bg1"/>
                </a:solidFill>
              </a:rPr>
              <a:t/>
            </a:r>
            <a:br>
              <a:rPr lang="en-US" altLang="en-US" dirty="0" smtClean="0">
                <a:solidFill>
                  <a:schemeClr val="bg1"/>
                </a:solidFill>
              </a:rPr>
            </a:br>
            <a:r>
              <a:rPr lang="en-US" altLang="en-US" sz="2800" dirty="0" smtClean="0">
                <a:solidFill>
                  <a:schemeClr val="bg1"/>
                </a:solidFill>
              </a:rPr>
              <a:t>Judd Choate, </a:t>
            </a:r>
            <a:r>
              <a:rPr lang="en-US" altLang="en-US" sz="2000" dirty="0" smtClean="0">
                <a:solidFill>
                  <a:schemeClr val="bg1"/>
                </a:solidFill>
              </a:rPr>
              <a:t>State Election Director</a:t>
            </a:r>
            <a:br>
              <a:rPr lang="en-US" altLang="en-US" sz="2000" dirty="0" smtClean="0">
                <a:solidFill>
                  <a:schemeClr val="bg1"/>
                </a:solidFill>
              </a:rPr>
            </a:br>
            <a:r>
              <a:rPr lang="en-US" altLang="en-US" sz="2800" dirty="0" smtClean="0">
                <a:solidFill>
                  <a:schemeClr val="bg1"/>
                </a:solidFill>
              </a:rPr>
              <a:t>Trevor Timmons, </a:t>
            </a:r>
            <a:r>
              <a:rPr lang="en-US" altLang="en-US" sz="2000" dirty="0" smtClean="0">
                <a:solidFill>
                  <a:schemeClr val="bg1"/>
                </a:solidFill>
              </a:rPr>
              <a:t>Chief Information Officer</a:t>
            </a:r>
          </a:p>
        </p:txBody>
      </p:sp>
      <p:sp>
        <p:nvSpPr>
          <p:cNvPr id="8195" name="Rectangle 3"/>
          <p:cNvSpPr>
            <a:spLocks noGrp="1" noChangeArrowheads="1"/>
          </p:cNvSpPr>
          <p:nvPr>
            <p:ph type="subTitle" idx="1"/>
          </p:nvPr>
        </p:nvSpPr>
        <p:spPr>
          <a:xfrm>
            <a:off x="1301750" y="4321175"/>
            <a:ext cx="6540500" cy="1073150"/>
          </a:xfr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anchor="ctr" anchorCtr="1"/>
          <a:lstStyle/>
          <a:p>
            <a:pPr eaLnBrk="1" hangingPunct="1"/>
            <a:r>
              <a:rPr lang="en-US" altLang="en-US" sz="2400" dirty="0" smtClean="0"/>
              <a:t>Bipartisan Election Advisory Commission</a:t>
            </a:r>
          </a:p>
          <a:p>
            <a:pPr eaLnBrk="1" hangingPunct="1"/>
            <a:r>
              <a:rPr lang="en-US" altLang="en-US" sz="2400" dirty="0" smtClean="0"/>
              <a:t>April 6, 2018</a:t>
            </a:r>
          </a:p>
        </p:txBody>
      </p:sp>
      <p:sp>
        <p:nvSpPr>
          <p:cNvPr id="8207" name="Rectangle 15"/>
          <p:cNvSpPr>
            <a:spLocks noChangeArrowheads="1"/>
          </p:cNvSpPr>
          <p:nvPr/>
        </p:nvSpPr>
        <p:spPr bwMode="auto">
          <a:xfrm>
            <a:off x="1508125" y="1588"/>
            <a:ext cx="7635875" cy="1084262"/>
          </a:xfrm>
          <a:prstGeom prst="rect">
            <a:avLst/>
          </a:prstGeom>
          <a:noFill/>
          <a:ln>
            <a:noFill/>
          </a:ln>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solidFill>
                  <a:srgbClr val="33CCCC"/>
                </a:solidFill>
                <a:miter lim="800000"/>
                <a:headEnd/>
                <a:tailEnd/>
              </a14:hiddenLine>
            </a:ext>
          </a:extLst>
        </p:spPr>
        <p:txBody>
          <a:bodyPr/>
          <a:lstStyle/>
          <a:p>
            <a:pPr eaLnBrk="1" hangingPunct="1">
              <a:defRPr/>
            </a:pPr>
            <a:endParaRPr lang="en-US">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Attempted Election Manipulation</a:t>
            </a:r>
            <a:endParaRPr lang="en-US" b="1" dirty="0"/>
          </a:p>
        </p:txBody>
      </p:sp>
      <p:sp>
        <p:nvSpPr>
          <p:cNvPr id="7" name="Subtitle 6"/>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10</a:t>
            </a:fld>
            <a:endParaRPr lang="en-US" altLang="en-US"/>
          </a:p>
        </p:txBody>
      </p:sp>
    </p:spTree>
    <p:extLst>
      <p:ext uri="{BB962C8B-B14F-4D97-AF65-F5344CB8AC3E}">
        <p14:creationId xmlns:p14="http://schemas.microsoft.com/office/powerpoint/2010/main" val="960691151"/>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What is Known about Russian Election Attacks?</a:t>
            </a:r>
            <a:endParaRPr lang="en-US" sz="3600" b="1" dirty="0"/>
          </a:p>
        </p:txBody>
      </p:sp>
      <p:sp>
        <p:nvSpPr>
          <p:cNvPr id="3" name="Content Placeholder 2"/>
          <p:cNvSpPr>
            <a:spLocks noGrp="1"/>
          </p:cNvSpPr>
          <p:nvPr>
            <p:ph idx="1"/>
          </p:nvPr>
        </p:nvSpPr>
        <p:spPr/>
        <p:txBody>
          <a:bodyPr/>
          <a:lstStyle/>
          <a:p>
            <a:pPr marL="457200" indent="-457200">
              <a:buAutoNum type="arabicPeriod"/>
            </a:pPr>
            <a:r>
              <a:rPr lang="en-US" dirty="0" smtClean="0"/>
              <a:t>Attacks on 21 states</a:t>
            </a:r>
          </a:p>
          <a:p>
            <a:pPr marL="457200" indent="-457200">
              <a:buAutoNum type="arabicPeriod"/>
            </a:pPr>
            <a:r>
              <a:rPr lang="en-US" dirty="0" smtClean="0"/>
              <a:t>Two worrisome states </a:t>
            </a:r>
          </a:p>
          <a:p>
            <a:pPr marL="457200" indent="-457200">
              <a:buAutoNum type="arabicPeriod"/>
            </a:pPr>
            <a:r>
              <a:rPr lang="en-US" dirty="0" smtClean="0"/>
              <a:t>One intrusion – download of 77,000 voter files</a:t>
            </a:r>
          </a:p>
          <a:p>
            <a:pPr marL="457200" indent="-457200">
              <a:buAutoNum type="arabicPeriod"/>
            </a:pPr>
            <a:r>
              <a:rPr lang="en-US" dirty="0" smtClean="0"/>
              <a:t>No evidence of:</a:t>
            </a:r>
          </a:p>
          <a:p>
            <a:pPr lvl="1"/>
            <a:r>
              <a:rPr lang="en-US" dirty="0" smtClean="0"/>
              <a:t>File alterations, deletions, or additions</a:t>
            </a:r>
          </a:p>
          <a:p>
            <a:pPr lvl="1"/>
            <a:r>
              <a:rPr lang="en-US" dirty="0" smtClean="0"/>
              <a:t>Voting system targets</a:t>
            </a:r>
          </a:p>
          <a:p>
            <a:pPr lvl="1"/>
            <a:r>
              <a:rPr lang="en-US" dirty="0" smtClean="0"/>
              <a:t>ENR manipulation</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11</a:t>
            </a:fld>
            <a:endParaRPr lang="en-US" altLang="en-US"/>
          </a:p>
        </p:txBody>
      </p:sp>
    </p:spTree>
    <p:extLst>
      <p:ext uri="{BB962C8B-B14F-4D97-AF65-F5344CB8AC3E}">
        <p14:creationId xmlns:p14="http://schemas.microsoft.com/office/powerpoint/2010/main" val="3436778316"/>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algn="ctr" eaLnBrk="1" hangingPunct="1"/>
            <a:r>
              <a:rPr lang="en-US" altLang="zh-CN" sz="3600" b="1" dirty="0" smtClean="0"/>
              <a:t>21 States Targeted by the Russians</a:t>
            </a:r>
          </a:p>
        </p:txBody>
      </p:sp>
      <p:grpSp>
        <p:nvGrpSpPr>
          <p:cNvPr id="11267" name="组合 1"/>
          <p:cNvGrpSpPr>
            <a:grpSpLocks/>
          </p:cNvGrpSpPr>
          <p:nvPr/>
        </p:nvGrpSpPr>
        <p:grpSpPr bwMode="auto">
          <a:xfrm>
            <a:off x="533400" y="1371600"/>
            <a:ext cx="7799388" cy="4918075"/>
            <a:chOff x="707624" y="1404869"/>
            <a:chExt cx="7799789" cy="4918143"/>
          </a:xfrm>
        </p:grpSpPr>
        <p:grpSp>
          <p:nvGrpSpPr>
            <p:cNvPr id="11268" name="组合 90"/>
            <p:cNvGrpSpPr>
              <a:grpSpLocks/>
            </p:cNvGrpSpPr>
            <p:nvPr/>
          </p:nvGrpSpPr>
          <p:grpSpPr bwMode="auto">
            <a:xfrm>
              <a:off x="707624" y="1404869"/>
              <a:ext cx="7301060" cy="4918143"/>
              <a:chOff x="1523391" y="2281164"/>
              <a:chExt cx="5349600" cy="3603600"/>
            </a:xfrm>
          </p:grpSpPr>
          <p:sp>
            <p:nvSpPr>
              <p:cNvPr id="92" name="Freeform 60"/>
              <p:cNvSpPr>
                <a:spLocks/>
              </p:cNvSpPr>
              <p:nvPr/>
            </p:nvSpPr>
            <p:spPr bwMode="auto">
              <a:xfrm>
                <a:off x="1581553" y="4250465"/>
                <a:ext cx="844516" cy="964294"/>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93" name="Freeform 61"/>
              <p:cNvSpPr>
                <a:spLocks/>
              </p:cNvSpPr>
              <p:nvPr/>
            </p:nvSpPr>
            <p:spPr bwMode="auto">
              <a:xfrm>
                <a:off x="2167829" y="4507533"/>
                <a:ext cx="531604" cy="832853"/>
              </a:xfrm>
              <a:custGeom>
                <a:avLst/>
                <a:gdLst>
                  <a:gd name="T0" fmla="*/ 1169 w 2412"/>
                  <a:gd name="T1" fmla="*/ 0 h 3781"/>
                  <a:gd name="T2" fmla="*/ 1262 w 2412"/>
                  <a:gd name="T3" fmla="*/ 72 h 3781"/>
                  <a:gd name="T4" fmla="*/ 1310 w 2412"/>
                  <a:gd name="T5" fmla="*/ 184 h 3781"/>
                  <a:gd name="T6" fmla="*/ 1367 w 2412"/>
                  <a:gd name="T7" fmla="*/ 319 h 3781"/>
                  <a:gd name="T8" fmla="*/ 1454 w 2412"/>
                  <a:gd name="T9" fmla="*/ 368 h 3781"/>
                  <a:gd name="T10" fmla="*/ 1486 w 2412"/>
                  <a:gd name="T11" fmla="*/ 296 h 3781"/>
                  <a:gd name="T12" fmla="*/ 1589 w 2412"/>
                  <a:gd name="T13" fmla="*/ 220 h 3781"/>
                  <a:gd name="T14" fmla="*/ 1601 w 2412"/>
                  <a:gd name="T15" fmla="*/ 298 h 3781"/>
                  <a:gd name="T16" fmla="*/ 1654 w 2412"/>
                  <a:gd name="T17" fmla="*/ 336 h 3781"/>
                  <a:gd name="T18" fmla="*/ 1750 w 2412"/>
                  <a:gd name="T19" fmla="*/ 304 h 3781"/>
                  <a:gd name="T20" fmla="*/ 1845 w 2412"/>
                  <a:gd name="T21" fmla="*/ 256 h 3781"/>
                  <a:gd name="T22" fmla="*/ 1989 w 2412"/>
                  <a:gd name="T23" fmla="*/ 288 h 3781"/>
                  <a:gd name="T24" fmla="*/ 2047 w 2412"/>
                  <a:gd name="T25" fmla="*/ 364 h 3781"/>
                  <a:gd name="T26" fmla="*/ 2157 w 2412"/>
                  <a:gd name="T27" fmla="*/ 264 h 3781"/>
                  <a:gd name="T28" fmla="*/ 2185 w 2412"/>
                  <a:gd name="T29" fmla="*/ 466 h 3781"/>
                  <a:gd name="T30" fmla="*/ 2215 w 2412"/>
                  <a:gd name="T31" fmla="*/ 538 h 3781"/>
                  <a:gd name="T32" fmla="*/ 2311 w 2412"/>
                  <a:gd name="T33" fmla="*/ 448 h 3781"/>
                  <a:gd name="T34" fmla="*/ 2410 w 2412"/>
                  <a:gd name="T35" fmla="*/ 595 h 3781"/>
                  <a:gd name="T36" fmla="*/ 2410 w 2412"/>
                  <a:gd name="T37" fmla="*/ 3781 h 3781"/>
                  <a:gd name="T38" fmla="*/ 528 w 2412"/>
                  <a:gd name="T39" fmla="*/ 3781 h 3781"/>
                  <a:gd name="T40" fmla="*/ 487 w 2412"/>
                  <a:gd name="T41" fmla="*/ 3696 h 3781"/>
                  <a:gd name="T42" fmla="*/ 551 w 2412"/>
                  <a:gd name="T43" fmla="*/ 3640 h 3781"/>
                  <a:gd name="T44" fmla="*/ 575 w 2412"/>
                  <a:gd name="T45" fmla="*/ 3552 h 3781"/>
                  <a:gd name="T46" fmla="*/ 503 w 2412"/>
                  <a:gd name="T47" fmla="*/ 3560 h 3781"/>
                  <a:gd name="T48" fmla="*/ 431 w 2412"/>
                  <a:gd name="T49" fmla="*/ 3504 h 3781"/>
                  <a:gd name="T50" fmla="*/ 479 w 2412"/>
                  <a:gd name="T51" fmla="*/ 3440 h 3781"/>
                  <a:gd name="T52" fmla="*/ 415 w 2412"/>
                  <a:gd name="T53" fmla="*/ 3344 h 3781"/>
                  <a:gd name="T54" fmla="*/ 509 w 2412"/>
                  <a:gd name="T55" fmla="*/ 3214 h 3781"/>
                  <a:gd name="T56" fmla="*/ 608 w 2412"/>
                  <a:gd name="T57" fmla="*/ 3147 h 3781"/>
                  <a:gd name="T58" fmla="*/ 600 w 2412"/>
                  <a:gd name="T59" fmla="*/ 2974 h 3781"/>
                  <a:gd name="T60" fmla="*/ 509 w 2412"/>
                  <a:gd name="T61" fmla="*/ 2820 h 3781"/>
                  <a:gd name="T62" fmla="*/ 414 w 2412"/>
                  <a:gd name="T63" fmla="*/ 2050 h 3781"/>
                  <a:gd name="T64" fmla="*/ 212 w 2412"/>
                  <a:gd name="T65" fmla="*/ 2074 h 3781"/>
                  <a:gd name="T66" fmla="*/ 149 w 2412"/>
                  <a:gd name="T67" fmla="*/ 1965 h 3781"/>
                  <a:gd name="T68" fmla="*/ 150 w 2412"/>
                  <a:gd name="T69" fmla="*/ 1743 h 3781"/>
                  <a:gd name="T70" fmla="*/ 50 w 2412"/>
                  <a:gd name="T71" fmla="*/ 1696 h 3781"/>
                  <a:gd name="T72" fmla="*/ 0 w 2412"/>
                  <a:gd name="T73" fmla="*/ 1591 h 3781"/>
                  <a:gd name="T74" fmla="*/ 1169 w 2412"/>
                  <a:gd name="T75" fmla="*/ 0 h 37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12" h="3781">
                    <a:moveTo>
                      <a:pt x="1170" y="0"/>
                    </a:moveTo>
                    <a:lnTo>
                      <a:pt x="1263" y="72"/>
                    </a:lnTo>
                    <a:lnTo>
                      <a:pt x="1311" y="184"/>
                    </a:lnTo>
                    <a:lnTo>
                      <a:pt x="1368" y="319"/>
                    </a:lnTo>
                    <a:lnTo>
                      <a:pt x="1455" y="368"/>
                    </a:lnTo>
                    <a:lnTo>
                      <a:pt x="1487" y="296"/>
                    </a:lnTo>
                    <a:lnTo>
                      <a:pt x="1590" y="220"/>
                    </a:lnTo>
                    <a:lnTo>
                      <a:pt x="1602" y="298"/>
                    </a:lnTo>
                    <a:lnTo>
                      <a:pt x="1655" y="336"/>
                    </a:lnTo>
                    <a:lnTo>
                      <a:pt x="1751" y="304"/>
                    </a:lnTo>
                    <a:lnTo>
                      <a:pt x="1847" y="256"/>
                    </a:lnTo>
                    <a:lnTo>
                      <a:pt x="1991" y="288"/>
                    </a:lnTo>
                    <a:lnTo>
                      <a:pt x="2049" y="364"/>
                    </a:lnTo>
                    <a:lnTo>
                      <a:pt x="2159" y="264"/>
                    </a:lnTo>
                    <a:lnTo>
                      <a:pt x="2187" y="466"/>
                    </a:lnTo>
                    <a:lnTo>
                      <a:pt x="2217" y="538"/>
                    </a:lnTo>
                    <a:lnTo>
                      <a:pt x="2313" y="448"/>
                    </a:lnTo>
                    <a:lnTo>
                      <a:pt x="2412" y="595"/>
                    </a:lnTo>
                    <a:lnTo>
                      <a:pt x="2412" y="3781"/>
                    </a:lnTo>
                    <a:lnTo>
                      <a:pt x="528" y="3781"/>
                    </a:lnTo>
                    <a:lnTo>
                      <a:pt x="487" y="3696"/>
                    </a:lnTo>
                    <a:lnTo>
                      <a:pt x="551" y="3640"/>
                    </a:lnTo>
                    <a:lnTo>
                      <a:pt x="575" y="3552"/>
                    </a:lnTo>
                    <a:lnTo>
                      <a:pt x="503" y="3560"/>
                    </a:lnTo>
                    <a:lnTo>
                      <a:pt x="431" y="3504"/>
                    </a:lnTo>
                    <a:lnTo>
                      <a:pt x="479" y="3440"/>
                    </a:lnTo>
                    <a:lnTo>
                      <a:pt x="415" y="3344"/>
                    </a:lnTo>
                    <a:lnTo>
                      <a:pt x="509" y="3214"/>
                    </a:lnTo>
                    <a:lnTo>
                      <a:pt x="609" y="3147"/>
                    </a:lnTo>
                    <a:lnTo>
                      <a:pt x="600" y="2974"/>
                    </a:lnTo>
                    <a:lnTo>
                      <a:pt x="509" y="2820"/>
                    </a:lnTo>
                    <a:lnTo>
                      <a:pt x="414" y="2050"/>
                    </a:lnTo>
                    <a:lnTo>
                      <a:pt x="212" y="2074"/>
                    </a:lnTo>
                    <a:lnTo>
                      <a:pt x="149" y="1965"/>
                    </a:lnTo>
                    <a:lnTo>
                      <a:pt x="150" y="1743"/>
                    </a:lnTo>
                    <a:lnTo>
                      <a:pt x="50" y="1696"/>
                    </a:lnTo>
                    <a:lnTo>
                      <a:pt x="0" y="1591"/>
                    </a:lnTo>
                    <a:lnTo>
                      <a:pt x="1170" y="0"/>
                    </a:lnTo>
                    <a:close/>
                  </a:path>
                </a:pathLst>
              </a:custGeom>
              <a:solidFill>
                <a:schemeClr val="bg1">
                  <a:lumMod val="75000"/>
                </a:schemeClr>
              </a:solidFill>
              <a:ln w="3175"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94" name="Rectangle 62"/>
              <p:cNvSpPr>
                <a:spLocks noChangeArrowheads="1"/>
              </p:cNvSpPr>
              <p:nvPr/>
            </p:nvSpPr>
            <p:spPr bwMode="auto">
              <a:xfrm>
                <a:off x="1523391" y="4221385"/>
                <a:ext cx="1177205" cy="1119000"/>
              </a:xfrm>
              <a:prstGeom prst="rect">
                <a:avLst/>
              </a:prstGeom>
              <a:noFill/>
              <a:ln w="3175" cmpd="sng">
                <a:solidFill>
                  <a:schemeClr val="bg1">
                    <a:lumMod val="75000"/>
                  </a:schemeClr>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a:defRPr/>
                </a:pPr>
                <a:endParaRPr lang="zh-CN" altLang="en-US" kern="0">
                  <a:solidFill>
                    <a:sysClr val="windowText" lastClr="000000"/>
                  </a:solidFill>
                </a:endParaRPr>
              </a:p>
            </p:txBody>
          </p:sp>
          <p:sp>
            <p:nvSpPr>
              <p:cNvPr id="95" name="Freeform 6"/>
              <p:cNvSpPr>
                <a:spLocks/>
              </p:cNvSpPr>
              <p:nvPr/>
            </p:nvSpPr>
            <p:spPr bwMode="auto">
              <a:xfrm>
                <a:off x="3140302" y="2528926"/>
                <a:ext cx="898026" cy="539726"/>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99" name="Freeform 7"/>
              <p:cNvSpPr>
                <a:spLocks/>
              </p:cNvSpPr>
              <p:nvPr/>
            </p:nvSpPr>
            <p:spPr bwMode="auto">
              <a:xfrm>
                <a:off x="4023206" y="2624309"/>
                <a:ext cx="578133" cy="343144"/>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01" name="Freeform 8"/>
              <p:cNvSpPr>
                <a:spLocks/>
              </p:cNvSpPr>
              <p:nvPr/>
            </p:nvSpPr>
            <p:spPr bwMode="auto">
              <a:xfrm>
                <a:off x="3096099" y="3302455"/>
                <a:ext cx="496706" cy="619987"/>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02" name="Freeform 9"/>
              <p:cNvSpPr>
                <a:spLocks/>
              </p:cNvSpPr>
              <p:nvPr/>
            </p:nvSpPr>
            <p:spPr bwMode="auto">
              <a:xfrm>
                <a:off x="3410175" y="3015145"/>
                <a:ext cx="607214" cy="492034"/>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05" name="Freeform 10"/>
              <p:cNvSpPr>
                <a:spLocks/>
              </p:cNvSpPr>
              <p:nvPr/>
            </p:nvSpPr>
            <p:spPr bwMode="auto">
              <a:xfrm>
                <a:off x="2961163" y="3856140"/>
                <a:ext cx="581623" cy="703738"/>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06" name="Freeform 11"/>
              <p:cNvSpPr>
                <a:spLocks/>
              </p:cNvSpPr>
              <p:nvPr/>
            </p:nvSpPr>
            <p:spPr bwMode="auto">
              <a:xfrm>
                <a:off x="3542785" y="3471120"/>
                <a:ext cx="635132" cy="481566"/>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14" name="Freeform 12"/>
              <p:cNvSpPr>
                <a:spLocks/>
              </p:cNvSpPr>
              <p:nvPr/>
            </p:nvSpPr>
            <p:spPr bwMode="auto">
              <a:xfrm>
                <a:off x="4011574" y="2955821"/>
                <a:ext cx="623500" cy="366409"/>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15" name="Freeform 13"/>
              <p:cNvSpPr>
                <a:spLocks/>
              </p:cNvSpPr>
              <p:nvPr/>
            </p:nvSpPr>
            <p:spPr bwMode="auto">
              <a:xfrm>
                <a:off x="4004594" y="3276865"/>
                <a:ext cx="732845" cy="326860"/>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16" name="Freeform 14"/>
              <p:cNvSpPr>
                <a:spLocks/>
              </p:cNvSpPr>
              <p:nvPr/>
            </p:nvSpPr>
            <p:spPr bwMode="auto">
              <a:xfrm>
                <a:off x="4165122" y="3590930"/>
                <a:ext cx="670029" cy="36291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17" name="Freeform 15"/>
              <p:cNvSpPr>
                <a:spLocks/>
              </p:cNvSpPr>
              <p:nvPr/>
            </p:nvSpPr>
            <p:spPr bwMode="auto">
              <a:xfrm>
                <a:off x="3493929" y="3922442"/>
                <a:ext cx="585113" cy="640924"/>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18" name="Freeform 16"/>
              <p:cNvSpPr>
                <a:spLocks/>
              </p:cNvSpPr>
              <p:nvPr/>
            </p:nvSpPr>
            <p:spPr bwMode="auto">
              <a:xfrm>
                <a:off x="4075552" y="3923605"/>
                <a:ext cx="799150" cy="380367"/>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19" name="Freeform 17"/>
              <p:cNvSpPr>
                <a:spLocks/>
              </p:cNvSpPr>
              <p:nvPr/>
            </p:nvSpPr>
            <p:spPr bwMode="auto">
              <a:xfrm>
                <a:off x="3720762" y="4006193"/>
                <a:ext cx="1270264" cy="118646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0" name="Freeform 18"/>
              <p:cNvSpPr>
                <a:spLocks/>
              </p:cNvSpPr>
              <p:nvPr/>
            </p:nvSpPr>
            <p:spPr bwMode="auto">
              <a:xfrm>
                <a:off x="4538524" y="2570802"/>
                <a:ext cx="574643" cy="656046"/>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1" name="Freeform 19"/>
              <p:cNvSpPr>
                <a:spLocks/>
              </p:cNvSpPr>
              <p:nvPr/>
            </p:nvSpPr>
            <p:spPr bwMode="auto">
              <a:xfrm>
                <a:off x="4887497" y="2808095"/>
                <a:ext cx="485074" cy="476913"/>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2" name="Freeform 20"/>
              <p:cNvSpPr>
                <a:spLocks/>
              </p:cNvSpPr>
              <p:nvPr/>
            </p:nvSpPr>
            <p:spPr bwMode="auto">
              <a:xfrm>
                <a:off x="4626930" y="3186135"/>
                <a:ext cx="547889" cy="352451"/>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3" name="Freeform 21"/>
              <p:cNvSpPr>
                <a:spLocks/>
              </p:cNvSpPr>
              <p:nvPr/>
            </p:nvSpPr>
            <p:spPr bwMode="auto">
              <a:xfrm>
                <a:off x="4711848" y="3506016"/>
                <a:ext cx="617683" cy="486218"/>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4" name="Freeform 22"/>
              <p:cNvSpPr>
                <a:spLocks/>
              </p:cNvSpPr>
              <p:nvPr/>
            </p:nvSpPr>
            <p:spPr bwMode="auto">
              <a:xfrm>
                <a:off x="4853764" y="3929422"/>
                <a:ext cx="439707" cy="44434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5" name="Freeform 23"/>
              <p:cNvSpPr>
                <a:spLocks/>
              </p:cNvSpPr>
              <p:nvPr/>
            </p:nvSpPr>
            <p:spPr bwMode="auto">
              <a:xfrm>
                <a:off x="4925885" y="4345848"/>
                <a:ext cx="512991" cy="432711"/>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26" name="Freeform 24"/>
              <p:cNvSpPr>
                <a:spLocks/>
              </p:cNvSpPr>
              <p:nvPr/>
            </p:nvSpPr>
            <p:spPr bwMode="auto">
              <a:xfrm>
                <a:off x="5078270" y="3250112"/>
                <a:ext cx="361770" cy="599049"/>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40" name="Freeform 25"/>
              <p:cNvSpPr>
                <a:spLocks/>
              </p:cNvSpPr>
              <p:nvPr/>
            </p:nvSpPr>
            <p:spPr bwMode="auto">
              <a:xfrm>
                <a:off x="5393510" y="3269886"/>
                <a:ext cx="276852" cy="494361"/>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41" name="Freeform 26"/>
              <p:cNvSpPr>
                <a:spLocks/>
              </p:cNvSpPr>
              <p:nvPr/>
            </p:nvSpPr>
            <p:spPr bwMode="auto">
              <a:xfrm>
                <a:off x="5607547" y="3157056"/>
                <a:ext cx="378054" cy="425732"/>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42" name="Freeform 27"/>
              <p:cNvSpPr>
                <a:spLocks/>
              </p:cNvSpPr>
              <p:nvPr/>
            </p:nvSpPr>
            <p:spPr bwMode="auto">
              <a:xfrm>
                <a:off x="5303939" y="3542075"/>
                <a:ext cx="604888" cy="3617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60" name="Freeform 28"/>
              <p:cNvSpPr>
                <a:spLocks/>
              </p:cNvSpPr>
              <p:nvPr/>
            </p:nvSpPr>
            <p:spPr bwMode="auto">
              <a:xfrm>
                <a:off x="5259736" y="3760757"/>
                <a:ext cx="728192" cy="333839"/>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61" name="Freeform 29"/>
              <p:cNvSpPr>
                <a:spLocks/>
              </p:cNvSpPr>
              <p:nvPr/>
            </p:nvSpPr>
            <p:spPr bwMode="auto">
              <a:xfrm>
                <a:off x="5173656" y="4077148"/>
                <a:ext cx="309423" cy="537399"/>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62" name="Freeform 30"/>
              <p:cNvSpPr>
                <a:spLocks/>
              </p:cNvSpPr>
              <p:nvPr/>
            </p:nvSpPr>
            <p:spPr bwMode="auto">
              <a:xfrm>
                <a:off x="5426080" y="4024804"/>
                <a:ext cx="364096" cy="566479"/>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63" name="Freeform 31"/>
              <p:cNvSpPr>
                <a:spLocks/>
              </p:cNvSpPr>
              <p:nvPr/>
            </p:nvSpPr>
            <p:spPr bwMode="auto">
              <a:xfrm>
                <a:off x="5687810" y="3975950"/>
                <a:ext cx="467625" cy="500177"/>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64" name="Freeform 32"/>
              <p:cNvSpPr>
                <a:spLocks/>
              </p:cNvSpPr>
              <p:nvPr/>
            </p:nvSpPr>
            <p:spPr bwMode="auto">
              <a:xfrm>
                <a:off x="5563343" y="4402845"/>
                <a:ext cx="788681" cy="614171"/>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b="1" kern="0">
                  <a:solidFill>
                    <a:srgbClr val="000000"/>
                  </a:solidFill>
                  <a:latin typeface="Arial" charset="0"/>
                </a:endParaRPr>
              </a:p>
            </p:txBody>
          </p:sp>
          <p:sp>
            <p:nvSpPr>
              <p:cNvPr id="170" name="Freeform 33"/>
              <p:cNvSpPr>
                <a:spLocks/>
              </p:cNvSpPr>
              <p:nvPr/>
            </p:nvSpPr>
            <p:spPr bwMode="auto">
              <a:xfrm>
                <a:off x="5886726" y="3895688"/>
                <a:ext cx="437380" cy="348961"/>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71" name="Freeform 34"/>
              <p:cNvSpPr>
                <a:spLocks/>
              </p:cNvSpPr>
              <p:nvPr/>
            </p:nvSpPr>
            <p:spPr bwMode="auto">
              <a:xfrm>
                <a:off x="5779707" y="3610704"/>
                <a:ext cx="754946" cy="387346"/>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72" name="Freeform 35"/>
              <p:cNvSpPr>
                <a:spLocks/>
              </p:cNvSpPr>
              <p:nvPr/>
            </p:nvSpPr>
            <p:spPr bwMode="auto">
              <a:xfrm>
                <a:off x="5950704" y="3024450"/>
                <a:ext cx="511828" cy="371061"/>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73" name="Freeform 36"/>
              <p:cNvSpPr>
                <a:spLocks/>
              </p:cNvSpPr>
              <p:nvPr/>
            </p:nvSpPr>
            <p:spPr bwMode="auto">
              <a:xfrm>
                <a:off x="5973969" y="2646409"/>
                <a:ext cx="574643" cy="490871"/>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C3B996"/>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b="1" kern="0">
                  <a:solidFill>
                    <a:srgbClr val="000000"/>
                  </a:solidFill>
                  <a:latin typeface="Arial" charset="0"/>
                </a:endParaRPr>
              </a:p>
            </p:txBody>
          </p:sp>
          <p:sp>
            <p:nvSpPr>
              <p:cNvPr id="174" name="Freeform 37"/>
              <p:cNvSpPr>
                <a:spLocks/>
              </p:cNvSpPr>
              <p:nvPr/>
            </p:nvSpPr>
            <p:spPr bwMode="auto">
              <a:xfrm>
                <a:off x="6396227" y="2590576"/>
                <a:ext cx="162854" cy="289638"/>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76" name="Freeform 38"/>
              <p:cNvSpPr>
                <a:spLocks/>
              </p:cNvSpPr>
              <p:nvPr/>
            </p:nvSpPr>
            <p:spPr bwMode="auto">
              <a:xfrm>
                <a:off x="6407860" y="3070979"/>
                <a:ext cx="132610" cy="261720"/>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77" name="Freeform 39"/>
              <p:cNvSpPr>
                <a:spLocks/>
              </p:cNvSpPr>
              <p:nvPr/>
            </p:nvSpPr>
            <p:spPr bwMode="auto">
              <a:xfrm>
                <a:off x="6509062" y="2910457"/>
                <a:ext cx="154712" cy="138421"/>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78" name="Freeform 40"/>
              <p:cNvSpPr>
                <a:spLocks/>
              </p:cNvSpPr>
              <p:nvPr/>
            </p:nvSpPr>
            <p:spPr bwMode="auto">
              <a:xfrm>
                <a:off x="6497429" y="2784831"/>
                <a:ext cx="303607" cy="18727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81" name="Freeform 41"/>
              <p:cNvSpPr>
                <a:spLocks/>
              </p:cNvSpPr>
              <p:nvPr/>
            </p:nvSpPr>
            <p:spPr bwMode="auto">
              <a:xfrm>
                <a:off x="6538143" y="2569638"/>
                <a:ext cx="134936" cy="288474"/>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82" name="Freeform 42"/>
              <p:cNvSpPr>
                <a:spLocks/>
              </p:cNvSpPr>
              <p:nvPr/>
            </p:nvSpPr>
            <p:spPr bwMode="auto">
              <a:xfrm>
                <a:off x="6567224" y="2281164"/>
                <a:ext cx="305934" cy="487382"/>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83" name="Freeform 43"/>
              <p:cNvSpPr>
                <a:spLocks/>
              </p:cNvSpPr>
              <p:nvPr/>
            </p:nvSpPr>
            <p:spPr bwMode="auto">
              <a:xfrm>
                <a:off x="6525347" y="3015145"/>
                <a:ext cx="137263" cy="115157"/>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C3B996"/>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b="1" kern="0">
                  <a:solidFill>
                    <a:srgbClr val="000000"/>
                  </a:solidFill>
                  <a:latin typeface="Arial" charset="0"/>
                </a:endParaRPr>
              </a:p>
            </p:txBody>
          </p:sp>
          <p:sp>
            <p:nvSpPr>
              <p:cNvPr id="184" name="Freeform 44"/>
              <p:cNvSpPr>
                <a:spLocks/>
              </p:cNvSpPr>
              <p:nvPr/>
            </p:nvSpPr>
            <p:spPr bwMode="auto">
              <a:xfrm>
                <a:off x="6628876" y="2896498"/>
                <a:ext cx="68631" cy="79098"/>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85" name="Freeform 45"/>
              <p:cNvSpPr>
                <a:spLocks/>
              </p:cNvSpPr>
              <p:nvPr/>
            </p:nvSpPr>
            <p:spPr bwMode="auto">
              <a:xfrm>
                <a:off x="5088739" y="2710386"/>
                <a:ext cx="481584" cy="223335"/>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86" name="Freeform 46"/>
              <p:cNvSpPr>
                <a:spLocks/>
              </p:cNvSpPr>
              <p:nvPr/>
            </p:nvSpPr>
            <p:spPr bwMode="auto">
              <a:xfrm>
                <a:off x="5420264" y="2846480"/>
                <a:ext cx="348974" cy="448996"/>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187" name="Freeform 47"/>
              <p:cNvSpPr>
                <a:spLocks/>
              </p:cNvSpPr>
              <p:nvPr/>
            </p:nvSpPr>
            <p:spPr bwMode="auto">
              <a:xfrm>
                <a:off x="2487722" y="2398648"/>
                <a:ext cx="593255" cy="432711"/>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19" name="Freeform 48"/>
              <p:cNvSpPr>
                <a:spLocks/>
              </p:cNvSpPr>
              <p:nvPr/>
            </p:nvSpPr>
            <p:spPr bwMode="auto">
              <a:xfrm>
                <a:off x="2320215" y="2666184"/>
                <a:ext cx="718886" cy="58741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0" name="Freeform 49"/>
              <p:cNvSpPr>
                <a:spLocks/>
              </p:cNvSpPr>
              <p:nvPr/>
            </p:nvSpPr>
            <p:spPr bwMode="auto">
              <a:xfrm>
                <a:off x="2269032" y="3096569"/>
                <a:ext cx="771231" cy="123066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b="1" kern="0">
                  <a:solidFill>
                    <a:srgbClr val="000000"/>
                  </a:solidFill>
                  <a:latin typeface="Arial" charset="0"/>
                </a:endParaRPr>
              </a:p>
            </p:txBody>
          </p:sp>
          <p:sp>
            <p:nvSpPr>
              <p:cNvPr id="221" name="Freeform 50"/>
              <p:cNvSpPr>
                <a:spLocks/>
              </p:cNvSpPr>
              <p:nvPr/>
            </p:nvSpPr>
            <p:spPr bwMode="auto">
              <a:xfrm>
                <a:off x="2614515" y="3200094"/>
                <a:ext cx="565337" cy="853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2" name="Freeform 51"/>
              <p:cNvSpPr>
                <a:spLocks/>
              </p:cNvSpPr>
              <p:nvPr/>
            </p:nvSpPr>
            <p:spPr bwMode="auto">
              <a:xfrm>
                <a:off x="2930918" y="2514968"/>
                <a:ext cx="521134" cy="836342"/>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3" name="Freeform 52"/>
              <p:cNvSpPr>
                <a:spLocks/>
              </p:cNvSpPr>
              <p:nvPr/>
            </p:nvSpPr>
            <p:spPr bwMode="auto">
              <a:xfrm>
                <a:off x="5892542" y="3358289"/>
                <a:ext cx="581623" cy="426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4" name="Freeform 53"/>
              <p:cNvSpPr>
                <a:spLocks/>
              </p:cNvSpPr>
              <p:nvPr/>
            </p:nvSpPr>
            <p:spPr bwMode="auto">
              <a:xfrm>
                <a:off x="5864624" y="3311761"/>
                <a:ext cx="395504" cy="386183"/>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5" name="Freeform 54"/>
              <p:cNvSpPr>
                <a:spLocks/>
              </p:cNvSpPr>
              <p:nvPr/>
            </p:nvSpPr>
            <p:spPr bwMode="auto">
              <a:xfrm>
                <a:off x="6101926" y="3271049"/>
                <a:ext cx="389688" cy="19309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6" name="Freeform 55"/>
              <p:cNvSpPr>
                <a:spLocks/>
              </p:cNvSpPr>
              <p:nvPr/>
            </p:nvSpPr>
            <p:spPr bwMode="auto">
              <a:xfrm>
                <a:off x="6400880" y="3268723"/>
                <a:ext cx="96549" cy="133768"/>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7" name="Freeform 56"/>
              <p:cNvSpPr>
                <a:spLocks/>
              </p:cNvSpPr>
              <p:nvPr/>
            </p:nvSpPr>
            <p:spPr bwMode="auto">
              <a:xfrm>
                <a:off x="6450900" y="3430408"/>
                <a:ext cx="44203" cy="83751"/>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28" name="Freeform 57"/>
              <p:cNvSpPr>
                <a:spLocks/>
              </p:cNvSpPr>
              <p:nvPr/>
            </p:nvSpPr>
            <p:spPr bwMode="auto">
              <a:xfrm>
                <a:off x="6276413" y="3357126"/>
                <a:ext cx="27918" cy="25590"/>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grpSp>
            <p:nvGrpSpPr>
              <p:cNvPr id="11382" name="组合 228"/>
              <p:cNvGrpSpPr>
                <a:grpSpLocks/>
              </p:cNvGrpSpPr>
              <p:nvPr/>
            </p:nvGrpSpPr>
            <p:grpSpPr bwMode="auto">
              <a:xfrm>
                <a:off x="2438271" y="5402347"/>
                <a:ext cx="734464" cy="456843"/>
                <a:chOff x="2438271" y="4945147"/>
                <a:chExt cx="734464" cy="456843"/>
              </a:xfrm>
            </p:grpSpPr>
            <p:sp>
              <p:nvSpPr>
                <p:cNvPr id="231" name="Freeform 63"/>
                <p:cNvSpPr>
                  <a:spLocks/>
                </p:cNvSpPr>
                <p:nvPr/>
              </p:nvSpPr>
              <p:spPr bwMode="auto">
                <a:xfrm>
                  <a:off x="2989081" y="5185618"/>
                  <a:ext cx="183793" cy="21635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32" name="Freeform 64"/>
                <p:cNvSpPr>
                  <a:spLocks/>
                </p:cNvSpPr>
                <p:nvPr/>
              </p:nvSpPr>
              <p:spPr bwMode="auto">
                <a:xfrm>
                  <a:off x="2649413" y="5005322"/>
                  <a:ext cx="90733" cy="80261"/>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33" name="Freeform 65"/>
                <p:cNvSpPr>
                  <a:spLocks/>
                </p:cNvSpPr>
                <p:nvPr/>
              </p:nvSpPr>
              <p:spPr bwMode="auto">
                <a:xfrm>
                  <a:off x="2443519" y="4944836"/>
                  <a:ext cx="58162" cy="58160"/>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34" name="Freeform 66"/>
                <p:cNvSpPr>
                  <a:spLocks/>
                </p:cNvSpPr>
                <p:nvPr/>
              </p:nvSpPr>
              <p:spPr bwMode="auto">
                <a:xfrm>
                  <a:off x="2878573" y="5090236"/>
                  <a:ext cx="100039" cy="66303"/>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35" name="Freeform 67"/>
                <p:cNvSpPr>
                  <a:spLocks/>
                </p:cNvSpPr>
                <p:nvPr/>
              </p:nvSpPr>
              <p:spPr bwMode="auto">
                <a:xfrm>
                  <a:off x="2789003" y="5065809"/>
                  <a:ext cx="89570" cy="30243"/>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sp>
              <p:nvSpPr>
                <p:cNvPr id="236" name="Freeform 68"/>
                <p:cNvSpPr>
                  <a:spLocks/>
                </p:cNvSpPr>
                <p:nvPr/>
              </p:nvSpPr>
              <p:spPr bwMode="auto">
                <a:xfrm>
                  <a:off x="2828553" y="5105358"/>
                  <a:ext cx="36061" cy="40712"/>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a:extLst/>
              </p:spPr>
              <p:txBody>
                <a:bodyPr/>
                <a:lstStyle/>
                <a:p>
                  <a:pPr>
                    <a:defRPr/>
                  </a:pPr>
                  <a:endParaRPr lang="zh-CN" altLang="en-US" kern="0">
                    <a:solidFill>
                      <a:sysClr val="windowText" lastClr="000000"/>
                    </a:solidFill>
                  </a:endParaRPr>
                </a:p>
              </p:txBody>
            </p:sp>
          </p:grpSp>
          <p:sp>
            <p:nvSpPr>
              <p:cNvPr id="230" name="Rectangle 69"/>
              <p:cNvSpPr>
                <a:spLocks noChangeArrowheads="1"/>
              </p:cNvSpPr>
              <p:nvPr/>
            </p:nvSpPr>
            <p:spPr bwMode="auto">
              <a:xfrm>
                <a:off x="2317888" y="5342712"/>
                <a:ext cx="891046" cy="542052"/>
              </a:xfrm>
              <a:prstGeom prst="rect">
                <a:avLst/>
              </a:prstGeom>
              <a:noFill/>
              <a:ln w="3175" cmpd="sng">
                <a:solidFill>
                  <a:schemeClr val="bg1">
                    <a:lumMod val="75000"/>
                  </a:schemeClr>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a:defRPr/>
                </a:pPr>
                <a:endParaRPr lang="zh-CN" altLang="en-US" kern="0">
                  <a:solidFill>
                    <a:sysClr val="windowText" lastClr="000000"/>
                  </a:solidFill>
                </a:endParaRPr>
              </a:p>
            </p:txBody>
          </p:sp>
        </p:grpSp>
        <p:grpSp>
          <p:nvGrpSpPr>
            <p:cNvPr id="11269" name="Group 134"/>
            <p:cNvGrpSpPr>
              <a:grpSpLocks/>
            </p:cNvGrpSpPr>
            <p:nvPr/>
          </p:nvGrpSpPr>
          <p:grpSpPr bwMode="auto">
            <a:xfrm>
              <a:off x="1295400" y="1571625"/>
              <a:ext cx="7212013" cy="4535488"/>
              <a:chOff x="612" y="1026"/>
              <a:chExt cx="4543" cy="2857"/>
            </a:xfrm>
          </p:grpSpPr>
          <p:sp>
            <p:nvSpPr>
              <p:cNvPr id="11270" name="Rectangle 135"/>
              <p:cNvSpPr>
                <a:spLocks noChangeArrowheads="1"/>
              </p:cNvSpPr>
              <p:nvPr/>
            </p:nvSpPr>
            <p:spPr bwMode="auto">
              <a:xfrm>
                <a:off x="1204" y="1129"/>
                <a:ext cx="23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WA</a:t>
                </a:r>
              </a:p>
            </p:txBody>
          </p:sp>
          <p:sp>
            <p:nvSpPr>
              <p:cNvPr id="11271" name="Rectangle 136"/>
              <p:cNvSpPr>
                <a:spLocks noChangeArrowheads="1"/>
              </p:cNvSpPr>
              <p:nvPr/>
            </p:nvSpPr>
            <p:spPr bwMode="auto">
              <a:xfrm>
                <a:off x="1111" y="1434"/>
                <a:ext cx="22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OR</a:t>
                </a:r>
              </a:p>
            </p:txBody>
          </p:sp>
          <p:sp>
            <p:nvSpPr>
              <p:cNvPr id="11272" name="Rectangle 137"/>
              <p:cNvSpPr>
                <a:spLocks noChangeArrowheads="1"/>
              </p:cNvSpPr>
              <p:nvPr/>
            </p:nvSpPr>
            <p:spPr bwMode="auto">
              <a:xfrm>
                <a:off x="1020" y="2069"/>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CA</a:t>
                </a:r>
              </a:p>
            </p:txBody>
          </p:sp>
          <p:sp>
            <p:nvSpPr>
              <p:cNvPr id="11273" name="Rectangle 138"/>
              <p:cNvSpPr>
                <a:spLocks noChangeArrowheads="1"/>
              </p:cNvSpPr>
              <p:nvPr/>
            </p:nvSpPr>
            <p:spPr bwMode="auto">
              <a:xfrm>
                <a:off x="1882" y="1298"/>
                <a:ext cx="22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MT</a:t>
                </a:r>
              </a:p>
            </p:txBody>
          </p:sp>
          <p:sp>
            <p:nvSpPr>
              <p:cNvPr id="11274" name="Rectangle 139"/>
              <p:cNvSpPr>
                <a:spLocks noChangeArrowheads="1"/>
              </p:cNvSpPr>
              <p:nvPr/>
            </p:nvSpPr>
            <p:spPr bwMode="auto">
              <a:xfrm>
                <a:off x="1553" y="1519"/>
                <a:ext cx="20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ID</a:t>
                </a:r>
              </a:p>
            </p:txBody>
          </p:sp>
          <p:sp>
            <p:nvSpPr>
              <p:cNvPr id="11275" name="Rectangle 140"/>
              <p:cNvSpPr>
                <a:spLocks noChangeArrowheads="1"/>
              </p:cNvSpPr>
              <p:nvPr/>
            </p:nvSpPr>
            <p:spPr bwMode="auto">
              <a:xfrm>
                <a:off x="1292" y="1933"/>
                <a:ext cx="21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NV</a:t>
                </a:r>
              </a:p>
            </p:txBody>
          </p:sp>
          <p:sp>
            <p:nvSpPr>
              <p:cNvPr id="11276" name="Rectangle 141"/>
              <p:cNvSpPr>
                <a:spLocks noChangeArrowheads="1"/>
              </p:cNvSpPr>
              <p:nvPr/>
            </p:nvSpPr>
            <p:spPr bwMode="auto">
              <a:xfrm>
                <a:off x="1610" y="2478"/>
                <a:ext cx="21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AZ</a:t>
                </a:r>
              </a:p>
            </p:txBody>
          </p:sp>
          <p:sp>
            <p:nvSpPr>
              <p:cNvPr id="11277" name="Rectangle 142"/>
              <p:cNvSpPr>
                <a:spLocks noChangeArrowheads="1"/>
              </p:cNvSpPr>
              <p:nvPr/>
            </p:nvSpPr>
            <p:spPr bwMode="auto">
              <a:xfrm>
                <a:off x="1701" y="2024"/>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UT</a:t>
                </a:r>
              </a:p>
            </p:txBody>
          </p:sp>
          <p:sp>
            <p:nvSpPr>
              <p:cNvPr id="11278" name="Rectangle 143"/>
              <p:cNvSpPr>
                <a:spLocks noChangeArrowheads="1"/>
              </p:cNvSpPr>
              <p:nvPr/>
            </p:nvSpPr>
            <p:spPr bwMode="auto">
              <a:xfrm>
                <a:off x="2018" y="1661"/>
                <a:ext cx="23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WY</a:t>
                </a:r>
              </a:p>
            </p:txBody>
          </p:sp>
          <p:sp>
            <p:nvSpPr>
              <p:cNvPr id="11279" name="Rectangle 144"/>
              <p:cNvSpPr>
                <a:spLocks noChangeArrowheads="1"/>
              </p:cNvSpPr>
              <p:nvPr/>
            </p:nvSpPr>
            <p:spPr bwMode="auto">
              <a:xfrm>
                <a:off x="2109" y="2069"/>
                <a:ext cx="2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CO</a:t>
                </a:r>
              </a:p>
            </p:txBody>
          </p:sp>
          <p:sp>
            <p:nvSpPr>
              <p:cNvPr id="11280" name="Rectangle 145"/>
              <p:cNvSpPr>
                <a:spLocks noChangeArrowheads="1"/>
              </p:cNvSpPr>
              <p:nvPr/>
            </p:nvSpPr>
            <p:spPr bwMode="auto">
              <a:xfrm>
                <a:off x="2064" y="2478"/>
                <a:ext cx="23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NM</a:t>
                </a:r>
              </a:p>
            </p:txBody>
          </p:sp>
          <p:sp>
            <p:nvSpPr>
              <p:cNvPr id="11281" name="Rectangle 146"/>
              <p:cNvSpPr>
                <a:spLocks noChangeArrowheads="1"/>
              </p:cNvSpPr>
              <p:nvPr/>
            </p:nvSpPr>
            <p:spPr bwMode="auto">
              <a:xfrm>
                <a:off x="2608" y="2795"/>
                <a:ext cx="20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TX</a:t>
                </a:r>
              </a:p>
            </p:txBody>
          </p:sp>
          <p:sp>
            <p:nvSpPr>
              <p:cNvPr id="11282" name="Rectangle 147"/>
              <p:cNvSpPr>
                <a:spLocks noChangeArrowheads="1"/>
              </p:cNvSpPr>
              <p:nvPr/>
            </p:nvSpPr>
            <p:spPr bwMode="auto">
              <a:xfrm>
                <a:off x="2789" y="2432"/>
                <a:ext cx="21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OK</a:t>
                </a:r>
              </a:p>
            </p:txBody>
          </p:sp>
          <p:sp>
            <p:nvSpPr>
              <p:cNvPr id="11283" name="Rectangle 148"/>
              <p:cNvSpPr>
                <a:spLocks noChangeArrowheads="1"/>
              </p:cNvSpPr>
              <p:nvPr/>
            </p:nvSpPr>
            <p:spPr bwMode="auto">
              <a:xfrm>
                <a:off x="2653" y="2115"/>
                <a:ext cx="21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KS</a:t>
                </a:r>
              </a:p>
            </p:txBody>
          </p:sp>
          <p:sp>
            <p:nvSpPr>
              <p:cNvPr id="11284" name="Rectangle 149"/>
              <p:cNvSpPr>
                <a:spLocks noChangeArrowheads="1"/>
              </p:cNvSpPr>
              <p:nvPr/>
            </p:nvSpPr>
            <p:spPr bwMode="auto">
              <a:xfrm>
                <a:off x="2562" y="1842"/>
                <a:ext cx="2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NE</a:t>
                </a:r>
              </a:p>
            </p:txBody>
          </p:sp>
          <p:sp>
            <p:nvSpPr>
              <p:cNvPr id="11285" name="Rectangle 150"/>
              <p:cNvSpPr>
                <a:spLocks noChangeArrowheads="1"/>
              </p:cNvSpPr>
              <p:nvPr/>
            </p:nvSpPr>
            <p:spPr bwMode="auto">
              <a:xfrm>
                <a:off x="2562" y="1570"/>
                <a:ext cx="2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SD</a:t>
                </a:r>
              </a:p>
            </p:txBody>
          </p:sp>
          <p:sp>
            <p:nvSpPr>
              <p:cNvPr id="11286" name="Rectangle 151"/>
              <p:cNvSpPr>
                <a:spLocks noChangeArrowheads="1"/>
              </p:cNvSpPr>
              <p:nvPr/>
            </p:nvSpPr>
            <p:spPr bwMode="auto">
              <a:xfrm>
                <a:off x="2513" y="1298"/>
                <a:ext cx="22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ND</a:t>
                </a:r>
              </a:p>
            </p:txBody>
          </p:sp>
          <p:sp>
            <p:nvSpPr>
              <p:cNvPr id="11287" name="Rectangle 152"/>
              <p:cNvSpPr>
                <a:spLocks noChangeArrowheads="1"/>
              </p:cNvSpPr>
              <p:nvPr/>
            </p:nvSpPr>
            <p:spPr bwMode="auto">
              <a:xfrm>
                <a:off x="2892" y="1389"/>
                <a:ext cx="23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MN</a:t>
                </a:r>
              </a:p>
            </p:txBody>
          </p:sp>
          <p:sp>
            <p:nvSpPr>
              <p:cNvPr id="11288" name="Rectangle 153"/>
              <p:cNvSpPr>
                <a:spLocks noChangeArrowheads="1"/>
              </p:cNvSpPr>
              <p:nvPr/>
            </p:nvSpPr>
            <p:spPr bwMode="auto">
              <a:xfrm>
                <a:off x="3016" y="1764"/>
                <a:ext cx="20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IA</a:t>
                </a:r>
              </a:p>
            </p:txBody>
          </p:sp>
          <p:sp>
            <p:nvSpPr>
              <p:cNvPr id="11289" name="Rectangle 154"/>
              <p:cNvSpPr>
                <a:spLocks noChangeArrowheads="1"/>
              </p:cNvSpPr>
              <p:nvPr/>
            </p:nvSpPr>
            <p:spPr bwMode="auto">
              <a:xfrm>
                <a:off x="3107" y="2115"/>
                <a:ext cx="23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MO</a:t>
                </a:r>
              </a:p>
            </p:txBody>
          </p:sp>
          <p:sp>
            <p:nvSpPr>
              <p:cNvPr id="11290" name="Rectangle 155"/>
              <p:cNvSpPr>
                <a:spLocks noChangeArrowheads="1"/>
              </p:cNvSpPr>
              <p:nvPr/>
            </p:nvSpPr>
            <p:spPr bwMode="auto">
              <a:xfrm>
                <a:off x="3152" y="2432"/>
                <a:ext cx="2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AR</a:t>
                </a:r>
              </a:p>
            </p:txBody>
          </p:sp>
          <p:sp>
            <p:nvSpPr>
              <p:cNvPr id="11291" name="Rectangle 156"/>
              <p:cNvSpPr>
                <a:spLocks noChangeArrowheads="1"/>
              </p:cNvSpPr>
              <p:nvPr/>
            </p:nvSpPr>
            <p:spPr bwMode="auto">
              <a:xfrm>
                <a:off x="3193" y="2795"/>
                <a:ext cx="20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LA</a:t>
                </a:r>
              </a:p>
            </p:txBody>
          </p:sp>
          <p:sp>
            <p:nvSpPr>
              <p:cNvPr id="11292" name="Rectangle 157"/>
              <p:cNvSpPr>
                <a:spLocks noChangeArrowheads="1"/>
              </p:cNvSpPr>
              <p:nvPr/>
            </p:nvSpPr>
            <p:spPr bwMode="auto">
              <a:xfrm>
                <a:off x="3424" y="2614"/>
                <a:ext cx="22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MS</a:t>
                </a:r>
              </a:p>
            </p:txBody>
          </p:sp>
          <p:sp>
            <p:nvSpPr>
              <p:cNvPr id="11293" name="Rectangle 158"/>
              <p:cNvSpPr>
                <a:spLocks noChangeArrowheads="1"/>
              </p:cNvSpPr>
              <p:nvPr/>
            </p:nvSpPr>
            <p:spPr bwMode="auto">
              <a:xfrm>
                <a:off x="3651" y="2568"/>
                <a:ext cx="20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AL</a:t>
                </a:r>
              </a:p>
            </p:txBody>
          </p:sp>
          <p:sp>
            <p:nvSpPr>
              <p:cNvPr id="11294" name="Rectangle 159"/>
              <p:cNvSpPr>
                <a:spLocks noChangeArrowheads="1"/>
              </p:cNvSpPr>
              <p:nvPr/>
            </p:nvSpPr>
            <p:spPr bwMode="auto">
              <a:xfrm>
                <a:off x="3878" y="2523"/>
                <a:ext cx="21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GA</a:t>
                </a:r>
              </a:p>
            </p:txBody>
          </p:sp>
          <p:sp>
            <p:nvSpPr>
              <p:cNvPr id="11295" name="Rectangle 160"/>
              <p:cNvSpPr>
                <a:spLocks noChangeArrowheads="1"/>
              </p:cNvSpPr>
              <p:nvPr/>
            </p:nvSpPr>
            <p:spPr bwMode="auto">
              <a:xfrm>
                <a:off x="4105" y="2886"/>
                <a:ext cx="19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FL</a:t>
                </a:r>
              </a:p>
            </p:txBody>
          </p:sp>
          <p:sp>
            <p:nvSpPr>
              <p:cNvPr id="11296" name="Rectangle 161"/>
              <p:cNvSpPr>
                <a:spLocks noChangeArrowheads="1"/>
              </p:cNvSpPr>
              <p:nvPr/>
            </p:nvSpPr>
            <p:spPr bwMode="auto">
              <a:xfrm>
                <a:off x="4105" y="2341"/>
                <a:ext cx="20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SC</a:t>
                </a:r>
              </a:p>
            </p:txBody>
          </p:sp>
          <p:sp>
            <p:nvSpPr>
              <p:cNvPr id="11297" name="Rectangle 162"/>
              <p:cNvSpPr>
                <a:spLocks noChangeArrowheads="1"/>
              </p:cNvSpPr>
              <p:nvPr/>
            </p:nvSpPr>
            <p:spPr bwMode="auto">
              <a:xfrm>
                <a:off x="3606" y="2296"/>
                <a:ext cx="2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TN</a:t>
                </a:r>
              </a:p>
            </p:txBody>
          </p:sp>
          <p:sp>
            <p:nvSpPr>
              <p:cNvPr id="11298" name="Rectangle 163"/>
              <p:cNvSpPr>
                <a:spLocks noChangeArrowheads="1"/>
              </p:cNvSpPr>
              <p:nvPr/>
            </p:nvSpPr>
            <p:spPr bwMode="auto">
              <a:xfrm>
                <a:off x="4195" y="2160"/>
                <a:ext cx="2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NC</a:t>
                </a:r>
              </a:p>
            </p:txBody>
          </p:sp>
          <p:sp>
            <p:nvSpPr>
              <p:cNvPr id="11299" name="Rectangle 164"/>
              <p:cNvSpPr>
                <a:spLocks noChangeArrowheads="1"/>
              </p:cNvSpPr>
              <p:nvPr/>
            </p:nvSpPr>
            <p:spPr bwMode="auto">
              <a:xfrm>
                <a:off x="3379" y="1888"/>
                <a:ext cx="19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IL</a:t>
                </a:r>
              </a:p>
            </p:txBody>
          </p:sp>
          <p:sp>
            <p:nvSpPr>
              <p:cNvPr id="11300" name="Rectangle 165"/>
              <p:cNvSpPr>
                <a:spLocks noChangeArrowheads="1"/>
              </p:cNvSpPr>
              <p:nvPr/>
            </p:nvSpPr>
            <p:spPr bwMode="auto">
              <a:xfrm>
                <a:off x="3243" y="1525"/>
                <a:ext cx="22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WI</a:t>
                </a:r>
              </a:p>
            </p:txBody>
          </p:sp>
          <p:sp>
            <p:nvSpPr>
              <p:cNvPr id="11301" name="Rectangle 166"/>
              <p:cNvSpPr>
                <a:spLocks noChangeArrowheads="1"/>
              </p:cNvSpPr>
              <p:nvPr/>
            </p:nvSpPr>
            <p:spPr bwMode="auto">
              <a:xfrm>
                <a:off x="3618" y="1564"/>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MI</a:t>
                </a:r>
              </a:p>
            </p:txBody>
          </p:sp>
          <p:sp>
            <p:nvSpPr>
              <p:cNvPr id="11302" name="Rectangle 167"/>
              <p:cNvSpPr>
                <a:spLocks noChangeArrowheads="1"/>
              </p:cNvSpPr>
              <p:nvPr/>
            </p:nvSpPr>
            <p:spPr bwMode="auto">
              <a:xfrm>
                <a:off x="3787" y="1797"/>
                <a:ext cx="22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OH</a:t>
                </a:r>
              </a:p>
            </p:txBody>
          </p:sp>
          <p:sp>
            <p:nvSpPr>
              <p:cNvPr id="11303" name="Rectangle 168"/>
              <p:cNvSpPr>
                <a:spLocks noChangeArrowheads="1"/>
              </p:cNvSpPr>
              <p:nvPr/>
            </p:nvSpPr>
            <p:spPr bwMode="auto">
              <a:xfrm>
                <a:off x="3590" y="1876"/>
                <a:ext cx="20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IN</a:t>
                </a:r>
              </a:p>
            </p:txBody>
          </p:sp>
          <p:sp>
            <p:nvSpPr>
              <p:cNvPr id="11304" name="Rectangle 169"/>
              <p:cNvSpPr>
                <a:spLocks noChangeArrowheads="1"/>
              </p:cNvSpPr>
              <p:nvPr/>
            </p:nvSpPr>
            <p:spPr bwMode="auto">
              <a:xfrm>
                <a:off x="3696" y="2069"/>
                <a:ext cx="21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KY</a:t>
                </a:r>
              </a:p>
            </p:txBody>
          </p:sp>
          <p:sp>
            <p:nvSpPr>
              <p:cNvPr id="11305" name="Rectangle 170"/>
              <p:cNvSpPr>
                <a:spLocks noChangeArrowheads="1"/>
              </p:cNvSpPr>
              <p:nvPr/>
            </p:nvSpPr>
            <p:spPr bwMode="auto">
              <a:xfrm>
                <a:off x="3969" y="1915"/>
                <a:ext cx="23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WV</a:t>
                </a:r>
              </a:p>
            </p:txBody>
          </p:sp>
          <p:sp>
            <p:nvSpPr>
              <p:cNvPr id="11306" name="Rectangle 171"/>
              <p:cNvSpPr>
                <a:spLocks noChangeArrowheads="1"/>
              </p:cNvSpPr>
              <p:nvPr/>
            </p:nvSpPr>
            <p:spPr bwMode="auto">
              <a:xfrm>
                <a:off x="4168" y="1933"/>
                <a:ext cx="21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VA</a:t>
                </a:r>
              </a:p>
            </p:txBody>
          </p:sp>
          <p:sp>
            <p:nvSpPr>
              <p:cNvPr id="11307" name="Rectangle 172"/>
              <p:cNvSpPr>
                <a:spLocks noChangeArrowheads="1"/>
              </p:cNvSpPr>
              <p:nvPr/>
            </p:nvSpPr>
            <p:spPr bwMode="auto">
              <a:xfrm>
                <a:off x="4105" y="1661"/>
                <a:ext cx="21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PA</a:t>
                </a:r>
              </a:p>
            </p:txBody>
          </p:sp>
          <p:sp>
            <p:nvSpPr>
              <p:cNvPr id="11308" name="Rectangle 173"/>
              <p:cNvSpPr>
                <a:spLocks noChangeArrowheads="1"/>
              </p:cNvSpPr>
              <p:nvPr/>
            </p:nvSpPr>
            <p:spPr bwMode="auto">
              <a:xfrm>
                <a:off x="4232" y="1407"/>
                <a:ext cx="21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NY</a:t>
                </a:r>
              </a:p>
            </p:txBody>
          </p:sp>
          <p:sp>
            <p:nvSpPr>
              <p:cNvPr id="11309" name="Rectangle 174"/>
              <p:cNvSpPr>
                <a:spLocks noChangeArrowheads="1"/>
              </p:cNvSpPr>
              <p:nvPr/>
            </p:nvSpPr>
            <p:spPr bwMode="auto">
              <a:xfrm>
                <a:off x="4570" y="1026"/>
                <a:ext cx="22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ME</a:t>
                </a:r>
              </a:p>
            </p:txBody>
          </p:sp>
          <p:sp>
            <p:nvSpPr>
              <p:cNvPr id="11310" name="Rectangle 175"/>
              <p:cNvSpPr>
                <a:spLocks noChangeArrowheads="1"/>
              </p:cNvSpPr>
              <p:nvPr/>
            </p:nvSpPr>
            <p:spPr bwMode="auto">
              <a:xfrm>
                <a:off x="4392" y="1177"/>
                <a:ext cx="20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VT</a:t>
                </a:r>
              </a:p>
            </p:txBody>
          </p:sp>
          <p:sp>
            <p:nvSpPr>
              <p:cNvPr id="11311" name="Rectangle 176"/>
              <p:cNvSpPr>
                <a:spLocks noChangeArrowheads="1"/>
              </p:cNvSpPr>
              <p:nvPr/>
            </p:nvSpPr>
            <p:spPr bwMode="auto">
              <a:xfrm>
                <a:off x="4492" y="1253"/>
                <a:ext cx="22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NH</a:t>
                </a:r>
              </a:p>
            </p:txBody>
          </p:sp>
          <p:sp>
            <p:nvSpPr>
              <p:cNvPr id="11312" name="Rectangle 177"/>
              <p:cNvSpPr>
                <a:spLocks noChangeArrowheads="1"/>
              </p:cNvSpPr>
              <p:nvPr/>
            </p:nvSpPr>
            <p:spPr bwMode="auto">
              <a:xfrm>
                <a:off x="4428" y="1652"/>
                <a:ext cx="20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NJ</a:t>
                </a:r>
              </a:p>
            </p:txBody>
          </p:sp>
          <p:sp>
            <p:nvSpPr>
              <p:cNvPr id="11313" name="Rectangle 178"/>
              <p:cNvSpPr>
                <a:spLocks noChangeArrowheads="1"/>
              </p:cNvSpPr>
              <p:nvPr/>
            </p:nvSpPr>
            <p:spPr bwMode="auto">
              <a:xfrm>
                <a:off x="4495" y="1722"/>
                <a:ext cx="21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DE</a:t>
                </a:r>
              </a:p>
            </p:txBody>
          </p:sp>
          <p:sp>
            <p:nvSpPr>
              <p:cNvPr id="11314" name="Line 179"/>
              <p:cNvSpPr>
                <a:spLocks noChangeShapeType="1"/>
              </p:cNvSpPr>
              <p:nvPr/>
            </p:nvSpPr>
            <p:spPr bwMode="auto">
              <a:xfrm flipH="1">
                <a:off x="4489" y="1803"/>
                <a:ext cx="45" cy="45"/>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5" name="Rectangle 180"/>
              <p:cNvSpPr>
                <a:spLocks noChangeArrowheads="1"/>
              </p:cNvSpPr>
              <p:nvPr/>
            </p:nvSpPr>
            <p:spPr bwMode="auto">
              <a:xfrm>
                <a:off x="4258" y="1649"/>
                <a:ext cx="23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MD</a:t>
                </a:r>
              </a:p>
            </p:txBody>
          </p:sp>
          <p:sp>
            <p:nvSpPr>
              <p:cNvPr id="11316" name="Rectangle 181"/>
              <p:cNvSpPr>
                <a:spLocks noChangeArrowheads="1"/>
              </p:cNvSpPr>
              <p:nvPr/>
            </p:nvSpPr>
            <p:spPr bwMode="auto">
              <a:xfrm>
                <a:off x="4441" y="1921"/>
                <a:ext cx="7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Washington D.C.</a:t>
                </a:r>
              </a:p>
            </p:txBody>
          </p:sp>
          <p:sp>
            <p:nvSpPr>
              <p:cNvPr id="11317" name="Line 182"/>
              <p:cNvSpPr>
                <a:spLocks noChangeShapeType="1"/>
              </p:cNvSpPr>
              <p:nvPr/>
            </p:nvSpPr>
            <p:spPr bwMode="auto">
              <a:xfrm flipH="1" flipV="1">
                <a:off x="4352" y="1856"/>
                <a:ext cx="134" cy="123"/>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8" name="Rectangle 183"/>
              <p:cNvSpPr>
                <a:spLocks noChangeArrowheads="1"/>
              </p:cNvSpPr>
              <p:nvPr/>
            </p:nvSpPr>
            <p:spPr bwMode="auto">
              <a:xfrm>
                <a:off x="4664" y="1259"/>
                <a:ext cx="22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MA</a:t>
                </a:r>
              </a:p>
            </p:txBody>
          </p:sp>
          <p:sp>
            <p:nvSpPr>
              <p:cNvPr id="11319" name="Line 184"/>
              <p:cNvSpPr>
                <a:spLocks noChangeShapeType="1"/>
              </p:cNvSpPr>
              <p:nvPr/>
            </p:nvSpPr>
            <p:spPr bwMode="auto">
              <a:xfrm flipH="1">
                <a:off x="4669" y="1353"/>
                <a:ext cx="45" cy="45"/>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0" name="Rectangle 185"/>
              <p:cNvSpPr>
                <a:spLocks noChangeArrowheads="1"/>
              </p:cNvSpPr>
              <p:nvPr/>
            </p:nvSpPr>
            <p:spPr bwMode="auto">
              <a:xfrm>
                <a:off x="4625" y="1576"/>
                <a:ext cx="20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CT</a:t>
                </a:r>
              </a:p>
            </p:txBody>
          </p:sp>
          <p:sp>
            <p:nvSpPr>
              <p:cNvPr id="11321" name="Line 186"/>
              <p:cNvSpPr>
                <a:spLocks noChangeShapeType="1"/>
              </p:cNvSpPr>
              <p:nvPr/>
            </p:nvSpPr>
            <p:spPr bwMode="auto">
              <a:xfrm>
                <a:off x="4598" y="1513"/>
                <a:ext cx="90" cy="91"/>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2" name="Line 187"/>
              <p:cNvSpPr>
                <a:spLocks noChangeShapeType="1"/>
              </p:cNvSpPr>
              <p:nvPr/>
            </p:nvSpPr>
            <p:spPr bwMode="auto">
              <a:xfrm>
                <a:off x="4670" y="1471"/>
                <a:ext cx="90" cy="91"/>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Rectangle 188"/>
              <p:cNvSpPr>
                <a:spLocks noChangeArrowheads="1"/>
              </p:cNvSpPr>
              <p:nvPr/>
            </p:nvSpPr>
            <p:spPr bwMode="auto">
              <a:xfrm>
                <a:off x="4716" y="1486"/>
                <a:ext cx="20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RI</a:t>
                </a:r>
              </a:p>
            </p:txBody>
          </p:sp>
          <p:sp>
            <p:nvSpPr>
              <p:cNvPr id="11324" name="Rectangle 189"/>
              <p:cNvSpPr>
                <a:spLocks noChangeArrowheads="1"/>
              </p:cNvSpPr>
              <p:nvPr/>
            </p:nvSpPr>
            <p:spPr bwMode="auto">
              <a:xfrm>
                <a:off x="612" y="2795"/>
                <a:ext cx="21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AK</a:t>
                </a:r>
              </a:p>
            </p:txBody>
          </p:sp>
          <p:sp>
            <p:nvSpPr>
              <p:cNvPr id="11325" name="Rectangle 190"/>
              <p:cNvSpPr>
                <a:spLocks noChangeArrowheads="1"/>
              </p:cNvSpPr>
              <p:nvPr/>
            </p:nvSpPr>
            <p:spPr bwMode="auto">
              <a:xfrm>
                <a:off x="1202" y="3748"/>
                <a:ext cx="20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lvl1pPr defTabSz="4570413">
                  <a:defRPr sz="2400">
                    <a:solidFill>
                      <a:schemeClr val="tx1"/>
                    </a:solidFill>
                    <a:latin typeface="Arial" panose="020B0604020202020204" pitchFamily="34" charset="0"/>
                  </a:defRPr>
                </a:lvl1pPr>
                <a:lvl2pPr marL="742950" indent="-285750" defTabSz="4570413">
                  <a:defRPr sz="2400">
                    <a:solidFill>
                      <a:schemeClr val="tx1"/>
                    </a:solidFill>
                    <a:latin typeface="Arial" panose="020B0604020202020204" pitchFamily="34" charset="0"/>
                  </a:defRPr>
                </a:lvl2pPr>
                <a:lvl3pPr marL="1143000" indent="-228600" defTabSz="4570413">
                  <a:defRPr sz="2400">
                    <a:solidFill>
                      <a:schemeClr val="tx1"/>
                    </a:solidFill>
                    <a:latin typeface="Arial" panose="020B0604020202020204" pitchFamily="34" charset="0"/>
                  </a:defRPr>
                </a:lvl3pPr>
                <a:lvl4pPr marL="1600200" indent="-228600" defTabSz="4570413">
                  <a:defRPr sz="2400">
                    <a:solidFill>
                      <a:schemeClr val="tx1"/>
                    </a:solidFill>
                    <a:latin typeface="Arial" panose="020B0604020202020204" pitchFamily="34" charset="0"/>
                  </a:defRPr>
                </a:lvl4pPr>
                <a:lvl5pPr marL="2057400" indent="-228600" defTabSz="4570413">
                  <a:defRPr sz="2400">
                    <a:solidFill>
                      <a:schemeClr val="tx1"/>
                    </a:solidFill>
                    <a:latin typeface="Arial" panose="020B0604020202020204" pitchFamily="34" charset="0"/>
                  </a:defRPr>
                </a:lvl5pPr>
                <a:lvl6pPr marL="2514600" indent="-228600" defTabSz="45704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04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04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0413"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zh-CN" sz="800" b="1">
                    <a:solidFill>
                      <a:srgbClr val="000000"/>
                    </a:solidFill>
                    <a:latin typeface="Verdana" panose="020B0604030504040204" pitchFamily="34" charset="0"/>
                  </a:rPr>
                  <a:t>HI</a:t>
                </a:r>
              </a:p>
            </p:txBody>
          </p:sp>
          <p:sp>
            <p:nvSpPr>
              <p:cNvPr id="11326" name="Line 191"/>
              <p:cNvSpPr>
                <a:spLocks noChangeShapeType="1"/>
              </p:cNvSpPr>
              <p:nvPr/>
            </p:nvSpPr>
            <p:spPr bwMode="auto">
              <a:xfrm flipH="1">
                <a:off x="4349" y="1757"/>
                <a:ext cx="45" cy="45"/>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altLang="en-US" sz="3600" b="1" dirty="0" smtClean="0"/>
              <a:t>Headlines from 22 September 2017</a:t>
            </a:r>
          </a:p>
        </p:txBody>
      </p:sp>
      <p:sp>
        <p:nvSpPr>
          <p:cNvPr id="10243" name="Content Placeholder 2"/>
          <p:cNvSpPr>
            <a:spLocks noGrp="1"/>
          </p:cNvSpPr>
          <p:nvPr>
            <p:ph idx="1"/>
          </p:nvPr>
        </p:nvSpPr>
        <p:spPr>
          <a:xfrm>
            <a:off x="228600" y="1825625"/>
            <a:ext cx="8686800" cy="4351338"/>
          </a:xfrm>
        </p:spPr>
        <p:txBody>
          <a:bodyPr/>
          <a:lstStyle/>
          <a:p>
            <a:pPr marL="0" indent="0" eaLnBrk="1" hangingPunct="1">
              <a:buFont typeface="Arial" panose="020B0604020202020204" pitchFamily="34" charset="0"/>
              <a:buNone/>
            </a:pPr>
            <a:r>
              <a:rPr lang="en-US" altLang="en-US" sz="1800" b="1" i="1" smtClean="0"/>
              <a:t>U.S. Tells 21 States That Hackers Targeted Their Voting Systems  -  </a:t>
            </a:r>
          </a:p>
          <a:p>
            <a:pPr marL="0" indent="0" eaLnBrk="1" hangingPunct="1">
              <a:buFont typeface="Arial" panose="020B0604020202020204" pitchFamily="34" charset="0"/>
              <a:buNone/>
            </a:pPr>
            <a:endParaRPr lang="en-US" altLang="en-US" sz="1800" smtClean="0"/>
          </a:p>
          <a:p>
            <a:pPr marL="0" indent="0" eaLnBrk="1" hangingPunct="1">
              <a:buFont typeface="Arial" panose="020B0604020202020204" pitchFamily="34" charset="0"/>
              <a:buNone/>
            </a:pPr>
            <a:r>
              <a:rPr lang="en-US" altLang="en-US" sz="1800" b="1" smtClean="0"/>
              <a:t>DHS tells states about Russian hacking during 2016 election  -                                     </a:t>
            </a:r>
          </a:p>
          <a:p>
            <a:pPr marL="0" indent="0" eaLnBrk="1" hangingPunct="1">
              <a:buFont typeface="Arial" panose="020B0604020202020204" pitchFamily="34" charset="0"/>
              <a:buNone/>
            </a:pPr>
            <a:endParaRPr lang="en-US" altLang="en-US" sz="1800" b="1" smtClean="0"/>
          </a:p>
          <a:p>
            <a:pPr marL="0" indent="0" eaLnBrk="1" hangingPunct="1">
              <a:buFont typeface="Arial" panose="020B0604020202020204" pitchFamily="34" charset="0"/>
              <a:buNone/>
            </a:pPr>
            <a:r>
              <a:rPr lang="en-US" altLang="en-US" sz="1800" smtClean="0"/>
              <a:t>Federal government notifies Illinois, 20 other states of election hacking  -  </a:t>
            </a:r>
          </a:p>
          <a:p>
            <a:pPr marL="0" indent="0" eaLnBrk="1" hangingPunct="1">
              <a:buFont typeface="Arial" panose="020B0604020202020204" pitchFamily="34" charset="0"/>
              <a:buNone/>
            </a:pPr>
            <a:endParaRPr lang="en-US" altLang="en-US" sz="1800" smtClean="0"/>
          </a:p>
          <a:p>
            <a:pPr marL="0" indent="0" eaLnBrk="1" hangingPunct="1">
              <a:buFont typeface="Arial" panose="020B0604020202020204" pitchFamily="34" charset="0"/>
              <a:buNone/>
            </a:pPr>
            <a:r>
              <a:rPr lang="en-US" altLang="en-US" sz="1800" b="1" smtClean="0">
                <a:latin typeface="Franklin Gothic Medium Cond" panose="020B0606030402020204" pitchFamily="34" charset="0"/>
              </a:rPr>
              <a:t>Homeland Security notifies 21 states targeted by Russian election hacking   </a:t>
            </a:r>
            <a:r>
              <a:rPr lang="en-US" altLang="en-US" sz="1800" b="1" smtClean="0"/>
              <a:t>- </a:t>
            </a:r>
          </a:p>
          <a:p>
            <a:pPr marL="0" indent="0" eaLnBrk="1" hangingPunct="1">
              <a:buFont typeface="Arial" panose="020B0604020202020204" pitchFamily="34" charset="0"/>
              <a:buNone/>
            </a:pPr>
            <a:endParaRPr lang="en-US" altLang="en-US" sz="1800" smtClean="0"/>
          </a:p>
          <a:p>
            <a:pPr marL="0" indent="0" eaLnBrk="1" hangingPunct="1">
              <a:buFont typeface="Arial" panose="020B0604020202020204" pitchFamily="34" charset="0"/>
              <a:buNone/>
            </a:pPr>
            <a:r>
              <a:rPr lang="en-US" altLang="en-US" sz="1800" b="1" smtClean="0"/>
              <a:t>Did Russia Hack the 2016 Vote Tally?  -  </a:t>
            </a:r>
          </a:p>
          <a:p>
            <a:pPr marL="0" indent="0" eaLnBrk="1" hangingPunct="1">
              <a:buFont typeface="Arial" panose="020B0604020202020204" pitchFamily="34" charset="0"/>
              <a:buNone/>
            </a:pPr>
            <a:endParaRPr lang="en-US" altLang="en-US" b="1" smtClean="0"/>
          </a:p>
          <a:p>
            <a:pPr marL="0" indent="0" eaLnBrk="1" hangingPunct="1">
              <a:buFont typeface="Arial" panose="020B0604020202020204" pitchFamily="34" charset="0"/>
              <a:buNone/>
            </a:pPr>
            <a:r>
              <a:rPr lang="en-US" altLang="en-US" sz="1800" smtClean="0">
                <a:latin typeface="Rockwell Condensed" panose="02060603050405020104" pitchFamily="18" charset="0"/>
              </a:rPr>
              <a:t>10 Months After Election Day, Feds Tell States More About Russian Hacking  -  </a:t>
            </a:r>
          </a:p>
          <a:p>
            <a:pPr marL="0" indent="0" eaLnBrk="1" hangingPunct="1">
              <a:buFont typeface="Arial" panose="020B0604020202020204" pitchFamily="34" charset="0"/>
              <a:buNone/>
            </a:pPr>
            <a:endParaRPr lang="en-US" altLang="en-US" b="1" smtClean="0"/>
          </a:p>
          <a:p>
            <a:pPr marL="0" indent="0" eaLnBrk="1" hangingPunct="1">
              <a:buFont typeface="Arial" panose="020B0604020202020204" pitchFamily="34" charset="0"/>
              <a:buNone/>
            </a:pPr>
            <a:endParaRPr lang="en-US" altLang="en-US" b="1" smtClean="0"/>
          </a:p>
          <a:p>
            <a:pPr marL="0" indent="0" eaLnBrk="1" hangingPunct="1">
              <a:buFont typeface="Arial" panose="020B0604020202020204" pitchFamily="34" charset="0"/>
              <a:buNone/>
            </a:pPr>
            <a:endParaRPr lang="en-US" altLang="en-US" sz="180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71D9965-C44F-4B0E-9430-F04A78DBD57E}" type="slidenum">
              <a:rPr lang="en-US" altLang="en-US" smtClean="0"/>
              <a:pPr>
                <a:defRPr/>
              </a:pPr>
              <a:t>13</a:t>
            </a:fld>
            <a:endParaRPr lang="en-US" altLang="en-US"/>
          </a:p>
        </p:txBody>
      </p:sp>
      <p:sp>
        <p:nvSpPr>
          <p:cNvPr id="10246" name="AutoShape 6" descr="Image result for the new york times logo images"/>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pic>
        <p:nvPicPr>
          <p:cNvPr id="1024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838325"/>
            <a:ext cx="1598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1733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232150"/>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7838" y="3797300"/>
            <a:ext cx="7048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495800"/>
            <a:ext cx="10556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5287963"/>
            <a:ext cx="119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C501EF-7778-4629-BE93-E06983B7253C}" type="slidenum">
              <a:rPr lang="en-US" altLang="en-US"/>
              <a:pPr>
                <a:defRPr/>
              </a:pPr>
              <a:t>14</a:t>
            </a:fld>
            <a:endParaRPr lang="en-US" altLang="en-US"/>
          </a:p>
        </p:txBody>
      </p:sp>
      <p:pic>
        <p:nvPicPr>
          <p:cNvPr id="1331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76200"/>
            <a:ext cx="4800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28650" y="914400"/>
            <a:ext cx="7886700" cy="4682728"/>
          </a:xfrm>
          <a:prstGeom prst="rect">
            <a:avLst/>
          </a:prstGeo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15</a:t>
            </a:fld>
            <a:endParaRPr lang="en-US" altLang="en-US"/>
          </a:p>
        </p:txBody>
      </p:sp>
    </p:spTree>
    <p:extLst>
      <p:ext uri="{BB962C8B-B14F-4D97-AF65-F5344CB8AC3E}">
        <p14:creationId xmlns:p14="http://schemas.microsoft.com/office/powerpoint/2010/main" val="3856698670"/>
      </p:ext>
    </p:extLst>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685800" y="1905000"/>
            <a:ext cx="7886700" cy="1325563"/>
          </a:xfrm>
        </p:spPr>
        <p:txBody>
          <a:bodyPr/>
          <a:lstStyle/>
          <a:p>
            <a:pPr algn="ctr" eaLnBrk="1" hangingPunct="1"/>
            <a:r>
              <a:rPr lang="en-US" altLang="en-US" sz="4400" b="1" dirty="0" smtClean="0"/>
              <a:t>Critical Infrastructure Designation</a:t>
            </a:r>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80EB0CB6-CEB7-4E2B-87D6-D663A2607C56}" type="slidenum">
              <a:rPr lang="en-US" altLang="en-US" smtClean="0"/>
              <a:pPr>
                <a:defRPr/>
              </a:pPr>
              <a:t>16</a:t>
            </a:fld>
            <a:endParaRPr lang="en-US" altLang="en-US"/>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2400"/>
            <a:ext cx="9906000" cy="6096000"/>
          </a:xfrm>
        </p:spPr>
      </p:pic>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D7D715F3-3108-440B-9030-8B3B3A8675BE}" type="slidenum">
              <a:rPr lang="en-US" altLang="en-US" smtClean="0"/>
              <a:pPr>
                <a:defRPr/>
              </a:pPr>
              <a:t>17</a:t>
            </a:fld>
            <a:endParaRPr lang="en-US" altLang="en-US"/>
          </a:p>
        </p:txBody>
      </p:sp>
      <p:sp>
        <p:nvSpPr>
          <p:cNvPr id="15365" name="Title 6"/>
          <p:cNvSpPr>
            <a:spLocks noGrp="1"/>
          </p:cNvSpPr>
          <p:nvPr>
            <p:ph type="title"/>
          </p:nvPr>
        </p:nvSpPr>
        <p:spPr/>
        <p:txBody>
          <a:bodyPr/>
          <a:lstStyle/>
          <a:p>
            <a:pPr eaLnBrk="1" hangingPunct="1"/>
            <a:endParaRPr lang="en-US" altLang="en-US" smtClean="0"/>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3"/>
          <p:cNvSpPr>
            <a:spLocks noGrp="1"/>
          </p:cNvSpPr>
          <p:nvPr>
            <p:ph type="title"/>
          </p:nvPr>
        </p:nvSpPr>
        <p:spPr>
          <a:xfrm>
            <a:off x="628650" y="345460"/>
            <a:ext cx="7886700" cy="1325563"/>
          </a:xfrm>
        </p:spPr>
        <p:txBody>
          <a:bodyPr/>
          <a:lstStyle/>
          <a:p>
            <a:pPr algn="ctr" eaLnBrk="1" hangingPunct="1"/>
            <a:r>
              <a:rPr lang="en-US" altLang="en-US" sz="3600" b="1" dirty="0" smtClean="0"/>
              <a:t>Critical Infrastructure Designation</a:t>
            </a:r>
          </a:p>
        </p:txBody>
      </p:sp>
      <p:sp>
        <p:nvSpPr>
          <p:cNvPr id="18435" name="Content Placeholder 4"/>
          <p:cNvSpPr>
            <a:spLocks noGrp="1"/>
          </p:cNvSpPr>
          <p:nvPr>
            <p:ph idx="1"/>
          </p:nvPr>
        </p:nvSpPr>
        <p:spPr/>
        <p:txBody>
          <a:bodyPr/>
          <a:lstStyle/>
          <a:p>
            <a:pPr marL="0" indent="0" eaLnBrk="1" hangingPunct="1">
              <a:buFont typeface="Arial" panose="020B0604020202020204" pitchFamily="34" charset="0"/>
              <a:buNone/>
            </a:pPr>
            <a:r>
              <a:rPr lang="en-US" altLang="en-US" dirty="0" smtClean="0"/>
              <a:t>What is Critical Infrastructure?</a:t>
            </a:r>
          </a:p>
          <a:p>
            <a:pPr marL="0" indent="0" eaLnBrk="1" hangingPunct="1">
              <a:buFont typeface="Arial" panose="020B0604020202020204" pitchFamily="34" charset="0"/>
              <a:buNone/>
            </a:pPr>
            <a:r>
              <a:rPr lang="en-US" altLang="en-US" dirty="0" smtClean="0"/>
              <a:t>How does it work?</a:t>
            </a:r>
          </a:p>
          <a:p>
            <a:pPr marL="0" indent="0" eaLnBrk="1" hangingPunct="1">
              <a:buFont typeface="Arial" panose="020B0604020202020204" pitchFamily="34" charset="0"/>
              <a:buNone/>
            </a:pPr>
            <a:r>
              <a:rPr lang="en-US" altLang="en-US" dirty="0" smtClean="0"/>
              <a:t>What is the state/county/NASS/NASED/EAC role?</a:t>
            </a:r>
          </a:p>
          <a:p>
            <a:pPr marL="0" indent="0" eaLnBrk="1" hangingPunct="1">
              <a:buFont typeface="Arial" panose="020B0604020202020204" pitchFamily="34" charset="0"/>
              <a:buNone/>
            </a:pPr>
            <a:r>
              <a:rPr lang="en-US" altLang="en-US" dirty="0" smtClean="0"/>
              <a:t>What is DHS’s role?</a:t>
            </a:r>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r>
              <a:rPr lang="en-US" altLang="en-US" dirty="0" smtClean="0"/>
              <a:t>Several conference calls led to the following steps:</a:t>
            </a:r>
          </a:p>
          <a:p>
            <a:pPr marL="0" indent="0" eaLnBrk="1" hangingPunct="1">
              <a:buFont typeface="Arial" panose="020B0604020202020204" pitchFamily="34" charset="0"/>
              <a:buNone/>
            </a:pPr>
            <a:r>
              <a:rPr lang="en-US" altLang="en-US" dirty="0" smtClean="0"/>
              <a:t>	a. Create Government Coordinating Council (GCC)</a:t>
            </a:r>
          </a:p>
          <a:p>
            <a:pPr marL="0" indent="0" eaLnBrk="1" hangingPunct="1">
              <a:buFont typeface="Arial" panose="020B0604020202020204" pitchFamily="34" charset="0"/>
              <a:buNone/>
            </a:pPr>
            <a:r>
              <a:rPr lang="en-US" altLang="en-US" dirty="0" smtClean="0"/>
              <a:t>	b. Adopt charter</a:t>
            </a:r>
          </a:p>
          <a:p>
            <a:pPr marL="0" indent="0" eaLnBrk="1" hangingPunct="1">
              <a:buFont typeface="Arial" panose="020B0604020202020204" pitchFamily="34" charset="0"/>
              <a:buNone/>
            </a:pPr>
            <a:r>
              <a:rPr lang="en-US" altLang="en-US" dirty="0" smtClean="0"/>
              <a:t>	c. Create Sector Coordinating Council (SCC)</a:t>
            </a:r>
          </a:p>
          <a:p>
            <a:pPr marL="0" indent="0" eaLnBrk="1" hangingPunct="1">
              <a:buFont typeface="Arial" panose="020B0604020202020204" pitchFamily="34" charset="0"/>
              <a:buNone/>
            </a:pPr>
            <a:r>
              <a:rPr lang="en-US" altLang="en-US" dirty="0" smtClean="0"/>
              <a:t>	d. Adopt a Sector Specific Plan</a:t>
            </a:r>
          </a:p>
          <a:p>
            <a:pPr marL="685800" lvl="2" indent="0" eaLnBrk="1" hangingPunct="1">
              <a:buFont typeface="Arial" panose="020B0604020202020204" pitchFamily="34" charset="0"/>
              <a:buNone/>
            </a:pPr>
            <a:r>
              <a:rPr lang="en-US" altLang="en-US" sz="2100" dirty="0" smtClean="0"/>
              <a:t>e. Adopt a communication protocol</a:t>
            </a:r>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endParaRPr lang="en-US" altLang="en-US" dirty="0" smtClean="0"/>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22FE5E1-5143-446F-8C72-689B60ED1E1C}" type="slidenum">
              <a:rPr lang="en-US" altLang="en-US" smtClean="0"/>
              <a:pPr>
                <a:defRPr/>
              </a:pPr>
              <a:t>18</a:t>
            </a:fld>
            <a:endParaRPr lang="en-US" altLang="en-US"/>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ltLang="en-US" smtClean="0"/>
              <a:t>Critical Infrastructure Coordinating Council</a:t>
            </a:r>
          </a:p>
        </p:txBody>
      </p:sp>
      <p:sp>
        <p:nvSpPr>
          <p:cNvPr id="3" name="Content Placeholder 2"/>
          <p:cNvSpPr>
            <a:spLocks noGrp="1"/>
          </p:cNvSpPr>
          <p:nvPr>
            <p:ph idx="1"/>
          </p:nvPr>
        </p:nvSpPr>
        <p:spPr/>
        <p:txBody>
          <a:bodyPr rtlCol="0">
            <a:normAutofit/>
          </a:bodyPr>
          <a:lstStyle/>
          <a:p>
            <a:pPr marL="0" indent="0" eaLnBrk="1" hangingPunct="1">
              <a:buFont typeface="Arial" panose="020B0604020202020204" pitchFamily="34" charset="0"/>
              <a:buNone/>
              <a:defRPr/>
            </a:pPr>
            <a:r>
              <a:rPr lang="en-US" dirty="0" smtClean="0"/>
              <a:t>Met July 24-25 in Albany, NY</a:t>
            </a:r>
          </a:p>
          <a:p>
            <a:pPr marL="0" indent="0" eaLnBrk="1" hangingPunct="1">
              <a:buFont typeface="Arial" panose="020B0604020202020204" pitchFamily="34" charset="0"/>
              <a:buNone/>
              <a:defRPr/>
            </a:pPr>
            <a:r>
              <a:rPr lang="en-US" dirty="0"/>
              <a:t>	</a:t>
            </a:r>
            <a:r>
              <a:rPr lang="en-US" dirty="0" smtClean="0"/>
              <a:t>a.  Tour MS-ISAC</a:t>
            </a:r>
          </a:p>
          <a:p>
            <a:pPr marL="0" indent="0" eaLnBrk="1" hangingPunct="1">
              <a:buFont typeface="Arial" panose="020B0604020202020204" pitchFamily="34" charset="0"/>
              <a:buNone/>
              <a:defRPr/>
            </a:pPr>
            <a:r>
              <a:rPr lang="en-US" dirty="0"/>
              <a:t>	</a:t>
            </a:r>
            <a:r>
              <a:rPr lang="en-US" dirty="0" smtClean="0"/>
              <a:t>b.  Agreed to consider MS-ISAC as Elections ISAC</a:t>
            </a:r>
          </a:p>
          <a:p>
            <a:pPr marL="0" indent="0" eaLnBrk="1" hangingPunct="1">
              <a:buFont typeface="Arial" panose="020B0604020202020204" pitchFamily="34" charset="0"/>
              <a:buNone/>
              <a:defRPr/>
            </a:pPr>
            <a:r>
              <a:rPr lang="en-US" dirty="0"/>
              <a:t>	c</a:t>
            </a:r>
            <a:r>
              <a:rPr lang="en-US" dirty="0" smtClean="0"/>
              <a:t>.  Determine GCC membership</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36A7646-DD7F-4A09-B2B9-FFD495090196}" type="slidenum">
              <a:rPr lang="en-US" altLang="en-US" smtClean="0"/>
              <a:pPr>
                <a:defRPr/>
              </a:pPr>
              <a:t>19</a:t>
            </a:fld>
            <a:endParaRPr lang="en-US" altLang="en-US"/>
          </a:p>
        </p:txBody>
      </p:sp>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Russia’s 2016 Meddling in U.S. Elections</a:t>
            </a:r>
            <a:endParaRPr lang="en-US" sz="3600" b="1" dirty="0"/>
          </a:p>
        </p:txBody>
      </p:sp>
      <p:sp>
        <p:nvSpPr>
          <p:cNvPr id="3" name="Content Placeholder 2"/>
          <p:cNvSpPr>
            <a:spLocks noGrp="1"/>
          </p:cNvSpPr>
          <p:nvPr>
            <p:ph idx="1"/>
          </p:nvPr>
        </p:nvSpPr>
        <p:spPr/>
        <p:txBody>
          <a:bodyPr/>
          <a:lstStyle/>
          <a:p>
            <a:pPr marL="0" indent="0">
              <a:buNone/>
            </a:pPr>
            <a:r>
              <a:rPr lang="en-US" sz="2400" dirty="0" smtClean="0"/>
              <a:t>Two Methods:</a:t>
            </a:r>
          </a:p>
          <a:p>
            <a:pPr marL="0" indent="0">
              <a:buNone/>
            </a:pPr>
            <a:endParaRPr lang="en-US" sz="2400" dirty="0"/>
          </a:p>
          <a:p>
            <a:pPr marL="457200" indent="-457200">
              <a:buAutoNum type="arabicPeriod"/>
            </a:pPr>
            <a:r>
              <a:rPr lang="en-US" sz="2400" dirty="0" smtClean="0"/>
              <a:t>Successful Social Media Campaign</a:t>
            </a:r>
          </a:p>
          <a:p>
            <a:pPr marL="457200" indent="-457200">
              <a:buAutoNum type="arabicPeriod"/>
            </a:pPr>
            <a:r>
              <a:rPr lang="en-US" sz="2400" dirty="0" smtClean="0"/>
              <a:t>Attempted Election Manipulation</a:t>
            </a:r>
            <a:endParaRPr lang="en-US" sz="24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a:t>
            </a:fld>
            <a:endParaRPr lang="en-US" altLang="en-US"/>
          </a:p>
        </p:txBody>
      </p:sp>
    </p:spTree>
    <p:extLst>
      <p:ext uri="{BB962C8B-B14F-4D97-AF65-F5344CB8AC3E}">
        <p14:creationId xmlns:p14="http://schemas.microsoft.com/office/powerpoint/2010/main" val="3471970703"/>
      </p:ext>
    </p:extLst>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Governmental Coordinating Council</a:t>
            </a:r>
            <a:endParaRPr lang="en-US" sz="3600" b="1" dirty="0"/>
          </a:p>
        </p:txBody>
      </p:sp>
      <p:sp>
        <p:nvSpPr>
          <p:cNvPr id="3" name="Content Placeholder 2"/>
          <p:cNvSpPr>
            <a:spLocks noGrp="1"/>
          </p:cNvSpPr>
          <p:nvPr>
            <p:ph idx="1"/>
          </p:nvPr>
        </p:nvSpPr>
        <p:spPr/>
        <p:txBody>
          <a:bodyPr/>
          <a:lstStyle/>
          <a:p>
            <a:pPr marL="0" indent="0" eaLnBrk="1" hangingPunct="1">
              <a:buNone/>
              <a:defRPr/>
            </a:pPr>
            <a:r>
              <a:rPr lang="en-US" dirty="0"/>
              <a:t>GCC Composition – 27 people, representing 9 organizations:</a:t>
            </a:r>
          </a:p>
          <a:p>
            <a:pPr marL="0" indent="0" eaLnBrk="1" hangingPunct="1">
              <a:buNone/>
              <a:defRPr/>
            </a:pPr>
            <a:r>
              <a:rPr lang="en-US" dirty="0"/>
              <a:t>	a.  8 Secretaries of State/Lt Governors – Determined by NASS</a:t>
            </a:r>
          </a:p>
          <a:p>
            <a:pPr marL="0" indent="0" eaLnBrk="1" hangingPunct="1">
              <a:buNone/>
              <a:defRPr/>
            </a:pPr>
            <a:r>
              <a:rPr lang="en-US" dirty="0"/>
              <a:t>	b.  4 State Election Directors – Determined by NASED</a:t>
            </a:r>
          </a:p>
          <a:p>
            <a:pPr marL="0" indent="0" eaLnBrk="1" hangingPunct="1">
              <a:buNone/>
              <a:defRPr/>
            </a:pPr>
            <a:r>
              <a:rPr lang="en-US" dirty="0"/>
              <a:t>	c.  6 Local Election Officials – Evenly from </a:t>
            </a:r>
            <a:r>
              <a:rPr lang="en-US" dirty="0" err="1"/>
              <a:t>iGO</a:t>
            </a:r>
            <a:r>
              <a:rPr lang="en-US" dirty="0"/>
              <a:t>/Election Center</a:t>
            </a:r>
          </a:p>
          <a:p>
            <a:pPr marL="0" indent="0" eaLnBrk="1" hangingPunct="1">
              <a:buNone/>
              <a:defRPr/>
            </a:pPr>
            <a:r>
              <a:rPr lang="en-US" dirty="0"/>
              <a:t>	d.  2 Board of Advisors – one NASED rep, one other</a:t>
            </a:r>
          </a:p>
          <a:p>
            <a:pPr marL="0" indent="0" eaLnBrk="1" hangingPunct="1">
              <a:buNone/>
              <a:defRPr/>
            </a:pPr>
            <a:r>
              <a:rPr lang="en-US" dirty="0"/>
              <a:t>	e.  2 Standards Board – one NASED rep, one other</a:t>
            </a:r>
          </a:p>
          <a:p>
            <a:pPr marL="0" indent="0" eaLnBrk="1" hangingPunct="1">
              <a:buNone/>
              <a:defRPr/>
            </a:pPr>
            <a:r>
              <a:rPr lang="en-US" dirty="0"/>
              <a:t>	f.   2 TGDC – one NASED rep, one other</a:t>
            </a:r>
          </a:p>
          <a:p>
            <a:pPr marL="0" indent="0" eaLnBrk="1" hangingPunct="1">
              <a:buNone/>
              <a:defRPr/>
            </a:pPr>
            <a:r>
              <a:rPr lang="en-US" dirty="0"/>
              <a:t>	g.  2 EAC – Determined by EAC</a:t>
            </a:r>
          </a:p>
          <a:p>
            <a:pPr marL="0" indent="0" eaLnBrk="1" hangingPunct="1">
              <a:buNone/>
              <a:defRPr/>
            </a:pPr>
            <a:r>
              <a:rPr lang="en-US" dirty="0"/>
              <a:t>	h.  1 DHS – Determined by DHS</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20</a:t>
            </a:fld>
            <a:endParaRPr lang="en-US" altLang="en-US"/>
          </a:p>
        </p:txBody>
      </p:sp>
    </p:spTree>
    <p:extLst>
      <p:ext uri="{BB962C8B-B14F-4D97-AF65-F5344CB8AC3E}">
        <p14:creationId xmlns:p14="http://schemas.microsoft.com/office/powerpoint/2010/main" val="2240272857"/>
      </p:ext>
    </p:extLst>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8077200" cy="1325563"/>
          </a:xfrm>
        </p:spPr>
        <p:txBody>
          <a:bodyPr/>
          <a:lstStyle/>
          <a:p>
            <a:pPr algn="ctr"/>
            <a:r>
              <a:rPr lang="en-US" sz="3600" b="1" dirty="0" smtClean="0"/>
              <a:t>Critical Infrastructure Executive Committee</a:t>
            </a:r>
            <a:endParaRPr lang="en-US" sz="3600" b="1" dirty="0"/>
          </a:p>
        </p:txBody>
      </p:sp>
      <p:sp>
        <p:nvSpPr>
          <p:cNvPr id="3" name="Content Placeholder 2"/>
          <p:cNvSpPr>
            <a:spLocks noGrp="1"/>
          </p:cNvSpPr>
          <p:nvPr>
            <p:ph idx="1"/>
          </p:nvPr>
        </p:nvSpPr>
        <p:spPr>
          <a:xfrm>
            <a:off x="914400" y="1690688"/>
            <a:ext cx="7886700" cy="4652963"/>
          </a:xfrm>
        </p:spPr>
        <p:txBody>
          <a:bodyPr/>
          <a:lstStyle/>
          <a:p>
            <a:pPr marL="0" indent="0">
              <a:buNone/>
            </a:pPr>
            <a:r>
              <a:rPr lang="en-US" sz="2400" dirty="0" smtClean="0"/>
              <a:t>Members: </a:t>
            </a:r>
          </a:p>
          <a:p>
            <a:pPr lvl="1"/>
            <a:r>
              <a:rPr lang="en-US" sz="2400" dirty="0"/>
              <a:t>	</a:t>
            </a:r>
            <a:r>
              <a:rPr lang="en-US" sz="2400" dirty="0" smtClean="0"/>
              <a:t>Tom Hicks (EAC) – EAC Commissioner, Chairman</a:t>
            </a:r>
          </a:p>
          <a:p>
            <a:pPr lvl="1"/>
            <a:r>
              <a:rPr lang="en-US" sz="2400" dirty="0"/>
              <a:t>	</a:t>
            </a:r>
            <a:r>
              <a:rPr lang="en-US" sz="2400" dirty="0" smtClean="0"/>
              <a:t>Noah </a:t>
            </a:r>
            <a:r>
              <a:rPr lang="en-US" sz="2400" dirty="0" err="1" smtClean="0"/>
              <a:t>Praetz</a:t>
            </a:r>
            <a:r>
              <a:rPr lang="en-US" sz="2400" dirty="0" smtClean="0"/>
              <a:t> (IGO/EC) – Cook County Election Director</a:t>
            </a:r>
          </a:p>
          <a:p>
            <a:pPr lvl="1"/>
            <a:r>
              <a:rPr lang="en-US" sz="2400" dirty="0"/>
              <a:t>	</a:t>
            </a:r>
            <a:r>
              <a:rPr lang="en-US" sz="2400" dirty="0" smtClean="0"/>
              <a:t>Connie Lawson (NASS) – Indiana Secretary of State</a:t>
            </a:r>
          </a:p>
          <a:p>
            <a:pPr lvl="1"/>
            <a:r>
              <a:rPr lang="en-US" sz="2400" dirty="0"/>
              <a:t>	</a:t>
            </a:r>
            <a:r>
              <a:rPr lang="en-US" sz="2400" dirty="0" smtClean="0"/>
              <a:t>Bob Giles (NASED) – New Jersey Election Director</a:t>
            </a:r>
          </a:p>
          <a:p>
            <a:pPr lvl="1"/>
            <a:r>
              <a:rPr lang="en-US" sz="2400" dirty="0"/>
              <a:t>	</a:t>
            </a:r>
            <a:r>
              <a:rPr lang="en-US" sz="2400" dirty="0" smtClean="0"/>
              <a:t>Bob </a:t>
            </a:r>
            <a:r>
              <a:rPr lang="en-US" sz="2400" dirty="0" err="1" smtClean="0"/>
              <a:t>Kolasky</a:t>
            </a:r>
            <a:r>
              <a:rPr lang="en-US" sz="2400" dirty="0" smtClean="0"/>
              <a:t> (DHS) – Acting Deputy Under Secretary for the National Protection &amp; Programs Directorate at the Department of Homeland Security</a:t>
            </a: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21</a:t>
            </a:fld>
            <a:endParaRPr lang="en-US" altLang="en-US"/>
          </a:p>
        </p:txBody>
      </p:sp>
    </p:spTree>
    <p:extLst>
      <p:ext uri="{BB962C8B-B14F-4D97-AF65-F5344CB8AC3E}">
        <p14:creationId xmlns:p14="http://schemas.microsoft.com/office/powerpoint/2010/main" val="332565883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GCC Progress</a:t>
            </a:r>
            <a:endParaRPr lang="en-US" sz="3600" b="1" dirty="0"/>
          </a:p>
        </p:txBody>
      </p:sp>
      <p:sp>
        <p:nvSpPr>
          <p:cNvPr id="3" name="Content Placeholder 2"/>
          <p:cNvSpPr>
            <a:spLocks noGrp="1"/>
          </p:cNvSpPr>
          <p:nvPr>
            <p:ph idx="1"/>
          </p:nvPr>
        </p:nvSpPr>
        <p:spPr>
          <a:xfrm>
            <a:off x="628650" y="1524000"/>
            <a:ext cx="7981950" cy="4652963"/>
          </a:xfrm>
        </p:spPr>
        <p:txBody>
          <a:bodyPr/>
          <a:lstStyle/>
          <a:p>
            <a:pPr marL="0" indent="0">
              <a:buNone/>
            </a:pPr>
            <a:endParaRPr lang="en-US" sz="2400" dirty="0" smtClean="0"/>
          </a:p>
          <a:p>
            <a:pPr marL="457200" indent="-457200">
              <a:buAutoNum type="arabicPeriod"/>
            </a:pPr>
            <a:r>
              <a:rPr lang="en-US" sz="2400" dirty="0" smtClean="0"/>
              <a:t>Critical Infrastructure Plan is in progress </a:t>
            </a:r>
            <a:r>
              <a:rPr lang="en-US" sz="1800" dirty="0" smtClean="0"/>
              <a:t>– awaiting GCC approval</a:t>
            </a:r>
          </a:p>
          <a:p>
            <a:pPr marL="457200" indent="-457200">
              <a:buAutoNum type="arabicPeriod"/>
            </a:pPr>
            <a:r>
              <a:rPr lang="en-US" sz="2400" dirty="0" smtClean="0"/>
              <a:t>Sector Coordinating Council has been created</a:t>
            </a:r>
          </a:p>
          <a:p>
            <a:pPr lvl="1"/>
            <a:r>
              <a:rPr lang="en-US" u="sng" dirty="0" err="1" smtClean="0"/>
              <a:t>ExCom</a:t>
            </a:r>
            <a:r>
              <a:rPr lang="en-US" dirty="0" smtClean="0"/>
              <a:t> - Kathy Rogers, Kay Stimson, Ericka Haas, Brian Finney, and Ben Martin </a:t>
            </a:r>
          </a:p>
          <a:p>
            <a:pPr marL="457200" indent="-457200">
              <a:buAutoNum type="arabicPeriod"/>
            </a:pPr>
            <a:r>
              <a:rPr lang="en-US" sz="2400" dirty="0" smtClean="0"/>
              <a:t>Creating a Communication Plan – </a:t>
            </a:r>
            <a:r>
              <a:rPr lang="en-US" sz="2000" dirty="0" smtClean="0"/>
              <a:t>So every elections jurisdiction gets all the information it needs...</a:t>
            </a:r>
            <a:r>
              <a:rPr lang="en-US" sz="2000" dirty="0"/>
              <a:t>b</a:t>
            </a:r>
            <a:r>
              <a:rPr lang="en-US" sz="2000" dirty="0" smtClean="0"/>
              <a:t>ut…</a:t>
            </a:r>
          </a:p>
          <a:p>
            <a:pPr marL="685800" lvl="2" indent="0">
              <a:buNone/>
            </a:pPr>
            <a:r>
              <a:rPr lang="en-US" sz="2000" dirty="0"/>
              <a:t>	</a:t>
            </a:r>
            <a:r>
              <a:rPr lang="en-US" sz="2000" dirty="0" smtClean="0"/>
              <a:t>Not be inundated with info</a:t>
            </a:r>
          </a:p>
          <a:p>
            <a:pPr marL="685800" lvl="2" indent="0">
              <a:buNone/>
            </a:pPr>
            <a:r>
              <a:rPr lang="en-US" sz="2000" dirty="0"/>
              <a:t>	</a:t>
            </a:r>
            <a:r>
              <a:rPr lang="en-US" sz="2000" dirty="0" smtClean="0"/>
              <a:t>Speak in a common language</a:t>
            </a:r>
          </a:p>
          <a:p>
            <a:pPr marL="685800" lvl="2" indent="0">
              <a:buNone/>
            </a:pPr>
            <a:r>
              <a:rPr lang="en-US" sz="2000" dirty="0" smtClean="0"/>
              <a:t>	Provide correct information for size and nature of jurisdiction</a:t>
            </a:r>
          </a:p>
          <a:p>
            <a:pPr marL="685800" lvl="2" indent="0">
              <a:buNone/>
            </a:pPr>
            <a:r>
              <a:rPr lang="en-US" sz="2000" dirty="0" smtClean="0"/>
              <a:t>	Information should go both ways</a:t>
            </a:r>
          </a:p>
          <a:p>
            <a:pPr marL="0" indent="0">
              <a:buNone/>
            </a:pPr>
            <a:r>
              <a:rPr lang="en-US" sz="2400" dirty="0" smtClean="0"/>
              <a:t>4.   Evaluate MS-ISAC and get “Alberts” installed</a:t>
            </a:r>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22</a:t>
            </a:fld>
            <a:endParaRPr lang="en-US" altLang="en-US"/>
          </a:p>
        </p:txBody>
      </p:sp>
    </p:spTree>
    <p:extLst>
      <p:ext uri="{BB962C8B-B14F-4D97-AF65-F5344CB8AC3E}">
        <p14:creationId xmlns:p14="http://schemas.microsoft.com/office/powerpoint/2010/main" val="964744148"/>
      </p:ext>
    </p:extLst>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Takeaways	</a:t>
            </a:r>
            <a:endParaRPr lang="en-US" dirty="0"/>
          </a:p>
        </p:txBody>
      </p:sp>
      <p:sp>
        <p:nvSpPr>
          <p:cNvPr id="3" name="Content Placeholder 2"/>
          <p:cNvSpPr>
            <a:spLocks noGrp="1"/>
          </p:cNvSpPr>
          <p:nvPr>
            <p:ph idx="1"/>
          </p:nvPr>
        </p:nvSpPr>
        <p:spPr/>
        <p:txBody>
          <a:bodyPr/>
          <a:lstStyle/>
          <a:p>
            <a:pPr marL="0" indent="0">
              <a:buNone/>
            </a:pPr>
            <a:r>
              <a:rPr lang="en-US" dirty="0" smtClean="0"/>
              <a:t>The Election Assistance Commission has been FANTASTIC</a:t>
            </a:r>
          </a:p>
          <a:p>
            <a:pPr marL="0" indent="0">
              <a:buNone/>
            </a:pPr>
            <a:endParaRPr lang="en-US" dirty="0"/>
          </a:p>
          <a:p>
            <a:pPr marL="0" indent="0">
              <a:buNone/>
            </a:pPr>
            <a:r>
              <a:rPr lang="en-US" dirty="0" smtClean="0"/>
              <a:t>The Department of Homeland Security has been FANTASTIC</a:t>
            </a:r>
            <a:endParaRPr lang="en-US" dirty="0"/>
          </a:p>
          <a:p>
            <a:pPr marL="0" indent="0">
              <a:buNone/>
            </a:pPr>
            <a:endParaRPr lang="en-US" dirty="0" smtClean="0"/>
          </a:p>
          <a:p>
            <a:pPr marL="0" indent="0">
              <a:buNone/>
            </a:pPr>
            <a:r>
              <a:rPr lang="en-US" dirty="0" smtClean="0"/>
              <a:t>The MS-ISAC has been FANTASTIC</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23</a:t>
            </a:fld>
            <a:endParaRPr lang="en-US" altLang="en-US"/>
          </a:p>
        </p:txBody>
      </p:sp>
    </p:spTree>
    <p:extLst>
      <p:ext uri="{BB962C8B-B14F-4D97-AF65-F5344CB8AC3E}">
        <p14:creationId xmlns:p14="http://schemas.microsoft.com/office/powerpoint/2010/main" val="3249919400"/>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altLang="en-US" b="1" dirty="0" smtClean="0"/>
              <a:t>(</a:t>
            </a:r>
            <a:r>
              <a:rPr lang="en-US" altLang="en-US" b="1" dirty="0" err="1" smtClean="0"/>
              <a:t>Sorta</a:t>
            </a:r>
            <a:r>
              <a:rPr lang="en-US" altLang="en-US" b="1" dirty="0" smtClean="0"/>
              <a:t>) New Services</a:t>
            </a:r>
            <a:endParaRPr lang="en-US" b="1" dirty="0"/>
          </a:p>
        </p:txBody>
      </p:sp>
      <p:sp>
        <p:nvSpPr>
          <p:cNvPr id="9" name="Subtitle 8"/>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24</a:t>
            </a:fld>
            <a:endParaRPr lang="en-US" altLang="en-US"/>
          </a:p>
        </p:txBody>
      </p:sp>
    </p:spTree>
    <p:extLst>
      <p:ext uri="{BB962C8B-B14F-4D97-AF65-F5344CB8AC3E}">
        <p14:creationId xmlns:p14="http://schemas.microsoft.com/office/powerpoint/2010/main" val="1921966892"/>
      </p:ext>
    </p:extLst>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6"/>
          <p:cNvSpPr>
            <a:spLocks noGrp="1" noChangeArrowheads="1"/>
          </p:cNvSpPr>
          <p:nvPr>
            <p:ph type="ctrTitle"/>
          </p:nvPr>
        </p:nvSpPr>
        <p:spPr>
          <a:xfrm>
            <a:off x="323850" y="184150"/>
            <a:ext cx="8820150" cy="701675"/>
          </a:xfrm>
          <a:noFill/>
        </p:spPr>
        <p:txBody>
          <a:bodyPr anchor="t"/>
          <a:lstStyle/>
          <a:p>
            <a:pPr algn="ctr"/>
            <a:endParaRPr lang="en-US" altLang="en-US" sz="2000" dirty="0" smtClean="0"/>
          </a:p>
        </p:txBody>
      </p:sp>
      <p:graphicFrame>
        <p:nvGraphicFramePr>
          <p:cNvPr id="2" name="Table 1">
            <a:extLst/>
          </p:cNvPr>
          <p:cNvGraphicFramePr>
            <a:graphicFrameLocks noGrp="1"/>
          </p:cNvGraphicFramePr>
          <p:nvPr/>
        </p:nvGraphicFramePr>
        <p:xfrm>
          <a:off x="312738" y="1371600"/>
          <a:ext cx="8712200" cy="2438400"/>
        </p:xfrm>
        <a:graphic>
          <a:graphicData uri="http://schemas.openxmlformats.org/drawingml/2006/table">
            <a:tbl>
              <a:tblPr firstRow="1" bandRow="1">
                <a:tableStyleId>{9DCAF9ED-07DC-4A11-8D7F-57B35C25682E}</a:tableStyleId>
              </a:tblPr>
              <a:tblGrid>
                <a:gridCol w="2165558">
                  <a:extLst>
                    <a:ext uri="{9D8B030D-6E8A-4147-A177-3AD203B41FA5}">
                      <a16:colId xmlns:a16="http://schemas.microsoft.com/office/drawing/2014/main" val="20000"/>
                    </a:ext>
                  </a:extLst>
                </a:gridCol>
                <a:gridCol w="2165558">
                  <a:extLst>
                    <a:ext uri="{9D8B030D-6E8A-4147-A177-3AD203B41FA5}">
                      <a16:colId xmlns:a16="http://schemas.microsoft.com/office/drawing/2014/main" val="20001"/>
                    </a:ext>
                  </a:extLst>
                </a:gridCol>
                <a:gridCol w="4381084">
                  <a:extLst>
                    <a:ext uri="{9D8B030D-6E8A-4147-A177-3AD203B41FA5}">
                      <a16:colId xmlns:a16="http://schemas.microsoft.com/office/drawing/2014/main" val="20002"/>
                    </a:ext>
                  </a:extLst>
                </a:gridCol>
              </a:tblGrid>
              <a:tr h="925066">
                <a:tc>
                  <a:txBody>
                    <a:bodyPr/>
                    <a:lstStyle/>
                    <a:p>
                      <a:endParaRPr lang="en-US" sz="1200" dirty="0">
                        <a:solidFill>
                          <a:srgbClr val="070000"/>
                        </a:solidFill>
                        <a:latin typeface="+mj-lt"/>
                      </a:endParaRPr>
                    </a:p>
                  </a:txBody>
                  <a:tcPr marT="45695" marB="45695"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dirty="0">
                          <a:solidFill>
                            <a:srgbClr val="070000"/>
                          </a:solidFill>
                          <a:latin typeface="+mj-lt"/>
                        </a:rPr>
                        <a:t>National Cybersecurity and Communications Integration Center (NCCIC)</a:t>
                      </a:r>
                    </a:p>
                  </a:txBody>
                  <a:tcPr marT="45695" marB="45695" anchor="ctr">
                    <a:solidFill>
                      <a:schemeClr val="accent3">
                        <a:lumMod val="20000"/>
                        <a:lumOff val="80000"/>
                      </a:scheme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b="0" dirty="0">
                        <a:solidFill>
                          <a:srgbClr val="070000"/>
                        </a:solidFill>
                        <a:latin typeface="+mj-lt"/>
                      </a:endParaRPr>
                    </a:p>
                    <a:p>
                      <a:r>
                        <a:rPr lang="en-US" sz="1800" b="0" dirty="0" smtClean="0">
                          <a:solidFill>
                            <a:srgbClr val="070000"/>
                          </a:solidFill>
                          <a:latin typeface="+mj-lt"/>
                        </a:rPr>
                        <a:t>24/7 </a:t>
                      </a:r>
                      <a:r>
                        <a:rPr lang="en-US" sz="1800" b="0" dirty="0">
                          <a:solidFill>
                            <a:srgbClr val="070000"/>
                          </a:solidFill>
                          <a:latin typeface="+mj-lt"/>
                        </a:rPr>
                        <a:t>cybersecurity operations centers that maintain</a:t>
                      </a:r>
                      <a:r>
                        <a:rPr lang="en-US" sz="1800" b="0" baseline="0" dirty="0">
                          <a:solidFill>
                            <a:srgbClr val="070000"/>
                          </a:solidFill>
                          <a:latin typeface="+mj-lt"/>
                        </a:rPr>
                        <a:t> close coordination among the private sector, government officials, the intelligence community, and law enforcement to provide </a:t>
                      </a:r>
                      <a:r>
                        <a:rPr lang="en-US" sz="1800" b="0" dirty="0">
                          <a:solidFill>
                            <a:srgbClr val="070000"/>
                          </a:solidFill>
                          <a:latin typeface="+mj-lt"/>
                        </a:rPr>
                        <a:t>situational awareness</a:t>
                      </a:r>
                      <a:r>
                        <a:rPr lang="en-US" sz="1800" b="0" baseline="0" dirty="0">
                          <a:solidFill>
                            <a:srgbClr val="070000"/>
                          </a:solidFill>
                          <a:latin typeface="+mj-lt"/>
                        </a:rPr>
                        <a:t> and </a:t>
                      </a:r>
                      <a:r>
                        <a:rPr lang="en-US" sz="1800" b="0" dirty="0">
                          <a:solidFill>
                            <a:srgbClr val="070000"/>
                          </a:solidFill>
                          <a:latin typeface="+mj-lt"/>
                        </a:rPr>
                        <a:t>incident response, as appropriate.</a:t>
                      </a:r>
                    </a:p>
                  </a:txBody>
                  <a:tcPr marT="45695" marB="45695">
                    <a:solidFill>
                      <a:schemeClr val="accent3">
                        <a:lumMod val="20000"/>
                        <a:lumOff val="80000"/>
                      </a:schemeClr>
                    </a:solidFill>
                  </a:tcPr>
                </a:tc>
                <a:extLst>
                  <a:ext uri="{0D108BD9-81ED-4DB2-BD59-A6C34878D82A}">
                    <a16:rowId xmlns:a16="http://schemas.microsoft.com/office/drawing/2014/main" val="10000"/>
                  </a:ext>
                </a:extLst>
              </a:tr>
              <a:tr h="1513334">
                <a:tc>
                  <a:txBody>
                    <a:bodyPr/>
                    <a:lstStyle/>
                    <a:p>
                      <a:endParaRPr lang="en-US" sz="1200" dirty="0">
                        <a:solidFill>
                          <a:srgbClr val="070000"/>
                        </a:solidFill>
                        <a:latin typeface="+mj-lt"/>
                      </a:endParaRPr>
                    </a:p>
                  </a:txBody>
                  <a:tcPr marT="45695" marB="45695"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dirty="0">
                          <a:solidFill>
                            <a:srgbClr val="070000"/>
                          </a:solidFill>
                          <a:latin typeface="+mj-lt"/>
                        </a:rPr>
                        <a:t>MS-ISAC Security Operations Center (SOC)</a:t>
                      </a:r>
                    </a:p>
                  </a:txBody>
                  <a:tcPr marT="45695" marB="45695" anchor="ctr">
                    <a:solidFill>
                      <a:schemeClr val="accent3">
                        <a:lumMod val="20000"/>
                        <a:lumOff val="80000"/>
                      </a:schemeClr>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rgbClr val="070000"/>
                        </a:solidFill>
                      </a:endParaRP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20494" name="Picture 13" descr="DHS_GrayTyp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1465263"/>
            <a:ext cx="20558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95" name="Straight Connector 4"/>
          <p:cNvCxnSpPr>
            <a:cxnSpLocks/>
          </p:cNvCxnSpPr>
          <p:nvPr/>
        </p:nvCxnSpPr>
        <p:spPr bwMode="auto">
          <a:xfrm>
            <a:off x="1600200" y="4267200"/>
            <a:ext cx="74247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Table 7">
            <a:extLst/>
          </p:cNvPr>
          <p:cNvGraphicFramePr>
            <a:graphicFrameLocks noGrp="1"/>
          </p:cNvGraphicFramePr>
          <p:nvPr/>
        </p:nvGraphicFramePr>
        <p:xfrm>
          <a:off x="312738" y="4295775"/>
          <a:ext cx="8670925" cy="1457325"/>
        </p:xfrm>
        <a:graphic>
          <a:graphicData uri="http://schemas.openxmlformats.org/drawingml/2006/table">
            <a:tbl>
              <a:tblPr firstRow="1" bandRow="1">
                <a:tableStyleId>{C4B1156A-380E-4F78-BDF5-A606A8083BF9}</a:tableStyleId>
              </a:tblPr>
              <a:tblGrid>
                <a:gridCol w="8670925">
                  <a:extLst>
                    <a:ext uri="{9D8B030D-6E8A-4147-A177-3AD203B41FA5}">
                      <a16:colId xmlns:a16="http://schemas.microsoft.com/office/drawing/2014/main" val="20000"/>
                    </a:ext>
                  </a:extLst>
                </a:gridCol>
              </a:tblGrid>
              <a:tr h="406142">
                <a:tc>
                  <a:txBody>
                    <a:bodyPr/>
                    <a:lstStyle/>
                    <a:p>
                      <a:r>
                        <a:rPr lang="en-US" sz="1800" dirty="0">
                          <a:solidFill>
                            <a:srgbClr val="002060"/>
                          </a:solidFill>
                          <a:latin typeface="+mj-lt"/>
                        </a:rPr>
                        <a:t>Contact Information</a:t>
                      </a:r>
                    </a:p>
                  </a:txBody>
                  <a:tcPr marL="91434" marR="91434" marT="45684" marB="45684">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105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70000"/>
                          </a:solidFill>
                          <a:latin typeface="+mj-lt"/>
                        </a:rPr>
                        <a:t>For </a:t>
                      </a:r>
                      <a:r>
                        <a:rPr lang="en-US" sz="1600" kern="1200" dirty="0" smtClean="0">
                          <a:solidFill>
                            <a:srgbClr val="070000"/>
                          </a:solidFill>
                          <a:effectLst/>
                          <a:latin typeface="+mj-lt"/>
                          <a:ea typeface="+mn-ea"/>
                          <a:cs typeface="+mn-cs"/>
                        </a:rPr>
                        <a:t>access to the full range of DHS cyber resources, contact </a:t>
                      </a:r>
                      <a:r>
                        <a:rPr lang="en-US" sz="1600" u="sng" kern="1200" dirty="0" smtClean="0">
                          <a:solidFill>
                            <a:schemeClr val="dk1"/>
                          </a:solidFill>
                          <a:effectLst/>
                          <a:latin typeface="+mj-lt"/>
                          <a:ea typeface="+mn-ea"/>
                          <a:cs typeface="+mn-cs"/>
                          <a:hlinkClick r:id="rId3"/>
                        </a:rPr>
                        <a:t>SLTTCyber@hq.dhs.gov</a:t>
                      </a:r>
                      <a:endParaRPr lang="en-US" sz="1600" u="sng" kern="1200" dirty="0" smtClean="0">
                        <a:solidFill>
                          <a:schemeClr val="dk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kern="1200" dirty="0" smtClean="0">
                          <a:solidFill>
                            <a:srgbClr val="070000"/>
                          </a:solidFill>
                          <a:effectLst/>
                          <a:latin typeface="+mj-lt"/>
                          <a:ea typeface="+mn-ea"/>
                          <a:cs typeface="+mn-cs"/>
                        </a:rPr>
                        <a:t>To become an MS-ISAC member, visit </a:t>
                      </a:r>
                      <a:r>
                        <a:rPr lang="en-US" sz="1600" u="sng" kern="1200" dirty="0" smtClean="0">
                          <a:solidFill>
                            <a:schemeClr val="dk1"/>
                          </a:solidFill>
                          <a:effectLst/>
                          <a:latin typeface="+mj-lt"/>
                          <a:ea typeface="+mn-ea"/>
                          <a:cs typeface="+mn-cs"/>
                          <a:hlinkClick r:id="rId4"/>
                        </a:rPr>
                        <a:t>https://www.cisecurity.org/ms-isac/</a:t>
                      </a:r>
                      <a:r>
                        <a:rPr lang="en-US" sz="1600" dirty="0" smtClean="0">
                          <a:effectLst/>
                          <a:latin typeface="+mj-lt"/>
                        </a:rPr>
                        <a:t> </a:t>
                      </a:r>
                      <a:r>
                        <a:rPr lang="en-US" sz="1600" kern="1200" dirty="0" smtClean="0">
                          <a:solidFill>
                            <a:schemeClr val="dk1"/>
                          </a:solidFill>
                          <a:effectLst/>
                          <a:latin typeface="+mj-lt"/>
                          <a:ea typeface="+mn-ea"/>
                          <a:cs typeface="+mn-cs"/>
                        </a:rPr>
                        <a:t> </a:t>
                      </a:r>
                      <a:endParaRPr lang="en-US" sz="1600" dirty="0">
                        <a:latin typeface="+mj-lt"/>
                      </a:endParaRPr>
                    </a:p>
                  </a:txBody>
                  <a:tcPr marL="91434" marR="91434" marT="45684" marB="45684">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20504" name="Picture 5" descr="../../Downloads/MS-ISAC_Tagline_Spot%5b1%5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743200"/>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F109F11-C33E-44DC-A1FB-9390E349F877}" type="slidenum">
              <a:rPr lang="en-US" altLang="en-US" sz="1100" smtClean="0">
                <a:solidFill>
                  <a:srgbClr val="070000"/>
                </a:solidFill>
              </a:rPr>
              <a:pPr/>
              <a:t>26</a:t>
            </a:fld>
            <a:endParaRPr lang="en-US" altLang="en-US" sz="1100" smtClean="0">
              <a:solidFill>
                <a:srgbClr val="070000"/>
              </a:solidFill>
            </a:endParaRPr>
          </a:p>
        </p:txBody>
      </p:sp>
      <p:sp>
        <p:nvSpPr>
          <p:cNvPr id="21507" name="Rectangle 32"/>
          <p:cNvSpPr>
            <a:spLocks noGrp="1" noChangeArrowheads="1"/>
          </p:cNvSpPr>
          <p:nvPr>
            <p:ph type="title"/>
          </p:nvPr>
        </p:nvSpPr>
        <p:spPr>
          <a:xfrm>
            <a:off x="0" y="0"/>
            <a:ext cx="9144000" cy="1041400"/>
          </a:xfrm>
        </p:spPr>
        <p:txBody>
          <a:bodyPr anchor="t"/>
          <a:lstStyle/>
          <a:p>
            <a:pPr algn="ctr">
              <a:lnSpc>
                <a:spcPct val="85000"/>
              </a:lnSpc>
            </a:pPr>
            <a:r>
              <a:rPr lang="en-US" altLang="en-US" sz="2400" smtClean="0"/>
              <a:t>Summary of Services:  </a:t>
            </a:r>
            <a:br>
              <a:rPr lang="en-US" altLang="en-US" sz="2400" smtClean="0"/>
            </a:br>
            <a:r>
              <a:rPr lang="en-US" altLang="en-US" sz="3600" smtClean="0"/>
              <a:t>Cybersecurity Assessments</a:t>
            </a:r>
          </a:p>
        </p:txBody>
      </p:sp>
      <p:graphicFrame>
        <p:nvGraphicFramePr>
          <p:cNvPr id="8" name="Table 7">
            <a:extLst/>
          </p:cNvPr>
          <p:cNvGraphicFramePr>
            <a:graphicFrameLocks noGrp="1"/>
          </p:cNvGraphicFramePr>
          <p:nvPr/>
        </p:nvGraphicFramePr>
        <p:xfrm>
          <a:off x="304800" y="990600"/>
          <a:ext cx="8534400" cy="5064127"/>
        </p:xfrm>
        <a:graphic>
          <a:graphicData uri="http://schemas.openxmlformats.org/drawingml/2006/table">
            <a:tbl>
              <a:tblPr firstRow="1" bandRow="1">
                <a:tableStyleId>{9DCAF9ED-07DC-4A11-8D7F-57B35C25682E}</a:tableStyleId>
              </a:tblPr>
              <a:tblGrid>
                <a:gridCol w="1676400">
                  <a:extLst>
                    <a:ext uri="{9D8B030D-6E8A-4147-A177-3AD203B41FA5}">
                      <a16:colId xmlns:a16="http://schemas.microsoft.com/office/drawing/2014/main" val="20000"/>
                    </a:ext>
                  </a:extLst>
                </a:gridCol>
                <a:gridCol w="2281963">
                  <a:extLst>
                    <a:ext uri="{9D8B030D-6E8A-4147-A177-3AD203B41FA5}">
                      <a16:colId xmlns:a16="http://schemas.microsoft.com/office/drawing/2014/main" val="20001"/>
                    </a:ext>
                  </a:extLst>
                </a:gridCol>
                <a:gridCol w="4576037">
                  <a:extLst>
                    <a:ext uri="{9D8B030D-6E8A-4147-A177-3AD203B41FA5}">
                      <a16:colId xmlns:a16="http://schemas.microsoft.com/office/drawing/2014/main" val="20002"/>
                    </a:ext>
                  </a:extLst>
                </a:gridCol>
              </a:tblGrid>
              <a:tr h="38089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Needs</a:t>
                      </a:r>
                    </a:p>
                  </a:txBody>
                  <a:tcPr marT="45684" marB="45684"/>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DHS Services</a:t>
                      </a:r>
                    </a:p>
                  </a:txBody>
                  <a:tcPr marT="45684" marB="45684"/>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Summary</a:t>
                      </a:r>
                    </a:p>
                  </a:txBody>
                  <a:tcPr marT="45684" marB="45684"/>
                </a:tc>
                <a:extLst>
                  <a:ext uri="{0D108BD9-81ED-4DB2-BD59-A6C34878D82A}">
                    <a16:rowId xmlns:a16="http://schemas.microsoft.com/office/drawing/2014/main" val="10000"/>
                  </a:ext>
                </a:extLst>
              </a:tr>
              <a:tr h="695915">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Identifying and Limiting Vulnerabilities</a:t>
                      </a:r>
                    </a:p>
                  </a:txBody>
                  <a:tcPr marT="45684" marB="45684"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Cyber Hygiene Scanning</a:t>
                      </a:r>
                    </a:p>
                  </a:txBody>
                  <a:tcPr marT="45684" marB="45684"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300" kern="1200" dirty="0">
                          <a:solidFill>
                            <a:srgbClr val="070000"/>
                          </a:solidFill>
                          <a:latin typeface="+mj-lt"/>
                        </a:rPr>
                        <a:t>Automated, </a:t>
                      </a:r>
                      <a:r>
                        <a:rPr lang="en-US" sz="1300" kern="1200" dirty="0" smtClean="0">
                          <a:solidFill>
                            <a:srgbClr val="070000"/>
                          </a:solidFill>
                          <a:latin typeface="+mj-lt"/>
                        </a:rPr>
                        <a:t>weekly recurring </a:t>
                      </a:r>
                      <a:r>
                        <a:rPr lang="en-US" sz="1300" kern="1200" dirty="0">
                          <a:solidFill>
                            <a:srgbClr val="070000"/>
                          </a:solidFill>
                          <a:latin typeface="+mj-lt"/>
                        </a:rPr>
                        <a:t>scans of internet facing systems</a:t>
                      </a:r>
                      <a:r>
                        <a:rPr lang="en-US" sz="1300" kern="1200" baseline="0" dirty="0">
                          <a:solidFill>
                            <a:srgbClr val="070000"/>
                          </a:solidFill>
                          <a:latin typeface="+mj-lt"/>
                        </a:rPr>
                        <a:t> that provide the perspective of the vulnerabilities and configuration errors that a potential adversary could see</a:t>
                      </a:r>
                      <a:endParaRPr lang="en-US" sz="1300" kern="1200" dirty="0">
                        <a:solidFill>
                          <a:srgbClr val="070000"/>
                        </a:solidFill>
                        <a:latin typeface="+mj-lt"/>
                      </a:endParaRPr>
                    </a:p>
                  </a:txBody>
                  <a:tcPr marT="45684" marB="45684">
                    <a:solidFill>
                      <a:schemeClr val="accent3">
                        <a:lumMod val="20000"/>
                        <a:lumOff val="80000"/>
                      </a:schemeClr>
                    </a:solidFill>
                  </a:tcPr>
                </a:tc>
                <a:extLst>
                  <a:ext uri="{0D108BD9-81ED-4DB2-BD59-A6C34878D82A}">
                    <a16:rowId xmlns:a16="http://schemas.microsoft.com/office/drawing/2014/main" val="10001"/>
                  </a:ext>
                </a:extLst>
              </a:tr>
              <a:tr h="1081968">
                <a:tc v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dirty="0">
                        <a:solidFill>
                          <a:srgbClr val="070000"/>
                        </a:solidFill>
                        <a:latin typeface="+mj-lt"/>
                      </a:endParaRPr>
                    </a:p>
                    <a:p>
                      <a:r>
                        <a:rPr lang="en-US" sz="1300" dirty="0">
                          <a:solidFill>
                            <a:srgbClr val="070000"/>
                          </a:solidFill>
                          <a:latin typeface="+mj-lt"/>
                        </a:rPr>
                        <a:t>Risk and Vulnerability Assessment </a:t>
                      </a:r>
                    </a:p>
                    <a:p>
                      <a:r>
                        <a:rPr lang="en-US" sz="1300" dirty="0">
                          <a:solidFill>
                            <a:srgbClr val="070000"/>
                          </a:solidFill>
                          <a:latin typeface="+mj-lt"/>
                        </a:rPr>
                        <a:t>(RVA)</a:t>
                      </a:r>
                    </a:p>
                    <a:p>
                      <a:endParaRPr lang="en-US" sz="1300" dirty="0">
                        <a:solidFill>
                          <a:srgbClr val="070000"/>
                        </a:solidFill>
                        <a:latin typeface="+mj-lt"/>
                      </a:endParaRPr>
                    </a:p>
                  </a:txBody>
                  <a:tcPr marT="45684" marB="45684" anchor="ctr">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Penetration testing</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Social engineering</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Wireless access discovery </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Database scanning </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rPr>
                        <a:t>Operating system scanning</a:t>
                      </a:r>
                      <a:endParaRPr lang="en-US" sz="1300" kern="1200" dirty="0">
                        <a:solidFill>
                          <a:srgbClr val="070000"/>
                        </a:solidFill>
                        <a:latin typeface="+mj-lt"/>
                        <a:ea typeface="+mn-ea"/>
                        <a:cs typeface="+mn-cs"/>
                      </a:endParaRPr>
                    </a:p>
                  </a:txBody>
                  <a:tcPr marT="45684" marB="45684">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695915">
                <a:tc vMerge="1">
                  <a:txBody>
                    <a:bodyPr/>
                    <a:lstStyle/>
                    <a:p>
                      <a:endParaRPr lang="en-US"/>
                    </a:p>
                  </a:txBody>
                  <a:tcPr/>
                </a:tc>
                <a:tc>
                  <a:txBody>
                    <a:bodyPr/>
                    <a:lstStyle/>
                    <a:p>
                      <a:r>
                        <a:rPr lang="en-US" sz="1300" dirty="0">
                          <a:solidFill>
                            <a:srgbClr val="070000"/>
                          </a:solidFill>
                          <a:latin typeface="+mj-lt"/>
                        </a:rPr>
                        <a:t>Phishing Campaign Assessment</a:t>
                      </a:r>
                    </a:p>
                  </a:txBody>
                  <a:tcPr marT="45684" marB="45684" anchor="ctr">
                    <a:lnT w="12700" cap="flat" cmpd="sng" algn="ctr">
                      <a:solidFill>
                        <a:srgbClr val="0070C0"/>
                      </a:solidFill>
                      <a:prstDash val="solid"/>
                      <a:round/>
                      <a:headEnd type="none" w="med" len="med"/>
                      <a:tailEnd type="none" w="med" len="med"/>
                    </a:lnT>
                    <a:solidFill>
                      <a:schemeClr val="accent3">
                        <a:lumMod val="20000"/>
                        <a:lumOff val="80000"/>
                      </a:schemeClr>
                    </a:solidFill>
                  </a:tcPr>
                </a:tc>
                <a:tc>
                  <a:txBody>
                    <a:bodyPr/>
                    <a:lstStyle/>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ea typeface="+mn-ea"/>
                          <a:cs typeface="+mn-cs"/>
                        </a:rPr>
                        <a:t>Measures susceptibility to email attack</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ea typeface="+mn-ea"/>
                          <a:cs typeface="+mn-cs"/>
                        </a:rPr>
                        <a:t>Delivers simulated phishing emails</a:t>
                      </a:r>
                    </a:p>
                    <a:p>
                      <a:pPr marL="0" indent="-285750" algn="l" defTabSz="914400" rtl="0" eaLnBrk="1" latinLnBrk="0" hangingPunct="1">
                        <a:buFont typeface="Arial" panose="020B0604020202020204" pitchFamily="34" charset="0"/>
                        <a:buChar char="•"/>
                      </a:pPr>
                      <a:r>
                        <a:rPr lang="en-US" sz="1300" kern="1200" dirty="0">
                          <a:solidFill>
                            <a:srgbClr val="070000"/>
                          </a:solidFill>
                          <a:latin typeface="+mj-lt"/>
                          <a:ea typeface="+mn-ea"/>
                          <a:cs typeface="+mn-cs"/>
                        </a:rPr>
                        <a:t>Quantifies click rate metrics over a 10 week period</a:t>
                      </a:r>
                    </a:p>
                  </a:txBody>
                  <a:tcPr marT="45684" marB="45684">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83848">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300" kern="1200" dirty="0">
                          <a:solidFill>
                            <a:srgbClr val="070000"/>
                          </a:solidFill>
                          <a:latin typeface="+mj-lt"/>
                        </a:rPr>
                        <a:t>Cyber Risk and IT Security Program Assessment  </a:t>
                      </a:r>
                      <a:endParaRPr lang="en-US" sz="1300" kern="1200" dirty="0">
                        <a:solidFill>
                          <a:srgbClr val="070000"/>
                        </a:solidFill>
                        <a:latin typeface="+mj-lt"/>
                        <a:ea typeface="+mn-ea"/>
                        <a:cs typeface="+mn-cs"/>
                      </a:endParaRPr>
                    </a:p>
                  </a:txBody>
                  <a:tcPr marT="45684" marB="45684"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dirty="0">
                        <a:solidFill>
                          <a:srgbClr val="070000"/>
                        </a:solidFill>
                        <a:latin typeface="+mj-lt"/>
                      </a:endParaRPr>
                    </a:p>
                    <a:p>
                      <a:r>
                        <a:rPr lang="en-US" sz="1300" dirty="0">
                          <a:solidFill>
                            <a:srgbClr val="070000"/>
                          </a:solidFill>
                          <a:latin typeface="+mj-lt"/>
                        </a:rPr>
                        <a:t>Cyber Resilience Review (CRR)</a:t>
                      </a:r>
                    </a:p>
                    <a:p>
                      <a:endParaRPr lang="en-US" sz="1300" dirty="0">
                        <a:solidFill>
                          <a:srgbClr val="070000"/>
                        </a:solidFill>
                        <a:latin typeface="+mj-lt"/>
                      </a:endParaRPr>
                    </a:p>
                  </a:txBody>
                  <a:tcPr marT="45684" marB="45684" anchor="ctr">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One day, onsite engagement, conducted on an  enterprise-wide basis to provide insight on areas of strength and weakness, guidance on increasing organizational cybersecurity posture, preparedness, and ongoing investment strategies.</a:t>
                      </a:r>
                    </a:p>
                  </a:txBody>
                  <a:tcPr marT="45684" marB="45684">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837974">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External Dependencies Management Assessment </a:t>
                      </a:r>
                    </a:p>
                  </a:txBody>
                  <a:tcPr marT="45684" marB="45684"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tc>
                  <a:txBody>
                    <a:bodyPr/>
                    <a:lstStyle/>
                    <a:p>
                      <a:r>
                        <a:rPr lang="en-US" sz="1300" dirty="0">
                          <a:solidFill>
                            <a:srgbClr val="070000"/>
                          </a:solidFill>
                          <a:latin typeface="+mj-lt"/>
                        </a:rPr>
                        <a:t>To access the activities and practices utilized by an organization to manage risk arising from external dependencies that constitute the information and communication technology service supply chain.</a:t>
                      </a:r>
                    </a:p>
                  </a:txBody>
                  <a:tcPr marT="45684" marB="45684">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87608">
                <a:tc vMerge="1">
                  <a:txBody>
                    <a:bodyPr/>
                    <a:lstStyle/>
                    <a:p>
                      <a:endParaRPr lang="en-US"/>
                    </a:p>
                  </a:txBody>
                  <a:tcPr/>
                </a:tc>
                <a:tc>
                  <a:txBody>
                    <a:bodyPr/>
                    <a:lstStyle/>
                    <a:p>
                      <a:r>
                        <a:rPr lang="en-US" sz="1300" dirty="0">
                          <a:solidFill>
                            <a:srgbClr val="070000"/>
                          </a:solidFill>
                          <a:latin typeface="+mj-lt"/>
                        </a:rPr>
                        <a:t>Cyber Infrastructure Survey </a:t>
                      </a:r>
                      <a:r>
                        <a:rPr lang="en-US" sz="1300" dirty="0" smtClean="0">
                          <a:solidFill>
                            <a:srgbClr val="070000"/>
                          </a:solidFill>
                          <a:latin typeface="+mj-lt"/>
                        </a:rPr>
                        <a:t>(CIS)</a:t>
                      </a:r>
                      <a:endParaRPr lang="en-US" sz="1300" dirty="0">
                        <a:solidFill>
                          <a:srgbClr val="070000"/>
                        </a:solidFill>
                        <a:latin typeface="+mj-lt"/>
                      </a:endParaRPr>
                    </a:p>
                  </a:txBody>
                  <a:tcPr marT="45684" marB="45684" anchor="ctr">
                    <a:lnT w="12700" cap="flat" cmpd="sng" algn="ctr">
                      <a:solidFill>
                        <a:srgbClr val="0070C0"/>
                      </a:solidFill>
                      <a:prstDash val="solid"/>
                      <a:round/>
                      <a:headEnd type="none" w="med" len="med"/>
                      <a:tailEnd type="none" w="med" len="med"/>
                    </a:lnT>
                    <a:solidFill>
                      <a:schemeClr val="accent3">
                        <a:lumMod val="20000"/>
                        <a:lumOff val="80000"/>
                      </a:schemeClr>
                    </a:solidFill>
                  </a:tcPr>
                </a:tc>
                <a:tc>
                  <a:txBody>
                    <a:bodyPr/>
                    <a:lstStyle/>
                    <a:p>
                      <a:r>
                        <a:rPr lang="en-US" sz="1300" b="0" i="0" u="none" strike="noStrike" kern="1200" baseline="0" dirty="0">
                          <a:solidFill>
                            <a:srgbClr val="070000"/>
                          </a:solidFill>
                          <a:latin typeface="+mj-lt"/>
                          <a:ea typeface="+mn-ea"/>
                          <a:cs typeface="+mn-cs"/>
                        </a:rPr>
                        <a:t>Assesses an organization’s implementation and compliance with over 80 cybersecurity controls. </a:t>
                      </a:r>
                      <a:endParaRPr lang="en-US" sz="1300" dirty="0">
                        <a:solidFill>
                          <a:srgbClr val="070000"/>
                        </a:solidFill>
                        <a:latin typeface="+mj-lt"/>
                      </a:endParaRPr>
                    </a:p>
                  </a:txBody>
                  <a:tcPr marT="45684" marB="45684">
                    <a:lnT w="12700" cap="flat" cmpd="sng" algn="ctr">
                      <a:solidFill>
                        <a:srgbClr val="0070C0"/>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2"/>
          <a:stretch>
            <a:fillRect/>
          </a:stretch>
        </p:blipFill>
        <p:spPr>
          <a:xfrm>
            <a:off x="1526381" y="1586628"/>
            <a:ext cx="309562" cy="309562"/>
          </a:xfrm>
          <a:prstGeom prst="rect">
            <a:avLst/>
          </a:prstGeom>
          <a:noFill/>
        </p:spPr>
      </p:pic>
      <p:pic>
        <p:nvPicPr>
          <p:cNvPr id="3" name="Picture 2"/>
          <p:cNvPicPr>
            <a:picLocks noChangeAspect="1"/>
          </p:cNvPicPr>
          <p:nvPr/>
        </p:nvPicPr>
        <p:blipFill>
          <a:blip r:embed="rId3"/>
          <a:stretch>
            <a:fillRect/>
          </a:stretch>
        </p:blipFill>
        <p:spPr>
          <a:xfrm>
            <a:off x="1526381" y="2438400"/>
            <a:ext cx="310923" cy="310923"/>
          </a:xfrm>
          <a:prstGeom prst="rect">
            <a:avLst/>
          </a:prstGeom>
        </p:spPr>
      </p:pic>
      <p:pic>
        <p:nvPicPr>
          <p:cNvPr id="7" name="Picture 6"/>
          <p:cNvPicPr>
            <a:picLocks noChangeAspect="1"/>
          </p:cNvPicPr>
          <p:nvPr/>
        </p:nvPicPr>
        <p:blipFill>
          <a:blip r:embed="rId3"/>
          <a:stretch>
            <a:fillRect/>
          </a:stretch>
        </p:blipFill>
        <p:spPr>
          <a:xfrm>
            <a:off x="1525020" y="3293304"/>
            <a:ext cx="310923" cy="3109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434AB0-A753-42A4-B25A-672BF17558EC}" type="slidenum">
              <a:rPr lang="en-US" altLang="en-US" sz="1100" smtClean="0">
                <a:solidFill>
                  <a:srgbClr val="070000"/>
                </a:solidFill>
              </a:rPr>
              <a:pPr/>
              <a:t>27</a:t>
            </a:fld>
            <a:endParaRPr lang="en-US" altLang="en-US" sz="1100" smtClean="0">
              <a:solidFill>
                <a:srgbClr val="070000"/>
              </a:solidFill>
            </a:endParaRPr>
          </a:p>
        </p:txBody>
      </p:sp>
      <p:sp>
        <p:nvSpPr>
          <p:cNvPr id="26627" name="Rectangle 32"/>
          <p:cNvSpPr>
            <a:spLocks noGrp="1" noChangeArrowheads="1"/>
          </p:cNvSpPr>
          <p:nvPr>
            <p:ph type="title"/>
          </p:nvPr>
        </p:nvSpPr>
        <p:spPr>
          <a:xfrm>
            <a:off x="25400" y="0"/>
            <a:ext cx="9118600" cy="1041400"/>
          </a:xfrm>
        </p:spPr>
        <p:txBody>
          <a:bodyPr anchor="t"/>
          <a:lstStyle/>
          <a:p>
            <a:pPr algn="ctr">
              <a:lnSpc>
                <a:spcPct val="85000"/>
              </a:lnSpc>
            </a:pPr>
            <a:r>
              <a:rPr lang="en-US" altLang="en-US" sz="2400" smtClean="0"/>
              <a:t>Summary of Services:</a:t>
            </a:r>
            <a:br>
              <a:rPr lang="en-US" altLang="en-US" sz="2400" smtClean="0"/>
            </a:br>
            <a:r>
              <a:rPr lang="en-US" altLang="en-US" sz="3600" smtClean="0"/>
              <a:t>Continuous Monitoring</a:t>
            </a:r>
            <a:endParaRPr lang="en-US" altLang="en-US" sz="1600" smtClean="0"/>
          </a:p>
        </p:txBody>
      </p:sp>
      <p:graphicFrame>
        <p:nvGraphicFramePr>
          <p:cNvPr id="8" name="Table 7">
            <a:extLst/>
          </p:cNvPr>
          <p:cNvGraphicFramePr>
            <a:graphicFrameLocks noGrp="1"/>
          </p:cNvGraphicFramePr>
          <p:nvPr/>
        </p:nvGraphicFramePr>
        <p:xfrm>
          <a:off x="296863" y="990600"/>
          <a:ext cx="8542337" cy="3900491"/>
        </p:xfrm>
        <a:graphic>
          <a:graphicData uri="http://schemas.openxmlformats.org/drawingml/2006/table">
            <a:tbl>
              <a:tblPr firstRow="1" bandRow="1">
                <a:tableStyleId>{9DCAF9ED-07DC-4A11-8D7F-57B35C25682E}</a:tableStyleId>
              </a:tblPr>
              <a:tblGrid>
                <a:gridCol w="1241730">
                  <a:extLst>
                    <a:ext uri="{9D8B030D-6E8A-4147-A177-3AD203B41FA5}">
                      <a16:colId xmlns:a16="http://schemas.microsoft.com/office/drawing/2014/main" val="20000"/>
                    </a:ext>
                  </a:extLst>
                </a:gridCol>
                <a:gridCol w="2414962">
                  <a:extLst>
                    <a:ext uri="{9D8B030D-6E8A-4147-A177-3AD203B41FA5}">
                      <a16:colId xmlns:a16="http://schemas.microsoft.com/office/drawing/2014/main" val="20001"/>
                    </a:ext>
                  </a:extLst>
                </a:gridCol>
                <a:gridCol w="4885645">
                  <a:extLst>
                    <a:ext uri="{9D8B030D-6E8A-4147-A177-3AD203B41FA5}">
                      <a16:colId xmlns:a16="http://schemas.microsoft.com/office/drawing/2014/main" val="20002"/>
                    </a:ext>
                  </a:extLst>
                </a:gridCol>
              </a:tblGrid>
              <a:tr h="3808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Needs</a:t>
                      </a:r>
                    </a:p>
                  </a:txBody>
                  <a:tcPr marL="91443" marR="91443" marT="45679" marB="45679"/>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MS-ISAC Services</a:t>
                      </a:r>
                    </a:p>
                  </a:txBody>
                  <a:tcPr marL="91443" marR="91443" marT="45679" marB="45679"/>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Summary</a:t>
                      </a:r>
                    </a:p>
                  </a:txBody>
                  <a:tcPr marL="91443" marR="91443" marT="45679" marB="45679"/>
                </a:tc>
                <a:extLst>
                  <a:ext uri="{0D108BD9-81ED-4DB2-BD59-A6C34878D82A}">
                    <a16:rowId xmlns:a16="http://schemas.microsoft.com/office/drawing/2014/main" val="10000"/>
                  </a:ext>
                </a:extLst>
              </a:tr>
              <a:tr h="15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Network Protection</a:t>
                      </a:r>
                    </a:p>
                  </a:txBody>
                  <a:tcPr marL="91443" marR="91443" marT="45679" marB="45679"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Network Monitoring (Albert) *</a:t>
                      </a:r>
                    </a:p>
                  </a:txBody>
                  <a:tcPr marL="91443" marR="91443" marT="45679" marB="45679"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kern="1200" dirty="0">
                          <a:solidFill>
                            <a:srgbClr val="070000"/>
                          </a:solidFill>
                          <a:effectLst/>
                          <a:latin typeface="+mj-lt"/>
                          <a:ea typeface="+mn-ea"/>
                          <a:cs typeface="+mn-cs"/>
                        </a:rPr>
                        <a:t>Albert service consists of an IDS sensor placed on an organization’s network—typically inside the perimeter firewall monitoring an organization’s Internet connection—that collects network data and sends it to the ISAC for analysis. Based on the ISAC’s vast repository of indicators of compromise, analysts are able to identify malicious activity and alert the effected organization.</a:t>
                      </a:r>
                    </a:p>
                    <a:p>
                      <a:pPr marL="0" indent="0">
                        <a:buFont typeface="Arial" panose="020B0604020202020204" pitchFamily="34" charset="0"/>
                        <a:buNone/>
                      </a:pPr>
                      <a:endParaRPr lang="en-US" sz="1300" dirty="0">
                        <a:solidFill>
                          <a:srgbClr val="070000"/>
                        </a:solidFill>
                        <a:latin typeface="+mj-lt"/>
                      </a:endParaRPr>
                    </a:p>
                  </a:txBody>
                  <a:tcPr marL="91443" marR="91443" marT="45679" marB="45679">
                    <a:solidFill>
                      <a:schemeClr val="accent3">
                        <a:lumMod val="20000"/>
                        <a:lumOff val="80000"/>
                      </a:schemeClr>
                    </a:solidFill>
                  </a:tcPr>
                </a:tc>
                <a:extLst>
                  <a:ext uri="{0D108BD9-81ED-4DB2-BD59-A6C34878D82A}">
                    <a16:rowId xmlns:a16="http://schemas.microsoft.com/office/drawing/2014/main" val="10001"/>
                  </a:ext>
                </a:extLst>
              </a:tr>
              <a:tr h="883836">
                <a:tc>
                  <a:txBody>
                    <a:bodyPr/>
                    <a:lstStyle/>
                    <a:p>
                      <a:r>
                        <a:rPr lang="en-US" sz="1300" dirty="0">
                          <a:solidFill>
                            <a:srgbClr val="070000"/>
                          </a:solidFill>
                          <a:latin typeface="+mj-lt"/>
                        </a:rPr>
                        <a:t>Vulnerability Monitoring &amp; Notification</a:t>
                      </a:r>
                    </a:p>
                  </a:txBody>
                  <a:tcPr marL="91443" marR="91443" marT="45679" marB="45679" anchor="ctr">
                    <a:solidFill>
                      <a:schemeClr val="accent3">
                        <a:lumMod val="20000"/>
                        <a:lumOff val="80000"/>
                      </a:schemeClr>
                    </a:solidFill>
                  </a:tcPr>
                </a:tc>
                <a:tc>
                  <a:txBody>
                    <a:bodyPr/>
                    <a:lstStyle/>
                    <a:p>
                      <a:r>
                        <a:rPr lang="en-US" sz="1300" dirty="0">
                          <a:solidFill>
                            <a:srgbClr val="070000"/>
                          </a:solidFill>
                          <a:latin typeface="+mj-lt"/>
                        </a:rPr>
                        <a:t>Vulnerability Management Program (VMP) *</a:t>
                      </a:r>
                    </a:p>
                  </a:txBody>
                  <a:tcPr marL="91443" marR="91443" marT="45679" marB="45679"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rgbClr val="070000"/>
                          </a:solidFill>
                          <a:effectLst/>
                          <a:latin typeface="+mj-lt"/>
                          <a:ea typeface="+mn-ea"/>
                          <a:cs typeface="+mn-cs"/>
                        </a:rPr>
                        <a:t>The ISAC uses member-provided IP addresses and domains to identify an organization’s vulnerable/out-of-date systems. </a:t>
                      </a:r>
                    </a:p>
                    <a:p>
                      <a:pPr marL="0" indent="0">
                        <a:buFont typeface="Arial" panose="020B0604020202020204" pitchFamily="34" charset="0"/>
                        <a:buNone/>
                      </a:pPr>
                      <a:r>
                        <a:rPr lang="en-US" sz="1300" dirty="0">
                          <a:solidFill>
                            <a:srgbClr val="070000"/>
                          </a:solidFill>
                          <a:latin typeface="+mj-lt"/>
                        </a:rPr>
                        <a:t>VMP notifies members on a monthly basis about any outdated software that could pose a threat to assets.</a:t>
                      </a:r>
                    </a:p>
                  </a:txBody>
                  <a:tcPr marL="91443" marR="91443" marT="45679" marB="45679">
                    <a:solidFill>
                      <a:schemeClr val="accent3">
                        <a:lumMod val="20000"/>
                        <a:lumOff val="80000"/>
                      </a:schemeClr>
                    </a:solidFill>
                  </a:tcPr>
                </a:tc>
                <a:extLst>
                  <a:ext uri="{0D108BD9-81ED-4DB2-BD59-A6C34878D82A}">
                    <a16:rowId xmlns:a16="http://schemas.microsoft.com/office/drawing/2014/main" val="10002"/>
                  </a:ext>
                </a:extLst>
              </a:tr>
              <a:tr h="1081956">
                <a:tc>
                  <a:txBody>
                    <a:bodyPr/>
                    <a:lstStyle/>
                    <a:p>
                      <a:r>
                        <a:rPr lang="en-US" sz="1300" dirty="0">
                          <a:solidFill>
                            <a:srgbClr val="070000"/>
                          </a:solidFill>
                          <a:latin typeface="+mj-lt"/>
                        </a:rPr>
                        <a:t>Breach Notification</a:t>
                      </a:r>
                    </a:p>
                  </a:txBody>
                  <a:tcPr marL="91443" marR="91443" marT="45679" marB="45679" anchor="ctr">
                    <a:solidFill>
                      <a:schemeClr val="accent3">
                        <a:lumMod val="20000"/>
                        <a:lumOff val="80000"/>
                      </a:schemeClr>
                    </a:solidFill>
                  </a:tcPr>
                </a:tc>
                <a:tc>
                  <a:txBody>
                    <a:bodyPr/>
                    <a:lstStyle/>
                    <a:p>
                      <a:r>
                        <a:rPr lang="en-US" sz="1300" dirty="0">
                          <a:solidFill>
                            <a:srgbClr val="070000"/>
                          </a:solidFill>
                          <a:latin typeface="+mj-lt"/>
                        </a:rPr>
                        <a:t>Victim Notification </a:t>
                      </a:r>
                    </a:p>
                    <a:p>
                      <a:r>
                        <a:rPr lang="en-US" sz="1300" dirty="0">
                          <a:solidFill>
                            <a:srgbClr val="070000"/>
                          </a:solidFill>
                          <a:latin typeface="+mj-lt"/>
                        </a:rPr>
                        <a:t>(in partnership with Public and Private partners)</a:t>
                      </a:r>
                    </a:p>
                  </a:txBody>
                  <a:tcPr marL="91443" marR="91443" marT="45679" marB="45679"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solidFill>
                            <a:srgbClr val="070000"/>
                          </a:solidFill>
                          <a:effectLst/>
                          <a:latin typeface="+mj-lt"/>
                          <a:ea typeface="+mn-ea"/>
                          <a:cs typeface="+mn-cs"/>
                        </a:rPr>
                        <a:t>The ISAC receives notices from trusted partners, both public and private, where the partners share information regarding the potential compromise of an SLTT system. This information is analyzed and passed along to the affected SLTT organization.</a:t>
                      </a:r>
                    </a:p>
                    <a:p>
                      <a:pPr marL="0" indent="0">
                        <a:buFont typeface="Arial" panose="020B0604020202020204" pitchFamily="34" charset="0"/>
                        <a:buNone/>
                      </a:pPr>
                      <a:endParaRPr lang="en-US" sz="1300" dirty="0">
                        <a:solidFill>
                          <a:srgbClr val="070000"/>
                        </a:solidFill>
                        <a:latin typeface="+mj-lt"/>
                      </a:endParaRPr>
                    </a:p>
                  </a:txBody>
                  <a:tcPr marL="91443" marR="91443" marT="45679" marB="45679">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26648" name="TextBox 1"/>
          <p:cNvSpPr txBox="1">
            <a:spLocks noChangeArrowheads="1"/>
          </p:cNvSpPr>
          <p:nvPr/>
        </p:nvSpPr>
        <p:spPr bwMode="auto">
          <a:xfrm>
            <a:off x="5105400" y="6248400"/>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b="1">
                <a:solidFill>
                  <a:srgbClr val="070000"/>
                </a:solidFill>
              </a:rPr>
              <a:t>* ISAC Services Requiring Fee</a:t>
            </a:r>
            <a:endParaRPr lang="en-US" altLang="en-US"/>
          </a:p>
        </p:txBody>
      </p:sp>
      <p:pic>
        <p:nvPicPr>
          <p:cNvPr id="266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6021388"/>
            <a:ext cx="289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295399" y="1556103"/>
            <a:ext cx="310923" cy="310923"/>
          </a:xfrm>
          <a:prstGeom prst="rect">
            <a:avLst/>
          </a:prstGeom>
        </p:spPr>
      </p:pic>
      <p:pic>
        <p:nvPicPr>
          <p:cNvPr id="9" name="Picture 8"/>
          <p:cNvPicPr>
            <a:picLocks noChangeAspect="1"/>
          </p:cNvPicPr>
          <p:nvPr/>
        </p:nvPicPr>
        <p:blipFill>
          <a:blip r:embed="rId3"/>
          <a:stretch>
            <a:fillRect/>
          </a:stretch>
        </p:blipFill>
        <p:spPr>
          <a:xfrm>
            <a:off x="1295400" y="2989404"/>
            <a:ext cx="310923" cy="31092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2B14F63-2232-4E66-B5EE-05730998126A}" type="slidenum">
              <a:rPr lang="en-US" altLang="en-US" sz="1100" smtClean="0">
                <a:solidFill>
                  <a:srgbClr val="070000"/>
                </a:solidFill>
              </a:rPr>
              <a:pPr/>
              <a:t>28</a:t>
            </a:fld>
            <a:endParaRPr lang="en-US" altLang="en-US" sz="1100" smtClean="0">
              <a:solidFill>
                <a:srgbClr val="070000"/>
              </a:solidFill>
            </a:endParaRPr>
          </a:p>
        </p:txBody>
      </p:sp>
      <p:sp>
        <p:nvSpPr>
          <p:cNvPr id="27651" name="Rectangle 32"/>
          <p:cNvSpPr>
            <a:spLocks noGrp="1" noChangeArrowheads="1"/>
          </p:cNvSpPr>
          <p:nvPr>
            <p:ph type="title"/>
          </p:nvPr>
        </p:nvSpPr>
        <p:spPr>
          <a:xfrm>
            <a:off x="0" y="6350"/>
            <a:ext cx="9144000" cy="1041400"/>
          </a:xfrm>
        </p:spPr>
        <p:txBody>
          <a:bodyPr anchor="t"/>
          <a:lstStyle/>
          <a:p>
            <a:pPr algn="ctr">
              <a:lnSpc>
                <a:spcPct val="85000"/>
              </a:lnSpc>
            </a:pPr>
            <a:r>
              <a:rPr lang="en-US" altLang="en-US" sz="2400" smtClean="0"/>
              <a:t>Summary of Services:</a:t>
            </a:r>
            <a:br>
              <a:rPr lang="en-US" altLang="en-US" sz="2400" smtClean="0"/>
            </a:br>
            <a:r>
              <a:rPr lang="en-US" altLang="en-US" sz="3600" smtClean="0"/>
              <a:t>Incident Response </a:t>
            </a:r>
            <a:endParaRPr lang="en-US" altLang="en-US" sz="1600" smtClean="0"/>
          </a:p>
        </p:txBody>
      </p:sp>
      <p:graphicFrame>
        <p:nvGraphicFramePr>
          <p:cNvPr id="8" name="Table 7">
            <a:extLst/>
          </p:cNvPr>
          <p:cNvGraphicFramePr>
            <a:graphicFrameLocks noGrp="1"/>
          </p:cNvGraphicFramePr>
          <p:nvPr/>
        </p:nvGraphicFramePr>
        <p:xfrm>
          <a:off x="296863" y="993775"/>
          <a:ext cx="8599487" cy="5030788"/>
        </p:xfrm>
        <a:graphic>
          <a:graphicData uri="http://schemas.openxmlformats.org/drawingml/2006/table">
            <a:tbl>
              <a:tblPr firstRow="1" bandRow="1">
                <a:tableStyleId>{9DCAF9ED-07DC-4A11-8D7F-57B35C25682E}</a:tableStyleId>
              </a:tblPr>
              <a:tblGrid>
                <a:gridCol w="1250037">
                  <a:extLst>
                    <a:ext uri="{9D8B030D-6E8A-4147-A177-3AD203B41FA5}">
                      <a16:colId xmlns:a16="http://schemas.microsoft.com/office/drawing/2014/main" val="20000"/>
                    </a:ext>
                  </a:extLst>
                </a:gridCol>
                <a:gridCol w="2431118">
                  <a:extLst>
                    <a:ext uri="{9D8B030D-6E8A-4147-A177-3AD203B41FA5}">
                      <a16:colId xmlns:a16="http://schemas.microsoft.com/office/drawing/2014/main" val="20001"/>
                    </a:ext>
                  </a:extLst>
                </a:gridCol>
                <a:gridCol w="4918332">
                  <a:extLst>
                    <a:ext uri="{9D8B030D-6E8A-4147-A177-3AD203B41FA5}">
                      <a16:colId xmlns:a16="http://schemas.microsoft.com/office/drawing/2014/main" val="20002"/>
                    </a:ext>
                  </a:extLst>
                </a:gridCol>
              </a:tblGrid>
              <a:tr h="37516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Needs</a:t>
                      </a:r>
                    </a:p>
                  </a:txBody>
                  <a:tcPr marL="91443" marR="91443" marT="45676" marB="45676"/>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MS-ISAC Services</a:t>
                      </a:r>
                    </a:p>
                  </a:txBody>
                  <a:tcPr marL="91443" marR="91443" marT="45676" marB="45676"/>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600" dirty="0">
                          <a:latin typeface="+mj-lt"/>
                        </a:rPr>
                        <a:t>Summary</a:t>
                      </a:r>
                    </a:p>
                  </a:txBody>
                  <a:tcPr marL="91443" marR="91443" marT="45676" marB="45676"/>
                </a:tc>
                <a:extLst>
                  <a:ext uri="{0D108BD9-81ED-4DB2-BD59-A6C34878D82A}">
                    <a16:rowId xmlns:a16="http://schemas.microsoft.com/office/drawing/2014/main" val="10000"/>
                  </a:ext>
                </a:extLst>
              </a:tr>
              <a:tr h="685748">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300" kern="1200" dirty="0">
                          <a:solidFill>
                            <a:srgbClr val="070000"/>
                          </a:solidFill>
                          <a:latin typeface="+mj-lt"/>
                        </a:rPr>
                        <a:t>Exercises &amp; Planning</a:t>
                      </a:r>
                      <a:endParaRPr lang="en-US" sz="1300" kern="1200" dirty="0">
                        <a:solidFill>
                          <a:srgbClr val="070000"/>
                        </a:solidFill>
                        <a:latin typeface="+mj-lt"/>
                        <a:ea typeface="+mn-ea"/>
                        <a:cs typeface="+mn-cs"/>
                      </a:endParaRPr>
                    </a:p>
                  </a:txBody>
                  <a:tcPr marL="91443" marR="91443" marT="45676" marB="45676"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Participation in National Level Cyber Exercises</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kern="1200" dirty="0">
                          <a:solidFill>
                            <a:srgbClr val="070000"/>
                          </a:solidFill>
                          <a:effectLst/>
                          <a:latin typeface="+mj-lt"/>
                          <a:ea typeface="+mn-ea"/>
                          <a:cs typeface="+mn-cs"/>
                        </a:rPr>
                        <a:t>The ISAC participates in multiple national level cyber exercises and provides members with a summary of activities, as well as the opportunity to participate in and/or observe the exercise play</a:t>
                      </a:r>
                      <a:r>
                        <a:rPr lang="en-US" sz="1300" kern="1200" dirty="0" smtClean="0">
                          <a:solidFill>
                            <a:srgbClr val="070000"/>
                          </a:solidFill>
                          <a:effectLst/>
                          <a:latin typeface="+mj-lt"/>
                          <a:ea typeface="+mn-ea"/>
                          <a:cs typeface="+mn-cs"/>
                        </a:rPr>
                        <a:t>.</a:t>
                      </a:r>
                    </a:p>
                    <a:p>
                      <a:endParaRPr lang="en-US" sz="1300" kern="1200" dirty="0">
                        <a:solidFill>
                          <a:srgbClr val="070000"/>
                        </a:solidFill>
                        <a:effectLst/>
                        <a:latin typeface="+mj-lt"/>
                        <a:ea typeface="+mn-ea"/>
                        <a:cs typeface="+mn-cs"/>
                      </a:endParaRPr>
                    </a:p>
                    <a:p>
                      <a:r>
                        <a:rPr lang="en-US" sz="1300" kern="1200" dirty="0">
                          <a:solidFill>
                            <a:srgbClr val="070000"/>
                          </a:solidFill>
                          <a:effectLst/>
                          <a:latin typeface="+mj-lt"/>
                          <a:ea typeface="+mn-ea"/>
                          <a:cs typeface="+mn-cs"/>
                        </a:rPr>
                        <a:t>The ISAC publishes a monthly tabletop cybersecurity exercise for members to use in their own organization’s risk management program.</a:t>
                      </a:r>
                    </a:p>
                  </a:txBody>
                  <a:tcPr marL="91443" marR="91443" marT="45676" marB="45676">
                    <a:solidFill>
                      <a:schemeClr val="accent3">
                        <a:lumMod val="20000"/>
                        <a:lumOff val="80000"/>
                      </a:schemeClr>
                    </a:solidFill>
                  </a:tcPr>
                </a:tc>
                <a:extLst>
                  <a:ext uri="{0D108BD9-81ED-4DB2-BD59-A6C34878D82A}">
                    <a16:rowId xmlns:a16="http://schemas.microsoft.com/office/drawing/2014/main" val="10001"/>
                  </a:ext>
                </a:extLst>
              </a:tr>
              <a:tr h="731592">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dirty="0">
                        <a:solidFill>
                          <a:srgbClr val="070000"/>
                        </a:solidFill>
                        <a:latin typeface="+mj-lt"/>
                      </a:endParaRPr>
                    </a:p>
                    <a:p>
                      <a:r>
                        <a:rPr lang="en-US" sz="1300" dirty="0">
                          <a:solidFill>
                            <a:srgbClr val="070000"/>
                          </a:solidFill>
                          <a:latin typeface="+mj-lt"/>
                        </a:rPr>
                        <a:t>Tabletop Exercises</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rgbClr val="070000"/>
                        </a:solidFill>
                      </a:endParaRPr>
                    </a:p>
                  </a:txBody>
                  <a:tcPr>
                    <a:solidFill>
                      <a:schemeClr val="accent3">
                        <a:lumMod val="20000"/>
                        <a:lumOff val="80000"/>
                      </a:schemeClr>
                    </a:solidFill>
                  </a:tcPr>
                </a:tc>
                <a:extLst>
                  <a:ext uri="{0D108BD9-81ED-4DB2-BD59-A6C34878D82A}">
                    <a16:rowId xmlns:a16="http://schemas.microsoft.com/office/drawing/2014/main" val="10002"/>
                  </a:ext>
                </a:extLst>
              </a:tr>
              <a:tr h="1561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Analysis of Malicious Code</a:t>
                      </a:r>
                    </a:p>
                  </a:txBody>
                  <a:tcPr marL="91443" marR="91443" marT="45676" marB="45676"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dirty="0">
                          <a:solidFill>
                            <a:srgbClr val="070000"/>
                          </a:solidFill>
                          <a:latin typeface="+mj-lt"/>
                        </a:rPr>
                        <a:t>Malicious Code Analysis Platform</a:t>
                      </a:r>
                    </a:p>
                  </a:txBody>
                  <a:tcPr marL="91443" marR="91443" marT="45676" marB="45676" anchor="c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300" kern="1200" dirty="0">
                        <a:solidFill>
                          <a:srgbClr val="070000"/>
                        </a:solidFill>
                        <a:effectLst/>
                        <a:latin typeface="+mj-lt"/>
                        <a:ea typeface="+mn-ea"/>
                        <a:cs typeface="+mn-cs"/>
                      </a:endParaRPr>
                    </a:p>
                    <a:p>
                      <a:r>
                        <a:rPr lang="en-US" sz="1300" kern="1200" dirty="0">
                          <a:solidFill>
                            <a:srgbClr val="070000"/>
                          </a:solidFill>
                          <a:effectLst/>
                          <a:latin typeface="+mj-lt"/>
                          <a:ea typeface="+mn-ea"/>
                          <a:cs typeface="+mn-cs"/>
                        </a:rPr>
                        <a:t>ISAC members can submit suspicious files for analysis in a controlled and non-public fashion. Suspicious files can be submitted either via a website or programmatically via a direct API. Through this platform, users are able to obtain the analysis results, behavioral characteristics, and additional information that will help explain the nature of any infection and guide incident remediation in a timely manner</a:t>
                      </a:r>
                      <a:r>
                        <a:rPr lang="en-US" sz="1300" kern="1200" dirty="0" smtClean="0">
                          <a:solidFill>
                            <a:srgbClr val="070000"/>
                          </a:solidFill>
                          <a:effectLst/>
                          <a:latin typeface="+mj-lt"/>
                          <a:ea typeface="+mn-ea"/>
                          <a:cs typeface="+mn-cs"/>
                        </a:rPr>
                        <a:t>.</a:t>
                      </a:r>
                      <a:endParaRPr lang="en-US" sz="1300" kern="1200" dirty="0">
                        <a:solidFill>
                          <a:srgbClr val="070000"/>
                        </a:solidFill>
                        <a:effectLst/>
                        <a:latin typeface="+mj-lt"/>
                        <a:ea typeface="+mn-ea"/>
                        <a:cs typeface="+mn-cs"/>
                      </a:endParaRPr>
                    </a:p>
                  </a:txBody>
                  <a:tcPr marL="91443" marR="91443" marT="45676" marB="45676">
                    <a:solidFill>
                      <a:schemeClr val="accent3">
                        <a:lumMod val="20000"/>
                        <a:lumOff val="80000"/>
                      </a:schemeClr>
                    </a:solidFill>
                  </a:tcPr>
                </a:tc>
                <a:extLst>
                  <a:ext uri="{0D108BD9-81ED-4DB2-BD59-A6C34878D82A}">
                    <a16:rowId xmlns:a16="http://schemas.microsoft.com/office/drawing/2014/main" val="10003"/>
                  </a:ext>
                </a:extLst>
              </a:tr>
              <a:tr h="1676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70000"/>
                          </a:solidFill>
                          <a:latin typeface="+mj-lt"/>
                        </a:rPr>
                        <a:t>Mitigation and Recovery</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a:txBody>
                    <a:bodyPr/>
                    <a:lstStyle/>
                    <a:p>
                      <a:r>
                        <a:rPr lang="en-US" sz="1300" dirty="0">
                          <a:solidFill>
                            <a:srgbClr val="070000"/>
                          </a:solidFill>
                          <a:latin typeface="+mj-lt"/>
                        </a:rPr>
                        <a:t>Incident Response and Digital Forensics</a:t>
                      </a:r>
                    </a:p>
                    <a:p>
                      <a:endParaRPr lang="en-US" sz="1300" dirty="0">
                        <a:solidFill>
                          <a:srgbClr val="070000"/>
                        </a:solidFill>
                        <a:latin typeface="+mj-lt"/>
                      </a:endParaRPr>
                    </a:p>
                  </a:txBody>
                  <a:tcPr marL="91443" marR="91443" marT="45676" marB="45676"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rgbClr val="070000"/>
                          </a:solidFill>
                          <a:effectLst/>
                          <a:latin typeface="+mj-lt"/>
                          <a:ea typeface="+mn-ea"/>
                          <a:cs typeface="+mn-cs"/>
                        </a:rPr>
                        <a:t>The ISAC provides incident response and digital forensics analysis services to SLTT members upon request. Depending on the level of data available for review, the forensic analysis can identify the source of the compromise, the activities performed by the attacker while inside the system or network, and if there were any signs of data exfiltration. A full report is provided at the end of each engagement which details the analysis, findings and recommended remediation steps</a:t>
                      </a:r>
                      <a:r>
                        <a:rPr lang="en-US" sz="1300" kern="1200" dirty="0" smtClean="0">
                          <a:solidFill>
                            <a:srgbClr val="070000"/>
                          </a:solidFill>
                          <a:effectLst/>
                          <a:latin typeface="+mj-lt"/>
                          <a:ea typeface="+mn-ea"/>
                          <a:cs typeface="+mn-cs"/>
                        </a:rPr>
                        <a:t>.</a:t>
                      </a:r>
                      <a:endParaRPr lang="en-US" sz="1300" kern="1200" dirty="0">
                        <a:solidFill>
                          <a:srgbClr val="070000"/>
                        </a:solidFill>
                        <a:effectLst/>
                        <a:latin typeface="+mj-lt"/>
                        <a:ea typeface="+mn-ea"/>
                        <a:cs typeface="+mn-cs"/>
                      </a:endParaRPr>
                    </a:p>
                  </a:txBody>
                  <a:tcPr marL="91443" marR="91443" marT="45676" marB="45676">
                    <a:solidFill>
                      <a:schemeClr val="accent3">
                        <a:lumMod val="20000"/>
                        <a:lumOff val="80000"/>
                      </a:schemeClr>
                    </a:solidFill>
                  </a:tcPr>
                </a:tc>
                <a:extLst>
                  <a:ext uri="{0D108BD9-81ED-4DB2-BD59-A6C34878D82A}">
                    <a16:rowId xmlns:a16="http://schemas.microsoft.com/office/drawing/2014/main" val="10004"/>
                  </a:ext>
                </a:extLst>
              </a:tr>
            </a:tbl>
          </a:graphicData>
        </a:graphic>
      </p:graphicFrame>
      <p:pic>
        <p:nvPicPr>
          <p:cNvPr id="2767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6021388"/>
            <a:ext cx="289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smtClean="0"/>
              <a:t>MS-ISAC Cyber Alerts</a:t>
            </a:r>
          </a:p>
        </p:txBody>
      </p:sp>
      <p:sp>
        <p:nvSpPr>
          <p:cNvPr id="10" name="Rectangle 9"/>
          <p:cNvSpPr/>
          <p:nvPr/>
        </p:nvSpPr>
        <p:spPr>
          <a:xfrm>
            <a:off x="3886200" y="1981200"/>
            <a:ext cx="1219200" cy="1460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descr="Screen Shot 2016-06-29 at 7.35.17 PM.png"/>
          <p:cNvPicPr>
            <a:picLocks noChangeAspect="1"/>
          </p:cNvPicPr>
          <p:nvPr/>
        </p:nvPicPr>
        <p:blipFill>
          <a:blip r:embed="rId2"/>
          <a:stretch>
            <a:fillRect/>
          </a:stretch>
        </p:blipFill>
        <p:spPr>
          <a:xfrm>
            <a:off x="533400" y="1085850"/>
            <a:ext cx="8077200" cy="5086350"/>
          </a:xfrm>
          <a:prstGeom prst="rect">
            <a:avLst/>
          </a:prstGeom>
          <a:ln w="12700" cmpd="sng">
            <a:solidFill>
              <a:schemeClr val="tx1"/>
            </a:solidFill>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Successful Social Media Campaign</a:t>
            </a:r>
            <a:endParaRPr lang="en-US" b="1"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a:t>
            </a:fld>
            <a:endParaRPr lang="en-US" altLang="en-US"/>
          </a:p>
        </p:txBody>
      </p:sp>
    </p:spTree>
    <p:extLst>
      <p:ext uri="{BB962C8B-B14F-4D97-AF65-F5344CB8AC3E}">
        <p14:creationId xmlns:p14="http://schemas.microsoft.com/office/powerpoint/2010/main" val="193212529"/>
      </p:ext>
    </p:extLst>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have we done here in Colorado?</a:t>
            </a:r>
            <a:endParaRPr lang="en-US" b="1" dirty="0"/>
          </a:p>
        </p:txBody>
      </p:sp>
      <p:sp>
        <p:nvSpPr>
          <p:cNvPr id="3" name="Content Placeholder 2"/>
          <p:cNvSpPr>
            <a:spLocks noGrp="1"/>
          </p:cNvSpPr>
          <p:nvPr>
            <p:ph idx="1"/>
          </p:nvPr>
        </p:nvSpPr>
        <p:spPr/>
        <p:txBody>
          <a:bodyPr/>
          <a:lstStyle/>
          <a:p>
            <a:pPr marL="457200" indent="-457200">
              <a:buAutoNum type="arabicPeriod"/>
            </a:pPr>
            <a:endParaRPr lang="en-US" dirty="0" smtClean="0"/>
          </a:p>
          <a:p>
            <a:pPr marL="457200" indent="-457200">
              <a:buAutoNum type="arabicPeriod"/>
            </a:pPr>
            <a:r>
              <a:rPr lang="en-US" dirty="0" smtClean="0"/>
              <a:t>Multi-jurisdictional Election Day Operations Center in 2016 &amp; 17</a:t>
            </a:r>
          </a:p>
          <a:p>
            <a:pPr lvl="1"/>
            <a:r>
              <a:rPr lang="en-US" dirty="0" smtClean="0"/>
              <a:t>Governor’s Office of Information Technology &amp; Office of Information Security</a:t>
            </a:r>
          </a:p>
          <a:p>
            <a:pPr lvl="1"/>
            <a:r>
              <a:rPr lang="en-US" dirty="0" smtClean="0"/>
              <a:t>U.S. Department of Homeland Security</a:t>
            </a:r>
          </a:p>
          <a:p>
            <a:pPr lvl="1"/>
            <a:r>
              <a:rPr lang="en-US" dirty="0" smtClean="0"/>
              <a:t>Department of Public Safety</a:t>
            </a:r>
          </a:p>
          <a:p>
            <a:pPr lvl="1"/>
            <a:r>
              <a:rPr lang="en-US" dirty="0" smtClean="0"/>
              <a:t>MS-ISAC (now the EI-ISAC)</a:t>
            </a:r>
          </a:p>
          <a:p>
            <a:pPr lvl="1"/>
            <a:r>
              <a:rPr lang="en-US" dirty="0" smtClean="0"/>
              <a:t>Federal Bureau of Investigation</a:t>
            </a:r>
          </a:p>
          <a:p>
            <a:pPr lvl="1"/>
            <a:r>
              <a:rPr lang="en-US" dirty="0" smtClean="0"/>
              <a:t>Colorado National Guard</a:t>
            </a:r>
          </a:p>
          <a:p>
            <a:pPr lvl="1"/>
            <a:r>
              <a:rPr lang="en-US" dirty="0" smtClean="0"/>
              <a:t>City &amp; County of Denver</a:t>
            </a:r>
          </a:p>
          <a:p>
            <a:pPr lvl="1"/>
            <a:r>
              <a:rPr lang="en-US" dirty="0" smtClean="0"/>
              <a:t>Jefferson County</a:t>
            </a:r>
          </a:p>
          <a:p>
            <a:pPr lvl="1"/>
            <a:r>
              <a:rPr lang="en-US" dirty="0" smtClean="0"/>
              <a:t>Others</a:t>
            </a:r>
          </a:p>
          <a:p>
            <a:pPr marL="800100" lvl="1"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30</a:t>
            </a:fld>
            <a:endParaRPr lang="en-US" altLang="en-US"/>
          </a:p>
        </p:txBody>
      </p:sp>
    </p:spTree>
    <p:extLst>
      <p:ext uri="{BB962C8B-B14F-4D97-AF65-F5344CB8AC3E}">
        <p14:creationId xmlns:p14="http://schemas.microsoft.com/office/powerpoint/2010/main" val="234188106"/>
      </p:ext>
    </p:extLst>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58875"/>
          </a:xfrm>
        </p:spPr>
        <p:txBody>
          <a:bodyPr/>
          <a:lstStyle/>
          <a:p>
            <a:pPr algn="ctr"/>
            <a:r>
              <a:rPr lang="en-US" b="1" dirty="0" smtClean="0"/>
              <a:t>What </a:t>
            </a:r>
            <a:r>
              <a:rPr lang="en-US" b="1" dirty="0" smtClean="0"/>
              <a:t>Have </a:t>
            </a:r>
            <a:r>
              <a:rPr lang="en-US" b="1" dirty="0"/>
              <a:t>W</a:t>
            </a:r>
            <a:r>
              <a:rPr lang="en-US" b="1" dirty="0" smtClean="0"/>
              <a:t>e </a:t>
            </a:r>
            <a:r>
              <a:rPr lang="en-US" b="1" dirty="0"/>
              <a:t>D</a:t>
            </a:r>
            <a:r>
              <a:rPr lang="en-US" b="1" dirty="0" smtClean="0"/>
              <a:t>one In </a:t>
            </a:r>
            <a:r>
              <a:rPr lang="en-US" b="1" dirty="0" smtClean="0"/>
              <a:t>Colorado?</a:t>
            </a:r>
            <a:endParaRPr lang="en-US" b="1" dirty="0"/>
          </a:p>
        </p:txBody>
      </p:sp>
      <p:sp>
        <p:nvSpPr>
          <p:cNvPr id="3" name="Content Placeholder 2"/>
          <p:cNvSpPr>
            <a:spLocks noGrp="1"/>
          </p:cNvSpPr>
          <p:nvPr>
            <p:ph idx="1"/>
          </p:nvPr>
        </p:nvSpPr>
        <p:spPr/>
        <p:txBody>
          <a:bodyPr/>
          <a:lstStyle/>
          <a:p>
            <a:pPr marL="457200" indent="-457200">
              <a:buAutoNum type="arabicPeriod"/>
            </a:pPr>
            <a:r>
              <a:rPr lang="en-US" dirty="0" smtClean="0"/>
              <a:t>Upgraded </a:t>
            </a:r>
            <a:r>
              <a:rPr lang="en-US" dirty="0" smtClean="0"/>
              <a:t>perimeter </a:t>
            </a:r>
            <a:r>
              <a:rPr lang="en-US" dirty="0" smtClean="0"/>
              <a:t>firewalls</a:t>
            </a:r>
          </a:p>
          <a:p>
            <a:pPr marL="457200" indent="-457200">
              <a:buAutoNum type="arabicPeriod"/>
            </a:pPr>
            <a:r>
              <a:rPr lang="en-US" dirty="0" smtClean="0"/>
              <a:t>Upgraded </a:t>
            </a:r>
            <a:r>
              <a:rPr lang="en-US" dirty="0" smtClean="0"/>
              <a:t>endpoint protection systems for CDOS &amp; Counties</a:t>
            </a:r>
          </a:p>
          <a:p>
            <a:pPr marL="457200" indent="-457200">
              <a:buAutoNum type="arabicPeriod"/>
            </a:pPr>
            <a:r>
              <a:rPr lang="en-US" dirty="0" smtClean="0"/>
              <a:t>Added threat intelligence sharing feeds</a:t>
            </a:r>
          </a:p>
          <a:p>
            <a:pPr marL="457200" indent="-457200">
              <a:buAutoNum type="arabicPeriod"/>
            </a:pPr>
            <a:r>
              <a:rPr lang="en-US" dirty="0" smtClean="0"/>
              <a:t>CTIS (Colorado Threat Intelligence Sharing) network</a:t>
            </a:r>
          </a:p>
          <a:p>
            <a:pPr lvl="1"/>
            <a:r>
              <a:rPr lang="en-US" dirty="0" smtClean="0"/>
              <a:t>Jefferson County, City of Aurora, City of Arvada, City &amp; County of Denver, State of Colorado, U.S. Dept. of Homeland Security, C.I.A.C., CDOS, …</a:t>
            </a:r>
          </a:p>
          <a:p>
            <a:pPr marL="457200" indent="-457200">
              <a:buAutoNum type="arabicPeriod"/>
            </a:pPr>
            <a:r>
              <a:rPr lang="en-US" dirty="0" smtClean="0"/>
              <a:t>Penetration testing</a:t>
            </a:r>
          </a:p>
          <a:p>
            <a:pPr marL="457200" indent="-457200">
              <a:buAutoNum type="arabicPeriod"/>
            </a:pPr>
            <a:r>
              <a:rPr lang="en-US" dirty="0" smtClean="0"/>
              <a:t>DHS services</a:t>
            </a:r>
          </a:p>
          <a:p>
            <a:pPr lvl="1"/>
            <a:r>
              <a:rPr lang="en-US" dirty="0" smtClean="0"/>
              <a:t>Cyber Hygiene, Risk &amp; Vulnerability Assessment, Phishing Campaign Assessment, Onsite Cyber Security Evaluation Assessment</a:t>
            </a:r>
          </a:p>
          <a:p>
            <a:pPr marL="457200" indent="-457200">
              <a:buFont typeface="+mj-lt"/>
              <a:buAutoNum type="arabicPeriod"/>
            </a:pPr>
            <a:r>
              <a:rPr lang="en-US" dirty="0" smtClean="0"/>
              <a:t>MS-ISAC services</a:t>
            </a:r>
          </a:p>
          <a:p>
            <a:pPr lvl="1"/>
            <a:r>
              <a:rPr lang="en-US" dirty="0" smtClean="0"/>
              <a:t>Albert network monitoring, Vulnerability Management Program, Exercises and Training, ISAC membership</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31</a:t>
            </a:fld>
            <a:endParaRPr lang="en-US" altLang="en-US"/>
          </a:p>
        </p:txBody>
      </p:sp>
    </p:spTree>
    <p:extLst>
      <p:ext uri="{BB962C8B-B14F-4D97-AF65-F5344CB8AC3E}">
        <p14:creationId xmlns:p14="http://schemas.microsoft.com/office/powerpoint/2010/main" val="460792651"/>
      </p:ext>
    </p:extLst>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Have We Done In Colorado?</a:t>
            </a:r>
            <a:endParaRPr lang="en-US" b="1" dirty="0"/>
          </a:p>
        </p:txBody>
      </p:sp>
      <p:sp>
        <p:nvSpPr>
          <p:cNvPr id="3" name="Content Placeholder 2"/>
          <p:cNvSpPr>
            <a:spLocks noGrp="1"/>
          </p:cNvSpPr>
          <p:nvPr>
            <p:ph idx="1"/>
          </p:nvPr>
        </p:nvSpPr>
        <p:spPr/>
        <p:txBody>
          <a:bodyPr/>
          <a:lstStyle/>
          <a:p>
            <a:pPr marL="457200" indent="-457200">
              <a:buAutoNum type="arabicPeriod"/>
            </a:pPr>
            <a:r>
              <a:rPr lang="en-US" dirty="0" err="1" smtClean="0"/>
              <a:t>DDoS</a:t>
            </a:r>
            <a:r>
              <a:rPr lang="en-US" dirty="0" smtClean="0"/>
              <a:t> Protection</a:t>
            </a:r>
          </a:p>
          <a:p>
            <a:pPr marL="457200" indent="-457200">
              <a:buAutoNum type="arabicPeriod"/>
            </a:pPr>
            <a:r>
              <a:rPr lang="en-US" dirty="0" smtClean="0"/>
              <a:t>Risk-limiting </a:t>
            </a:r>
            <a:r>
              <a:rPr lang="en-US" dirty="0" smtClean="0"/>
              <a:t>Audits</a:t>
            </a:r>
          </a:p>
          <a:p>
            <a:pPr marL="457200" indent="-457200">
              <a:buAutoNum type="arabicPeriod"/>
            </a:pPr>
            <a:r>
              <a:rPr lang="en-US" dirty="0" smtClean="0"/>
              <a:t>Cyber Storm VI – elections scenarios</a:t>
            </a:r>
          </a:p>
          <a:p>
            <a:pPr marL="457200" indent="-457200">
              <a:buAutoNum type="arabicPeriod"/>
            </a:pPr>
            <a:r>
              <a:rPr lang="en-US" dirty="0" smtClean="0"/>
              <a:t>Obtaining security clearances</a:t>
            </a:r>
          </a:p>
          <a:p>
            <a:pPr marL="457200" indent="-457200">
              <a:buAutoNum type="arabicPeriod"/>
            </a:pPr>
            <a:r>
              <a:rPr lang="en-US" dirty="0" smtClean="0"/>
              <a:t>And (old news)</a:t>
            </a:r>
          </a:p>
          <a:p>
            <a:pPr lvl="1"/>
            <a:r>
              <a:rPr lang="en-US" dirty="0" smtClean="0"/>
              <a:t>2-factor authentication</a:t>
            </a:r>
          </a:p>
          <a:p>
            <a:pPr lvl="1"/>
            <a:r>
              <a:rPr lang="en-US" dirty="0" smtClean="0"/>
              <a:t>Annual cybersecurity awareness training</a:t>
            </a:r>
          </a:p>
          <a:p>
            <a:pPr lvl="1"/>
            <a:r>
              <a:rPr lang="en-US" dirty="0" smtClean="0"/>
              <a:t>Mock elections</a:t>
            </a:r>
          </a:p>
          <a:p>
            <a:pPr lvl="1"/>
            <a:r>
              <a:rPr lang="en-US" dirty="0" smtClean="0"/>
              <a:t>On-site audits</a:t>
            </a:r>
          </a:p>
          <a:p>
            <a:pPr lvl="1"/>
            <a:r>
              <a:rPr lang="en-US" dirty="0" smtClean="0"/>
              <a:t>Endpoint malware protection</a:t>
            </a:r>
          </a:p>
          <a:p>
            <a:pPr lvl="1"/>
            <a:r>
              <a:rPr lang="en-US" dirty="0" smtClean="0"/>
              <a:t>Strong acceptable use policies</a:t>
            </a:r>
          </a:p>
          <a:p>
            <a:pPr lvl="1"/>
            <a:r>
              <a:rPr lang="en-US" dirty="0" smtClean="0"/>
              <a:t>Incident Response policies and guidelines</a:t>
            </a:r>
          </a:p>
          <a:p>
            <a:pPr marL="457200" indent="-457200">
              <a:buAutoNum type="arabicPeriod"/>
            </a:pPr>
            <a:endParaRPr lang="en-US" dirty="0" smtClean="0"/>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32</a:t>
            </a:fld>
            <a:endParaRPr lang="en-US" altLang="en-US"/>
          </a:p>
        </p:txBody>
      </p:sp>
    </p:spTree>
    <p:extLst>
      <p:ext uri="{BB962C8B-B14F-4D97-AF65-F5344CB8AC3E}">
        <p14:creationId xmlns:p14="http://schemas.microsoft.com/office/powerpoint/2010/main" val="2882388315"/>
      </p:ext>
    </p:extLst>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Have We Done In Colorado?</a:t>
            </a:r>
            <a:endParaRPr lang="en-US" b="1" dirty="0"/>
          </a:p>
        </p:txBody>
      </p:sp>
      <p:sp>
        <p:nvSpPr>
          <p:cNvPr id="3" name="Content Placeholder 2"/>
          <p:cNvSpPr>
            <a:spLocks noGrp="1"/>
          </p:cNvSpPr>
          <p:nvPr>
            <p:ph idx="1"/>
          </p:nvPr>
        </p:nvSpPr>
        <p:spPr/>
        <p:txBody>
          <a:bodyPr/>
          <a:lstStyle/>
          <a:p>
            <a:pPr marL="0" indent="0">
              <a:buNone/>
            </a:pPr>
            <a:r>
              <a:rPr lang="en-US" dirty="0" smtClean="0"/>
              <a:t>Standards </a:t>
            </a:r>
            <a:r>
              <a:rPr lang="en-US" dirty="0" smtClean="0"/>
              <a:t>&amp; Best Practices </a:t>
            </a:r>
            <a:r>
              <a:rPr lang="en-US" dirty="0" smtClean="0"/>
              <a:t>Development</a:t>
            </a: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33</a:t>
            </a:fld>
            <a:endParaRPr lang="en-US" altLang="en-US"/>
          </a:p>
        </p:txBody>
      </p:sp>
      <p:pic>
        <p:nvPicPr>
          <p:cNvPr id="7" name="Picture 6"/>
          <p:cNvPicPr>
            <a:picLocks noChangeAspect="1"/>
          </p:cNvPicPr>
          <p:nvPr/>
        </p:nvPicPr>
        <p:blipFill>
          <a:blip r:embed="rId2"/>
          <a:stretch>
            <a:fillRect/>
          </a:stretch>
        </p:blipFill>
        <p:spPr>
          <a:xfrm>
            <a:off x="628650" y="3514882"/>
            <a:ext cx="4858933" cy="2999492"/>
          </a:xfrm>
          <a:prstGeom prst="rect">
            <a:avLst/>
          </a:prstGeom>
        </p:spPr>
      </p:pic>
      <p:pic>
        <p:nvPicPr>
          <p:cNvPr id="6" name="Picture 5"/>
          <p:cNvPicPr>
            <a:picLocks noChangeAspect="1"/>
          </p:cNvPicPr>
          <p:nvPr/>
        </p:nvPicPr>
        <p:blipFill>
          <a:blip r:embed="rId3"/>
          <a:stretch>
            <a:fillRect/>
          </a:stretch>
        </p:blipFill>
        <p:spPr>
          <a:xfrm>
            <a:off x="3540303" y="2507457"/>
            <a:ext cx="3999323" cy="2828789"/>
          </a:xfrm>
          <a:prstGeom prst="rect">
            <a:avLst/>
          </a:prstGeom>
        </p:spPr>
      </p:pic>
      <p:pic>
        <p:nvPicPr>
          <p:cNvPr id="8" name="Picture 7"/>
          <p:cNvPicPr>
            <a:picLocks noChangeAspect="1"/>
          </p:cNvPicPr>
          <p:nvPr/>
        </p:nvPicPr>
        <p:blipFill>
          <a:blip r:embed="rId4"/>
          <a:stretch>
            <a:fillRect/>
          </a:stretch>
        </p:blipFill>
        <p:spPr>
          <a:xfrm>
            <a:off x="5135155" y="5075615"/>
            <a:ext cx="3257550" cy="1645860"/>
          </a:xfrm>
          <a:prstGeom prst="rect">
            <a:avLst/>
          </a:prstGeom>
        </p:spPr>
      </p:pic>
    </p:spTree>
    <p:extLst>
      <p:ext uri="{BB962C8B-B14F-4D97-AF65-F5344CB8AC3E}">
        <p14:creationId xmlns:p14="http://schemas.microsoft.com/office/powerpoint/2010/main" val="3148634758"/>
      </p:ext>
    </p:extLst>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t>
            </a:r>
            <a:r>
              <a:rPr lang="en-US" b="1" dirty="0" smtClean="0"/>
              <a:t>Is </a:t>
            </a:r>
            <a:r>
              <a:rPr lang="en-US" b="1" dirty="0" smtClean="0"/>
              <a:t>on the </a:t>
            </a:r>
            <a:r>
              <a:rPr lang="en-US" b="1" dirty="0" smtClean="0"/>
              <a:t>Horizon in </a:t>
            </a:r>
            <a:r>
              <a:rPr lang="en-US" b="1" dirty="0" smtClean="0"/>
              <a:t>Colorado?</a:t>
            </a:r>
            <a:endParaRPr lang="en-US" b="1" dirty="0"/>
          </a:p>
        </p:txBody>
      </p:sp>
      <p:sp>
        <p:nvSpPr>
          <p:cNvPr id="3" name="Content Placeholder 2"/>
          <p:cNvSpPr>
            <a:spLocks noGrp="1"/>
          </p:cNvSpPr>
          <p:nvPr>
            <p:ph idx="1"/>
          </p:nvPr>
        </p:nvSpPr>
        <p:spPr/>
        <p:txBody>
          <a:bodyPr/>
          <a:lstStyle/>
          <a:p>
            <a:pPr marL="457200" indent="-457200">
              <a:buAutoNum type="arabicPeriod"/>
            </a:pPr>
            <a:r>
              <a:rPr lang="en-US" dirty="0" smtClean="0"/>
              <a:t>Upgraded </a:t>
            </a:r>
            <a:r>
              <a:rPr lang="en-US" dirty="0" smtClean="0"/>
              <a:t>internal firewalls (moving toward “no-trust” </a:t>
            </a:r>
            <a:r>
              <a:rPr lang="en-US" dirty="0" smtClean="0"/>
              <a:t>networks)</a:t>
            </a:r>
          </a:p>
          <a:p>
            <a:pPr marL="457200" indent="-457200">
              <a:buAutoNum type="arabicPeriod"/>
            </a:pPr>
            <a:r>
              <a:rPr lang="en-US" dirty="0" smtClean="0"/>
              <a:t>Privileged </a:t>
            </a:r>
            <a:r>
              <a:rPr lang="en-US" dirty="0" smtClean="0"/>
              <a:t>Access Management</a:t>
            </a:r>
          </a:p>
          <a:p>
            <a:pPr marL="457200" indent="-457200">
              <a:buAutoNum type="arabicPeriod"/>
            </a:pPr>
            <a:r>
              <a:rPr lang="en-US" dirty="0" smtClean="0"/>
              <a:t>Endpoint detection</a:t>
            </a:r>
          </a:p>
          <a:p>
            <a:pPr marL="457200" indent="-457200">
              <a:buAutoNum type="arabicPeriod"/>
            </a:pPr>
            <a:r>
              <a:rPr lang="en-US" dirty="0" smtClean="0"/>
              <a:t>Improved </a:t>
            </a:r>
            <a:r>
              <a:rPr lang="en-US" dirty="0" err="1" smtClean="0"/>
              <a:t>DDoS</a:t>
            </a:r>
            <a:r>
              <a:rPr lang="en-US" dirty="0" smtClean="0"/>
              <a:t> protection</a:t>
            </a:r>
          </a:p>
          <a:p>
            <a:pPr marL="457200" indent="-457200">
              <a:buAutoNum type="arabicPeriod"/>
            </a:pPr>
            <a:r>
              <a:rPr lang="en-US" dirty="0" smtClean="0"/>
              <a:t>Database Access Monitoring tools</a:t>
            </a:r>
          </a:p>
          <a:p>
            <a:pPr marL="457200" indent="-457200">
              <a:buAutoNum type="arabicPeriod"/>
            </a:pPr>
            <a:r>
              <a:rPr lang="en-US" dirty="0" smtClean="0"/>
              <a:t>Tabletop Exercises</a:t>
            </a:r>
          </a:p>
          <a:p>
            <a:pPr marL="457200" indent="-457200">
              <a:buAutoNum type="arabicPeriod"/>
            </a:pPr>
            <a:r>
              <a:rPr lang="en-US" dirty="0" smtClean="0"/>
              <a:t>Improving Risk-limiting Audits</a:t>
            </a:r>
          </a:p>
          <a:p>
            <a:pPr marL="457200" indent="-457200">
              <a:buAutoNum type="arabicPeriod"/>
            </a:pPr>
            <a:r>
              <a:rPr lang="en-US" dirty="0" smtClean="0"/>
              <a:t>Improving quality and security of data exchanges</a:t>
            </a:r>
          </a:p>
          <a:p>
            <a:pPr marL="457200" indent="-457200">
              <a:buAutoNum type="arabicPeriod"/>
            </a:pPr>
            <a:r>
              <a:rPr lang="en-US" dirty="0" smtClean="0"/>
              <a:t>Improved USB controls</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34</a:t>
            </a:fld>
            <a:endParaRPr lang="en-US" altLang="en-US"/>
          </a:p>
        </p:txBody>
      </p:sp>
    </p:spTree>
    <p:extLst>
      <p:ext uri="{BB962C8B-B14F-4D97-AF65-F5344CB8AC3E}">
        <p14:creationId xmlns:p14="http://schemas.microsoft.com/office/powerpoint/2010/main" val="1425908451"/>
      </p:ext>
    </p:extLst>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Future</a:t>
            </a:r>
            <a:endParaRPr lang="en-US" b="1" dirty="0"/>
          </a:p>
        </p:txBody>
      </p:sp>
      <p:sp>
        <p:nvSpPr>
          <p:cNvPr id="3" name="Content Placeholder 2"/>
          <p:cNvSpPr>
            <a:spLocks noGrp="1"/>
          </p:cNvSpPr>
          <p:nvPr>
            <p:ph idx="1"/>
          </p:nvPr>
        </p:nvSpPr>
        <p:spPr/>
        <p:txBody>
          <a:bodyPr/>
          <a:lstStyle/>
          <a:p>
            <a:pPr marL="457200" indent="-457200">
              <a:buAutoNum type="arabicPeriod"/>
            </a:pPr>
            <a:endParaRPr lang="en-US" dirty="0" smtClean="0"/>
          </a:p>
          <a:p>
            <a:pPr marL="457200" indent="-457200">
              <a:buAutoNum type="arabicPeriod"/>
            </a:pPr>
            <a:r>
              <a:rPr lang="en-US" dirty="0" smtClean="0"/>
              <a:t>Election system code review</a:t>
            </a:r>
          </a:p>
          <a:p>
            <a:pPr marL="457200" indent="-457200">
              <a:buAutoNum type="arabicPeriod"/>
            </a:pPr>
            <a:r>
              <a:rPr lang="en-US" dirty="0" smtClean="0"/>
              <a:t>Physical security</a:t>
            </a:r>
          </a:p>
          <a:p>
            <a:pPr marL="457200" indent="-457200">
              <a:buAutoNum type="arabicPeriod"/>
            </a:pPr>
            <a:r>
              <a:rPr lang="en-US" dirty="0" smtClean="0"/>
              <a:t>Human review</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35</a:t>
            </a:fld>
            <a:endParaRPr lang="en-US" altLang="en-US"/>
          </a:p>
        </p:txBody>
      </p:sp>
    </p:spTree>
    <p:extLst>
      <p:ext uri="{BB962C8B-B14F-4D97-AF65-F5344CB8AC3E}">
        <p14:creationId xmlns:p14="http://schemas.microsoft.com/office/powerpoint/2010/main" val="2731473681"/>
      </p:ext>
    </p:extLst>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rtlCol="0">
            <a:normAutofit/>
          </a:bodyPr>
          <a:lstStyle/>
          <a:p>
            <a:pPr eaLnBrk="1" fontAlgn="auto" hangingPunct="1">
              <a:spcAft>
                <a:spcPts val="0"/>
              </a:spcAft>
              <a:defRPr/>
            </a:pPr>
            <a:endParaRPr lang="en-US" dirty="0" smtClean="0"/>
          </a:p>
          <a:p>
            <a:pPr eaLnBrk="1" fontAlgn="auto" hangingPunct="1">
              <a:spcAft>
                <a:spcPts val="0"/>
              </a:spcAft>
              <a:defRPr/>
            </a:pPr>
            <a:endParaRPr lang="en-US" dirty="0" smtClean="0"/>
          </a:p>
          <a:p>
            <a:pPr marL="0" indent="0" algn="ctr" eaLnBrk="1" fontAlgn="auto" hangingPunct="1">
              <a:spcAft>
                <a:spcPts val="0"/>
              </a:spcAft>
              <a:buFont typeface="Arial" panose="020B0604020202020204" pitchFamily="34" charset="0"/>
              <a:buNone/>
              <a:defRPr/>
            </a:pPr>
            <a:r>
              <a:rPr lang="en-US" sz="3600" b="1" dirty="0" smtClean="0"/>
              <a:t>Questions?</a:t>
            </a:r>
          </a:p>
          <a:p>
            <a:pPr marL="0" indent="0" algn="ctr" eaLnBrk="1" fontAlgn="auto" hangingPunct="1">
              <a:spcAft>
                <a:spcPts val="0"/>
              </a:spcAft>
              <a:buFont typeface="Arial" panose="020B0604020202020204" pitchFamily="34" charset="0"/>
              <a:buNone/>
              <a:defRPr/>
            </a:pPr>
            <a:endParaRPr lang="en-US" sz="3600" b="1" dirty="0" smtClean="0"/>
          </a:p>
          <a:p>
            <a:pPr marL="0" indent="0" algn="ctr" eaLnBrk="1" fontAlgn="auto" hangingPunct="1">
              <a:spcAft>
                <a:spcPts val="0"/>
              </a:spcAft>
              <a:buFont typeface="Arial" panose="020B0604020202020204" pitchFamily="34" charset="0"/>
              <a:buNone/>
              <a:defRPr/>
            </a:pPr>
            <a:r>
              <a:rPr lang="en-US" sz="2400" b="1" dirty="0" smtClean="0">
                <a:hlinkClick r:id="rId2"/>
              </a:rPr>
              <a:t>judd.choate@sos.state.co.us</a:t>
            </a:r>
            <a:endParaRPr lang="en-US" sz="2400" b="1" dirty="0" smtClean="0"/>
          </a:p>
          <a:p>
            <a:pPr marL="0" indent="0" algn="ctr" eaLnBrk="1" fontAlgn="auto" hangingPunct="1">
              <a:spcAft>
                <a:spcPts val="0"/>
              </a:spcAft>
              <a:buFont typeface="Arial" panose="020B0604020202020204" pitchFamily="34" charset="0"/>
              <a:buNone/>
              <a:defRPr/>
            </a:pPr>
            <a:r>
              <a:rPr lang="en-US" sz="2400" b="1" dirty="0" smtClean="0"/>
              <a:t>303-869-4927</a:t>
            </a:r>
            <a:endParaRPr lang="en-US" sz="2400" b="1" dirty="0"/>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900" smtClean="0">
              <a:solidFill>
                <a:srgbClr val="898989"/>
              </a:solidFill>
              <a:latin typeface="Times New Roman" panose="02020603050405020304" pitchFamily="18" charset="0"/>
            </a:endParaRP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1DDBD3D-17EA-4841-B0AA-2279015A8300}" type="slidenum">
              <a:rPr lang="en-US" altLang="en-US" sz="900" smtClean="0">
                <a:solidFill>
                  <a:srgbClr val="898989"/>
                </a:solidFill>
                <a:latin typeface="Times New Roman" panose="02020603050405020304" pitchFamily="18" charset="0"/>
              </a:rPr>
              <a:pPr/>
              <a:t>36</a:t>
            </a:fld>
            <a:endParaRPr lang="en-US" altLang="en-US" sz="900" smtClean="0">
              <a:solidFill>
                <a:srgbClr val="898989"/>
              </a:solidFill>
              <a:latin typeface="Times New Roman" panose="02020603050405020304" pitchFamily="18" charset="0"/>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HL8KNd0j-PA"/>
          <p:cNvPicPr>
            <a:picLocks noGrp="1" noRot="1" noChangeAspect="1"/>
          </p:cNvPicPr>
          <p:nvPr>
            <p:ph idx="1"/>
            <a:videoFile r:link="rId1"/>
          </p:nvPr>
        </p:nvPicPr>
        <p:blipFill>
          <a:blip r:embed="rId3"/>
          <a:stretch>
            <a:fillRect/>
          </a:stretch>
        </p:blipFill>
        <p:spPr>
          <a:xfrm>
            <a:off x="628650" y="365125"/>
            <a:ext cx="7886700" cy="5807075"/>
          </a:xfrm>
          <a:prstGeom prst="rect">
            <a:avLst/>
          </a:prstGeo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4</a:t>
            </a:fld>
            <a:endParaRPr lang="en-US" altLang="en-US"/>
          </a:p>
        </p:txBody>
      </p:sp>
    </p:spTree>
    <p:extLst>
      <p:ext uri="{BB962C8B-B14F-4D97-AF65-F5344CB8AC3E}">
        <p14:creationId xmlns:p14="http://schemas.microsoft.com/office/powerpoint/2010/main" val="1174187715"/>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365124"/>
            <a:ext cx="4800600" cy="5991225"/>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5</a:t>
            </a:fld>
            <a:endParaRPr lang="en-US" altLang="en-US"/>
          </a:p>
        </p:txBody>
      </p:sp>
    </p:spTree>
    <p:extLst>
      <p:ext uri="{BB962C8B-B14F-4D97-AF65-F5344CB8AC3E}">
        <p14:creationId xmlns:p14="http://schemas.microsoft.com/office/powerpoint/2010/main" val="1769803966"/>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65125"/>
            <a:ext cx="4419600" cy="6091527"/>
          </a:xfr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6</a:t>
            </a:fld>
            <a:endParaRPr lang="en-US" altLang="en-US"/>
          </a:p>
        </p:txBody>
      </p:sp>
    </p:spTree>
    <p:extLst>
      <p:ext uri="{BB962C8B-B14F-4D97-AF65-F5344CB8AC3E}">
        <p14:creationId xmlns:p14="http://schemas.microsoft.com/office/powerpoint/2010/main" val="1937300545"/>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b="1" dirty="0" smtClean="0"/>
              <a:t>Indictments</a:t>
            </a:r>
            <a:endParaRPr lang="en-US" b="1" dirty="0"/>
          </a:p>
        </p:txBody>
      </p:sp>
      <p:sp>
        <p:nvSpPr>
          <p:cNvPr id="9" name="Subtitle 8"/>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7</a:t>
            </a:fld>
            <a:endParaRPr lang="en-US" altLang="en-US"/>
          </a:p>
        </p:txBody>
      </p:sp>
    </p:spTree>
    <p:extLst>
      <p:ext uri="{BB962C8B-B14F-4D97-AF65-F5344CB8AC3E}">
        <p14:creationId xmlns:p14="http://schemas.microsoft.com/office/powerpoint/2010/main" val="3619383105"/>
      </p:ext>
    </p:extLst>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lstStyle/>
          <a:p>
            <a:pPr algn="ctr"/>
            <a:r>
              <a:rPr lang="en-US" sz="3600" b="1" dirty="0" smtClean="0"/>
              <a:t>Indictment Summary</a:t>
            </a:r>
            <a:endParaRPr lang="en-US" sz="3600" b="1" dirty="0"/>
          </a:p>
        </p:txBody>
      </p:sp>
      <p:sp>
        <p:nvSpPr>
          <p:cNvPr id="3" name="Content Placeholder 2"/>
          <p:cNvSpPr>
            <a:spLocks noGrp="1"/>
          </p:cNvSpPr>
          <p:nvPr>
            <p:ph idx="1"/>
          </p:nvPr>
        </p:nvSpPr>
        <p:spPr>
          <a:xfrm>
            <a:off x="628650" y="1371600"/>
            <a:ext cx="7886700" cy="4805363"/>
          </a:xfrm>
        </p:spPr>
        <p:txBody>
          <a:bodyPr/>
          <a:lstStyle/>
          <a:p>
            <a:pPr marL="342900" indent="-342900">
              <a:buFont typeface="+mj-lt"/>
              <a:buAutoNum type="arabicPeriod"/>
            </a:pPr>
            <a:endParaRPr lang="en-US" sz="1800" dirty="0" smtClean="0"/>
          </a:p>
          <a:p>
            <a:pPr marL="342900" indent="-342900">
              <a:buFont typeface="+mj-lt"/>
              <a:buAutoNum type="arabicPeriod"/>
            </a:pPr>
            <a:r>
              <a:rPr lang="en-US" sz="1800" b="1" u="sng" dirty="0" smtClean="0"/>
              <a:t>13 people and two businesses </a:t>
            </a:r>
            <a:r>
              <a:rPr lang="en-US" sz="1800" dirty="0" smtClean="0"/>
              <a:t>were indicted for various violations of federal law that furthered </a:t>
            </a:r>
            <a:r>
              <a:rPr lang="en-US" sz="1800" dirty="0" smtClean="0"/>
              <a:t>a conspiracy to illegally influence the 2016 election.</a:t>
            </a:r>
          </a:p>
          <a:p>
            <a:pPr marL="342900" indent="-342900">
              <a:buFont typeface="+mj-lt"/>
              <a:buAutoNum type="arabicPeriod"/>
            </a:pPr>
            <a:r>
              <a:rPr lang="en-US" sz="1800" dirty="0" smtClean="0"/>
              <a:t>The </a:t>
            </a:r>
            <a:r>
              <a:rPr lang="en-US" sz="1800" dirty="0"/>
              <a:t>indictment </a:t>
            </a:r>
            <a:r>
              <a:rPr lang="en-US" sz="1800" dirty="0" smtClean="0"/>
              <a:t>states that the Russian conspiracy </a:t>
            </a:r>
            <a:r>
              <a:rPr lang="en-US" sz="1800" b="1" u="sng" dirty="0" smtClean="0"/>
              <a:t>dates </a:t>
            </a:r>
            <a:r>
              <a:rPr lang="en-US" sz="1800" b="1" u="sng" dirty="0"/>
              <a:t>back to at least 2014</a:t>
            </a:r>
            <a:r>
              <a:rPr lang="en-US" sz="1800" dirty="0" smtClean="0"/>
              <a:t>.</a:t>
            </a:r>
            <a:endParaRPr lang="en-US" sz="1800" dirty="0"/>
          </a:p>
          <a:p>
            <a:pPr marL="342900" indent="-342900">
              <a:buFont typeface="+mj-lt"/>
              <a:buAutoNum type="arabicPeriod"/>
            </a:pPr>
            <a:r>
              <a:rPr lang="en-US" sz="1800" dirty="0"/>
              <a:t>T</a:t>
            </a:r>
            <a:r>
              <a:rPr lang="en-US" sz="1800" dirty="0" smtClean="0"/>
              <a:t>he </a:t>
            </a:r>
            <a:r>
              <a:rPr lang="en-US" sz="1800" dirty="0"/>
              <a:t>Russian plot </a:t>
            </a:r>
            <a:r>
              <a:rPr lang="en-US" sz="1800" b="1" u="sng" dirty="0"/>
              <a:t>was substantial and is </a:t>
            </a:r>
            <a:r>
              <a:rPr lang="en-US" sz="1800" b="1" u="sng" dirty="0" smtClean="0"/>
              <a:t>ongoing</a:t>
            </a:r>
            <a:r>
              <a:rPr lang="en-US" sz="1800" dirty="0" smtClean="0"/>
              <a:t>.</a:t>
            </a:r>
            <a:endParaRPr lang="en-US" sz="1800" dirty="0"/>
          </a:p>
          <a:p>
            <a:pPr marL="342900" indent="-342900">
              <a:buFont typeface="+mj-lt"/>
              <a:buAutoNum type="arabicPeriod"/>
            </a:pPr>
            <a:r>
              <a:rPr lang="en-US" sz="1800" dirty="0" smtClean="0"/>
              <a:t>US </a:t>
            </a:r>
            <a:r>
              <a:rPr lang="en-US" sz="1800" b="1" u="sng" dirty="0"/>
              <a:t>citizens </a:t>
            </a:r>
            <a:r>
              <a:rPr lang="en-US" sz="1800" b="1" u="sng" dirty="0" smtClean="0"/>
              <a:t>were not co-conspirators</a:t>
            </a:r>
            <a:r>
              <a:rPr lang="en-US" sz="1800" dirty="0" smtClean="0"/>
              <a:t>.  Instead, Americans were “unwitting </a:t>
            </a:r>
            <a:r>
              <a:rPr lang="en-US" sz="1800" dirty="0"/>
              <a:t>members, volunteers and supporters of the Trump campaign</a:t>
            </a:r>
            <a:r>
              <a:rPr lang="en-US" sz="1800" dirty="0" smtClean="0"/>
              <a:t>.”</a:t>
            </a:r>
            <a:endParaRPr lang="en-US" sz="1800" dirty="0"/>
          </a:p>
          <a:p>
            <a:pPr marL="342900" indent="-342900">
              <a:buFont typeface="+mj-lt"/>
              <a:buAutoNum type="arabicPeriod"/>
            </a:pPr>
            <a:r>
              <a:rPr lang="en-US" sz="1800" dirty="0"/>
              <a:t>T</a:t>
            </a:r>
            <a:r>
              <a:rPr lang="en-US" sz="1800" dirty="0" smtClean="0"/>
              <a:t>he </a:t>
            </a:r>
            <a:r>
              <a:rPr lang="en-US" sz="1800" dirty="0"/>
              <a:t>Internet Research </a:t>
            </a:r>
            <a:r>
              <a:rPr lang="en-US" sz="1800" dirty="0" smtClean="0"/>
              <a:t>Agency </a:t>
            </a:r>
            <a:r>
              <a:rPr lang="en-US" sz="1800" b="1" u="sng" dirty="0" smtClean="0"/>
              <a:t>created millions </a:t>
            </a:r>
            <a:r>
              <a:rPr lang="en-US" sz="1800" b="1" u="sng" dirty="0"/>
              <a:t>of impostor social media accounts </a:t>
            </a:r>
            <a:r>
              <a:rPr lang="en-US" sz="1800" dirty="0" smtClean="0"/>
              <a:t>largely to </a:t>
            </a:r>
            <a:r>
              <a:rPr lang="en-US" sz="1800" b="1" u="sng" dirty="0" smtClean="0"/>
              <a:t>support Donald Trump and oppose Hillary Clinton</a:t>
            </a:r>
            <a:r>
              <a:rPr lang="en-US" sz="1800" dirty="0" smtClean="0"/>
              <a:t>. </a:t>
            </a:r>
            <a:endParaRPr lang="en-US" sz="1800" dirty="0"/>
          </a:p>
          <a:p>
            <a:pPr marL="342900" indent="-342900">
              <a:buFont typeface="+mj-lt"/>
              <a:buAutoNum type="arabicPeriod"/>
            </a:pPr>
            <a:r>
              <a:rPr lang="en-US" sz="1800" dirty="0" smtClean="0"/>
              <a:t>Charges </a:t>
            </a:r>
            <a:r>
              <a:rPr lang="en-US" sz="1800" dirty="0"/>
              <a:t>include </a:t>
            </a:r>
            <a:r>
              <a:rPr lang="en-US" sz="1800" b="1" u="sng" dirty="0" smtClean="0"/>
              <a:t>violations </a:t>
            </a:r>
            <a:r>
              <a:rPr lang="en-US" sz="1800" b="1" u="sng" dirty="0"/>
              <a:t>of </a:t>
            </a:r>
            <a:r>
              <a:rPr lang="en-US" sz="1800" b="1" u="sng" dirty="0" smtClean="0"/>
              <a:t>campaign finance laws </a:t>
            </a:r>
            <a:r>
              <a:rPr lang="en-US" sz="1800" dirty="0"/>
              <a:t>forbidding foreign nationals from making </a:t>
            </a:r>
            <a:r>
              <a:rPr lang="en-US" sz="1800" dirty="0" smtClean="0"/>
              <a:t>expenditures </a:t>
            </a:r>
            <a:r>
              <a:rPr lang="en-US" sz="1800" dirty="0"/>
              <a:t>in US </a:t>
            </a:r>
            <a:r>
              <a:rPr lang="en-US" sz="1800" dirty="0" smtClean="0"/>
              <a:t>elections.</a:t>
            </a:r>
            <a:endParaRPr lang="en-US" sz="1800" dirty="0"/>
          </a:p>
          <a:p>
            <a:pPr marL="342900" indent="-342900">
              <a:buFont typeface="+mj-lt"/>
              <a:buAutoNum type="arabicPeriod"/>
            </a:pPr>
            <a:r>
              <a:rPr lang="en-US" sz="1800" dirty="0" smtClean="0"/>
              <a:t>Russians </a:t>
            </a:r>
            <a:r>
              <a:rPr lang="en-US" sz="1800" b="1" u="sng" dirty="0" smtClean="0"/>
              <a:t>traveled to U.S. cities (including Denver) </a:t>
            </a:r>
            <a:r>
              <a:rPr lang="en-US" sz="1800" dirty="0" smtClean="0"/>
              <a:t>in </a:t>
            </a:r>
            <a:r>
              <a:rPr lang="en-US" sz="1800" dirty="0"/>
              <a:t>which Russian agents “posed as US persons and </a:t>
            </a:r>
            <a:r>
              <a:rPr lang="en-US" sz="1800" dirty="0" err="1"/>
              <a:t>and</a:t>
            </a:r>
            <a:r>
              <a:rPr lang="en-US" sz="1800" dirty="0"/>
              <a:t> contacted US social and political activists</a:t>
            </a:r>
            <a:r>
              <a:rPr lang="en-US" sz="1800" dirty="0" smtClean="0"/>
              <a:t>.”</a:t>
            </a:r>
            <a:endParaRPr lang="en-US" sz="1800" dirty="0"/>
          </a:p>
          <a:p>
            <a:pPr marL="342900" indent="-342900">
              <a:buFont typeface="+mj-lt"/>
              <a:buAutoNum type="arabicPeriod"/>
            </a:pPr>
            <a:r>
              <a:rPr lang="en-US" sz="1800" dirty="0" smtClean="0"/>
              <a:t>Russians </a:t>
            </a:r>
            <a:r>
              <a:rPr lang="en-US" sz="1800" b="1" u="sng" dirty="0" smtClean="0"/>
              <a:t>posted on social media </a:t>
            </a:r>
            <a:r>
              <a:rPr lang="en-US" sz="1800" dirty="0" smtClean="0"/>
              <a:t>and </a:t>
            </a:r>
            <a:r>
              <a:rPr lang="en-US" sz="1800" dirty="0" smtClean="0"/>
              <a:t>adopted election-related </a:t>
            </a:r>
            <a:r>
              <a:rPr lang="en-US" sz="1800" dirty="0"/>
              <a:t>hashtags including “#</a:t>
            </a:r>
            <a:r>
              <a:rPr lang="en-US" sz="1800" dirty="0" err="1"/>
              <a:t>TrumpTrain</a:t>
            </a:r>
            <a:r>
              <a:rPr lang="en-US" sz="1800" dirty="0"/>
              <a:t>” “#Trump2016” “MAGA” and “Hillary4Prison</a:t>
            </a:r>
            <a:r>
              <a:rPr lang="en-US" sz="1800" dirty="0" smtClean="0"/>
              <a:t>.”</a:t>
            </a:r>
            <a:endParaRPr lang="en-US" sz="18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8</a:t>
            </a:fld>
            <a:endParaRPr lang="en-US" altLang="en-US"/>
          </a:p>
        </p:txBody>
      </p:sp>
    </p:spTree>
    <p:extLst>
      <p:ext uri="{BB962C8B-B14F-4D97-AF65-F5344CB8AC3E}">
        <p14:creationId xmlns:p14="http://schemas.microsoft.com/office/powerpoint/2010/main" val="3257546809"/>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XoAf_I3ULwE"/>
          <p:cNvPicPr>
            <a:picLocks noGrp="1" noRot="1" noChangeAspect="1"/>
          </p:cNvPicPr>
          <p:nvPr>
            <p:ph idx="1"/>
            <a:videoFile r:link="rId1"/>
          </p:nvPr>
        </p:nvPicPr>
        <p:blipFill>
          <a:blip r:embed="rId3"/>
          <a:stretch>
            <a:fillRect/>
          </a:stretch>
        </p:blipFill>
        <p:spPr>
          <a:xfrm>
            <a:off x="167897" y="195855"/>
            <a:ext cx="8808206" cy="6343057"/>
          </a:xfrm>
          <a:prstGeom prst="rect">
            <a:avLst/>
          </a:prstGeom>
        </p:spPr>
      </p:pic>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2BC94E-8110-4387-B01B-7D17D486463B}" type="slidenum">
              <a:rPr lang="en-US" altLang="en-US" smtClean="0"/>
              <a:pPr>
                <a:defRPr/>
              </a:pPr>
              <a:t>9</a:t>
            </a:fld>
            <a:endParaRPr lang="en-US" altLang="en-US"/>
          </a:p>
        </p:txBody>
      </p:sp>
    </p:spTree>
    <p:extLst>
      <p:ext uri="{BB962C8B-B14F-4D97-AF65-F5344CB8AC3E}">
        <p14:creationId xmlns:p14="http://schemas.microsoft.com/office/powerpoint/2010/main" val="4249364351"/>
      </p:ext>
    </p:extLst>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User_x0020_Categories xmlns="9fbdc6e7-0fa2-474c-bc8c-710a3fdd0a24"/>
    <PublishingExpirationDate xmlns="http://schemas.microsoft.com/sharepoint/v3" xsi:nil="true"/>
    <PublishingStartDate xmlns="http://schemas.microsoft.com/sharepoint/v3" xsi:nil="true"/>
    <Topic xmlns="9fbdc6e7-0fa2-474c-bc8c-710a3fdd0a2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25BE62C918274AB671B0BB02029F8D" ma:contentTypeVersion="3" ma:contentTypeDescription="Create a new document." ma:contentTypeScope="" ma:versionID="aad1fe9cf286b0f0a0aabeba794b4cbd">
  <xsd:schema xmlns:xsd="http://www.w3.org/2001/XMLSchema" xmlns:xs="http://www.w3.org/2001/XMLSchema" xmlns:p="http://schemas.microsoft.com/office/2006/metadata/properties" xmlns:ns1="http://schemas.microsoft.com/sharepoint/v3" xmlns:ns2="9fbdc6e7-0fa2-474c-bc8c-710a3fdd0a24" targetNamespace="http://schemas.microsoft.com/office/2006/metadata/properties" ma:root="true" ma:fieldsID="e0035760f507d94c2ff14ba3edc28787" ns1:_="" ns2:_="">
    <xsd:import namespace="http://schemas.microsoft.com/sharepoint/v3"/>
    <xsd:import namespace="9fbdc6e7-0fa2-474c-bc8c-710a3fdd0a24"/>
    <xsd:element name="properties">
      <xsd:complexType>
        <xsd:sequence>
          <xsd:element name="documentManagement">
            <xsd:complexType>
              <xsd:all>
                <xsd:element ref="ns1:PublishingStartDate" minOccurs="0"/>
                <xsd:element ref="ns1:PublishingExpirationDate" minOccurs="0"/>
                <xsd:element ref="ns2:User_x0020_Categories"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bdc6e7-0fa2-474c-bc8c-710a3fdd0a24" elementFormDefault="qualified">
    <xsd:import namespace="http://schemas.microsoft.com/office/2006/documentManagement/types"/>
    <xsd:import namespace="http://schemas.microsoft.com/office/infopath/2007/PartnerControls"/>
    <xsd:element name="User_x0020_Categories" ma:index="10" nillable="true" ma:displayName="User Categories" ma:internalName="User_x0020_Categories" ma:requiredMultiChoice="true">
      <xsd:complexType>
        <xsd:complexContent>
          <xsd:extension base="dms:MultiChoice">
            <xsd:sequence>
              <xsd:element name="Value" maxOccurs="unbounded" minOccurs="0" nillable="true">
                <xsd:simpleType>
                  <xsd:restriction base="dms:Choice">
                    <xsd:enumeration value="Author"/>
                    <xsd:enumeration value="Advanced Author"/>
                    <xsd:enumeration value="Reviewer"/>
                    <xsd:enumeration value="Publisher"/>
                    <xsd:enumeration value="Press Team"/>
                    <xsd:enumeration value="Photographer/Multimedia"/>
                    <xsd:enumeration value="Website Administrator"/>
                  </xsd:restriction>
                </xsd:simpleType>
              </xsd:element>
            </xsd:sequence>
          </xsd:extension>
        </xsd:complexContent>
      </xsd:complexType>
    </xsd:element>
    <xsd:element name="Topic" ma:index="11" nillable="true" ma:displayName="Topic" ma:internalName="Topic" ma:requiredMultiChoice="true">
      <xsd:complexType>
        <xsd:complexContent>
          <xsd:extension base="dms:MultiChoice">
            <xsd:sequence>
              <xsd:element name="Value" maxOccurs="unbounded" minOccurs="0" nillable="true">
                <xsd:simpleType>
                  <xsd:restriction base="dms:Choice">
                    <xsd:enumeration value="Accessibility (Section 508)"/>
                    <xsd:enumeration value="Committees"/>
                    <xsd:enumeration value="Communities of Practice"/>
                    <xsd:enumeration value="Content Management"/>
                    <xsd:enumeration value="DC Area Info"/>
                    <xsd:enumeration value="Drupal Training"/>
                    <xsd:enumeration value="Inbox &amp; Emails"/>
                    <xsd:enumeration value="Plain Language"/>
                    <xsd:enumeration value="Press Team Publishing"/>
                    <xsd:enumeration value="NAC Information"/>
                    <xsd:enumeration value="Regression Testing"/>
                    <xsd:enumeration value="Reports"/>
                    <xsd:enumeration value="Secured Web Team Site"/>
                    <xsd:enumeration value="Strategic Plans"/>
                    <xsd:enumeration value="Support Information"/>
                    <xsd:enumeration value="Tools"/>
                    <xsd:enumeration value="Training"/>
                    <xsd:enumeration value="User Management"/>
                    <xsd:enumeration value="Video"/>
                    <xsd:enumeration value="Website Administr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7BC87B-CDB1-4C2D-B029-177DBC9B9AB0}">
  <ds:schemaRefs>
    <ds:schemaRef ds:uri="http://purl.org/dc/terms/"/>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9fbdc6e7-0fa2-474c-bc8c-710a3fdd0a24"/>
    <ds:schemaRef ds:uri="http://www.w3.org/XML/1998/namespace"/>
    <ds:schemaRef ds:uri="http://purl.org/dc/dcmitype/"/>
  </ds:schemaRefs>
</ds:datastoreItem>
</file>

<file path=customXml/itemProps2.xml><?xml version="1.0" encoding="utf-8"?>
<ds:datastoreItem xmlns:ds="http://schemas.openxmlformats.org/officeDocument/2006/customXml" ds:itemID="{AF67B86C-A55A-4867-B783-780AB8702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bdc6e7-0fa2-474c-bc8c-710a3fdd0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DHS_Template_White</Template>
  <TotalTime>4335</TotalTime>
  <Words>1504</Words>
  <Application>Microsoft Office PowerPoint</Application>
  <PresentationFormat>On-screen Show (4:3)</PresentationFormat>
  <Paragraphs>314</Paragraphs>
  <Slides>36</Slides>
  <Notes>2</Notes>
  <HiddenSlides>12</HiddenSlides>
  <MMClips>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宋体</vt:lpstr>
      <vt:lpstr>Arial</vt:lpstr>
      <vt:lpstr>Calibri</vt:lpstr>
      <vt:lpstr>Calibri Light</vt:lpstr>
      <vt:lpstr>Franklin Gothic Medium Cond</vt:lpstr>
      <vt:lpstr>Rockwell Condensed</vt:lpstr>
      <vt:lpstr>Tahoma</vt:lpstr>
      <vt:lpstr>Times</vt:lpstr>
      <vt:lpstr>Times New Roman</vt:lpstr>
      <vt:lpstr>Verdana</vt:lpstr>
      <vt:lpstr>Wingdings</vt:lpstr>
      <vt:lpstr>DHS_Template_White</vt:lpstr>
      <vt:lpstr>Office Theme</vt:lpstr>
      <vt:lpstr>1_Office Theme</vt:lpstr>
      <vt:lpstr>Colorado Secretary of State’s Office Judd Choate, State Election Director Trevor Timmons, Chief Information Officer</vt:lpstr>
      <vt:lpstr>Russia’s 2016 Meddling in U.S. Elections</vt:lpstr>
      <vt:lpstr>Successful Social Media Campaign</vt:lpstr>
      <vt:lpstr>PowerPoint Presentation</vt:lpstr>
      <vt:lpstr>PowerPoint Presentation</vt:lpstr>
      <vt:lpstr>PowerPoint Presentation</vt:lpstr>
      <vt:lpstr>Indictments</vt:lpstr>
      <vt:lpstr>Indictment Summary</vt:lpstr>
      <vt:lpstr>PowerPoint Presentation</vt:lpstr>
      <vt:lpstr>Attempted Election Manipulation</vt:lpstr>
      <vt:lpstr>What is Known about Russian Election Attacks?</vt:lpstr>
      <vt:lpstr>21 States Targeted by the Russians</vt:lpstr>
      <vt:lpstr>Headlines from 22 September 2017</vt:lpstr>
      <vt:lpstr>PowerPoint Presentation</vt:lpstr>
      <vt:lpstr>PowerPoint Presentation</vt:lpstr>
      <vt:lpstr>Critical Infrastructure Designation</vt:lpstr>
      <vt:lpstr>PowerPoint Presentation</vt:lpstr>
      <vt:lpstr>Critical Infrastructure Designation</vt:lpstr>
      <vt:lpstr>Critical Infrastructure Coordinating Council</vt:lpstr>
      <vt:lpstr>Governmental Coordinating Council</vt:lpstr>
      <vt:lpstr>Critical Infrastructure Executive Committee</vt:lpstr>
      <vt:lpstr>GCC Progress</vt:lpstr>
      <vt:lpstr>Three Takeaways </vt:lpstr>
      <vt:lpstr>(Sorta) New Services</vt:lpstr>
      <vt:lpstr>PowerPoint Presentation</vt:lpstr>
      <vt:lpstr>Summary of Services:   Cybersecurity Assessments</vt:lpstr>
      <vt:lpstr>Summary of Services: Continuous Monitoring</vt:lpstr>
      <vt:lpstr>Summary of Services: Incident Response </vt:lpstr>
      <vt:lpstr>MS-ISAC Cyber Alerts</vt:lpstr>
      <vt:lpstr>What have we done here in Colorado?</vt:lpstr>
      <vt:lpstr>What Have We Done In Colorado?</vt:lpstr>
      <vt:lpstr>What Have We Done In Colorado?</vt:lpstr>
      <vt:lpstr>What Have We Done In Colorado?</vt:lpstr>
      <vt:lpstr>What Is on the Horizon in Colorado?</vt:lpstr>
      <vt:lpstr>Future</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creator>Beach, Donnalee</dc:creator>
  <cp:lastModifiedBy>Judd Choate</cp:lastModifiedBy>
  <cp:revision>231</cp:revision>
  <cp:lastPrinted>2002-02-25T16:50:36Z</cp:lastPrinted>
  <dcterms:created xsi:type="dcterms:W3CDTF">2003-10-28T16:04:33Z</dcterms:created>
  <dcterms:modified xsi:type="dcterms:W3CDTF">2018-04-05T15:20:12Z</dcterms:modified>
</cp:coreProperties>
</file>