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9" r:id="rId4"/>
    <p:sldId id="267" r:id="rId5"/>
    <p:sldId id="270" r:id="rId6"/>
    <p:sldId id="261" r:id="rId7"/>
    <p:sldId id="260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23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3C4424-5BB9-4157-AADC-0628140CD8E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8971-458F-4983-894B-22EFC248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Bipartisan Election Advisory Committee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December 15, 2016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Potential legislative proposals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Campaign finance 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Clarify distinction between independent expenditure committees </a:t>
            </a:r>
            <a:r>
              <a:rPr lang="en-US" dirty="0" smtClean="0">
                <a:latin typeface="Garamond" panose="02020404030301010803" pitchFamily="18" charset="0"/>
              </a:rPr>
              <a:t>and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political committees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Clarify LLC contribution requirements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Prohibit personal use of campaign funds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</a:rPr>
              <a:t>odify requirement to identify candidate </a:t>
            </a:r>
            <a:r>
              <a:rPr lang="en-US" dirty="0" smtClean="0">
                <a:latin typeface="Garamond" panose="02020404030301010803" pitchFamily="18" charset="0"/>
              </a:rPr>
              <a:t>referred </a:t>
            </a:r>
            <a:r>
              <a:rPr lang="en-US" dirty="0" smtClean="0">
                <a:latin typeface="Garamond" panose="02020404030301010803" pitchFamily="18" charset="0"/>
              </a:rPr>
              <a:t>to in electioneering communication reports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Eliminate Independent Expenditure donor reports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Eliminate Major Contributor reports for certain committees during certain periods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Clarify reporting requirements for school board </a:t>
            </a:r>
            <a:r>
              <a:rPr lang="en-US" dirty="0" smtClean="0">
                <a:latin typeface="Garamond" panose="02020404030301010803" pitchFamily="18" charset="0"/>
              </a:rPr>
              <a:t>candidates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Procedural </a:t>
            </a:r>
            <a:r>
              <a:rPr lang="en-US" dirty="0" smtClean="0">
                <a:latin typeface="Garamond" panose="02020404030301010803" pitchFamily="18" charset="0"/>
              </a:rPr>
              <a:t>changes to Complaint process – referral to OAC, attorneys fees, subpoenas, and collection of debt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Potential legislative proposals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Election Watchers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Authorizes s</a:t>
            </a:r>
            <a:r>
              <a:rPr lang="en-US" dirty="0" smtClean="0">
                <a:latin typeface="Garamond" panose="02020404030301010803" pitchFamily="18" charset="0"/>
              </a:rPr>
              <a:t>tate </a:t>
            </a:r>
            <a:r>
              <a:rPr lang="en-US" dirty="0" smtClean="0">
                <a:latin typeface="Garamond" panose="02020404030301010803" pitchFamily="18" charset="0"/>
              </a:rPr>
              <a:t>party chair as alternative appointing entity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Moves up date for submittal of names to county clerk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Authorizes registered </a:t>
            </a:r>
            <a:r>
              <a:rPr lang="en-US" dirty="0" smtClean="0">
                <a:latin typeface="Garamond" panose="02020404030301010803" pitchFamily="18" charset="0"/>
              </a:rPr>
              <a:t>agent of issue committee </a:t>
            </a:r>
            <a:r>
              <a:rPr lang="en-US" dirty="0" smtClean="0">
                <a:latin typeface="Garamond" panose="02020404030301010803" pitchFamily="18" charset="0"/>
              </a:rPr>
              <a:t>to </a:t>
            </a:r>
            <a:r>
              <a:rPr lang="en-US" dirty="0" smtClean="0">
                <a:latin typeface="Garamond" panose="02020404030301010803" pitchFamily="18" charset="0"/>
              </a:rPr>
              <a:t>appoint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Outlines p</a:t>
            </a:r>
            <a:r>
              <a:rPr lang="en-US" dirty="0" smtClean="0">
                <a:latin typeface="Garamond" panose="02020404030301010803" pitchFamily="18" charset="0"/>
              </a:rPr>
              <a:t>rocess </a:t>
            </a:r>
            <a:r>
              <a:rPr lang="en-US" dirty="0" smtClean="0">
                <a:latin typeface="Garamond" panose="02020404030301010803" pitchFamily="18" charset="0"/>
              </a:rPr>
              <a:t>and remedy for reporting potential discrepancy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Codifies election watcher oath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Requires c</a:t>
            </a:r>
            <a:r>
              <a:rPr lang="en-US" dirty="0" smtClean="0">
                <a:latin typeface="Garamond" panose="02020404030301010803" pitchFamily="18" charset="0"/>
              </a:rPr>
              <a:t>riminal </a:t>
            </a:r>
            <a:r>
              <a:rPr lang="en-US" dirty="0" smtClean="0">
                <a:latin typeface="Garamond" panose="02020404030301010803" pitchFamily="18" charset="0"/>
              </a:rPr>
              <a:t>background checks </a:t>
            </a:r>
            <a:r>
              <a:rPr lang="en-US" dirty="0" smtClean="0">
                <a:latin typeface="Garamond" panose="02020404030301010803" pitchFamily="18" charset="0"/>
              </a:rPr>
              <a:t>to </a:t>
            </a:r>
            <a:r>
              <a:rPr lang="en-US" dirty="0" smtClean="0">
                <a:latin typeface="Garamond" panose="02020404030301010803" pitchFamily="18" charset="0"/>
              </a:rPr>
              <a:t>observe tier two signature verification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Potential legislative proposals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5806"/>
            <a:ext cx="8946541" cy="4942702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 smtClean="0">
                <a:latin typeface="Garamond" panose="02020404030301010803" pitchFamily="18" charset="0"/>
              </a:rPr>
              <a:t>Voter Service and Polling Centers</a:t>
            </a:r>
          </a:p>
          <a:p>
            <a:pPr lvl="1"/>
            <a:r>
              <a:rPr lang="en-US" sz="1700" dirty="0" smtClean="0">
                <a:latin typeface="Garamond" panose="02020404030301010803" pitchFamily="18" charset="0"/>
              </a:rPr>
              <a:t>Re-work formulas for number of locations, length of time open</a:t>
            </a:r>
          </a:p>
          <a:p>
            <a:pPr lvl="3"/>
            <a:r>
              <a:rPr lang="en-US" sz="1700" dirty="0" smtClean="0">
                <a:latin typeface="Garamond" panose="02020404030301010803" pitchFamily="18" charset="0"/>
              </a:rPr>
              <a:t>General election – VSPCs for 15 days before and including election day</a:t>
            </a:r>
          </a:p>
          <a:p>
            <a:pPr lvl="4"/>
            <a:r>
              <a:rPr lang="en-US" sz="1700" dirty="0" smtClean="0">
                <a:latin typeface="Garamond" panose="02020404030301010803" pitchFamily="18" charset="0"/>
              </a:rPr>
              <a:t>Large counties (25,000+ active electors) – 1 VSPC per 30,000 active voters (early voting); 1 VSPC per 15,000 active voters (election day)</a:t>
            </a:r>
          </a:p>
          <a:p>
            <a:pPr lvl="4"/>
            <a:r>
              <a:rPr lang="en-US" sz="1700" dirty="0" smtClean="0">
                <a:latin typeface="Garamond" panose="02020404030301010803" pitchFamily="18" charset="0"/>
              </a:rPr>
              <a:t>Medium counties (10,000 – 25,000 active electors) – at least one VSPC (early voting); at least 3 VSPCs (election day)</a:t>
            </a:r>
          </a:p>
          <a:p>
            <a:pPr lvl="4"/>
            <a:r>
              <a:rPr lang="en-US" sz="1700" dirty="0" smtClean="0">
                <a:latin typeface="Garamond" panose="02020404030301010803" pitchFamily="18" charset="0"/>
              </a:rPr>
              <a:t>Small counties (fewer than 10,000 active voters) – at least one VSPC (early voting and election day)</a:t>
            </a:r>
          </a:p>
          <a:p>
            <a:pPr lvl="3"/>
            <a:r>
              <a:rPr lang="en-US" sz="1700" dirty="0" smtClean="0">
                <a:latin typeface="Garamond" panose="02020404030301010803" pitchFamily="18" charset="0"/>
              </a:rPr>
              <a:t>Primary/coordinated election – VSPCs for 8 days before and including election day</a:t>
            </a:r>
          </a:p>
          <a:p>
            <a:pPr lvl="4"/>
            <a:r>
              <a:rPr lang="en-US" sz="1700" dirty="0" smtClean="0">
                <a:latin typeface="Garamond" panose="02020404030301010803" pitchFamily="18" charset="0"/>
              </a:rPr>
              <a:t>Large counties (25,000+ active electors) – As many VSPCs as county motor vehicle offices; at least one VSPC</a:t>
            </a:r>
          </a:p>
          <a:p>
            <a:pPr lvl="4"/>
            <a:r>
              <a:rPr lang="en-US" sz="1700" dirty="0" smtClean="0">
                <a:latin typeface="Garamond" panose="02020404030301010803" pitchFamily="18" charset="0"/>
              </a:rPr>
              <a:t>Other counties (fewer than 25,000 electors) – at least one VSPC required; more as necessary</a:t>
            </a:r>
          </a:p>
          <a:p>
            <a:pPr lvl="3"/>
            <a:r>
              <a:rPr lang="en-US" sz="1700" dirty="0" smtClean="0">
                <a:latin typeface="Garamond" panose="02020404030301010803" pitchFamily="18" charset="0"/>
              </a:rPr>
              <a:t>“Reasonable business hours” – at least eight hours per day Monday through Friday; at least four hours on Saturdays; 7:00 a.m. – 7:00 p.m. on election day</a:t>
            </a:r>
          </a:p>
          <a:p>
            <a:pPr lvl="3"/>
            <a:endParaRPr lang="en-US" dirty="0" smtClean="0">
              <a:latin typeface="Garamond" panose="02020404030301010803" pitchFamily="18" charset="0"/>
            </a:endParaRPr>
          </a:p>
          <a:p>
            <a:pPr lvl="2"/>
            <a:endParaRPr lang="en-US" dirty="0" smtClean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3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93" y="718751"/>
            <a:ext cx="3401064" cy="924697"/>
          </a:xfrm>
        </p:spPr>
        <p:txBody>
          <a:bodyPr/>
          <a:lstStyle/>
          <a:p>
            <a:r>
              <a:rPr lang="en-US" sz="4000" dirty="0" smtClean="0">
                <a:latin typeface="Garamond" panose="02020404030301010803" pitchFamily="18" charset="0"/>
              </a:rPr>
              <a:t>Constitutional Amendment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25" y="1972015"/>
            <a:ext cx="3483779" cy="471572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2714" y="1972016"/>
            <a:ext cx="4106709" cy="471572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Judicial retention </a:t>
            </a:r>
            <a:r>
              <a:rPr lang="en-US" sz="2000" dirty="0" smtClean="0">
                <a:latin typeface="Garamond" panose="02020404030301010803" pitchFamily="18" charset="0"/>
              </a:rPr>
              <a:t>(ballot language)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Amend Art. VI, Sec. 25 of Colorado 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“Shall Justice (Judge) … of the Supreme (or other) court be retained in office? YES/…/NO/…/.”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Proposed new header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aramond" panose="02020404030301010803" pitchFamily="18" charset="0"/>
              </a:rPr>
              <a:t>“Shall the following Justices (Judges) of the Supreme (or other) court be retained in office?”</a:t>
            </a:r>
            <a:endParaRPr 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6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Ballot measure implementation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Proposition 107 </a:t>
            </a:r>
            <a:r>
              <a:rPr lang="en-US" dirty="0" smtClean="0">
                <a:latin typeface="Garamond" panose="02020404030301010803" pitchFamily="18" charset="0"/>
              </a:rPr>
              <a:t>(presidential primary)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Beginning in 2020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</a:t>
            </a:r>
            <a:r>
              <a:rPr lang="en-US" dirty="0" smtClean="0">
                <a:latin typeface="Garamond" panose="02020404030301010803" pitchFamily="18" charset="0"/>
              </a:rPr>
              <a:t>ajor political parties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No later than </a:t>
            </a:r>
            <a:r>
              <a:rPr lang="en-US" dirty="0" smtClean="0">
                <a:latin typeface="Garamond" panose="02020404030301010803" pitchFamily="18" charset="0"/>
              </a:rPr>
              <a:t>the 3</a:t>
            </a:r>
            <a:r>
              <a:rPr lang="en-US" baseline="30000" dirty="0" smtClean="0">
                <a:latin typeface="Garamond" panose="02020404030301010803" pitchFamily="18" charset="0"/>
              </a:rPr>
              <a:t>rd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Tuesday in March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Affiliated voters mailed party ballot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Unaffiliated voters mailed single, combined ballot; or separate </a:t>
            </a:r>
            <a:r>
              <a:rPr lang="en-US" dirty="0" smtClean="0">
                <a:latin typeface="Garamond" panose="02020404030301010803" pitchFamily="18" charset="0"/>
              </a:rPr>
              <a:t>party ballots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Unaffiliated voters may vote for only one party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Ballot may only contain President/Vice President race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7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Ballot measure implementation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Proposition 108 </a:t>
            </a:r>
            <a:r>
              <a:rPr lang="en-US" dirty="0" smtClean="0">
                <a:latin typeface="Garamond" panose="02020404030301010803" pitchFamily="18" charset="0"/>
              </a:rPr>
              <a:t>(state primary)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Beginning in 2018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Affiliated voters mailed party ballot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Unaffiliated voters mailed single, combined ballot; or separate </a:t>
            </a:r>
            <a:r>
              <a:rPr lang="en-US" dirty="0" smtClean="0">
                <a:latin typeface="Garamond" panose="02020404030301010803" pitchFamily="18" charset="0"/>
              </a:rPr>
              <a:t>party ballots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Unaffiliated voters may vote for only one party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Voter </a:t>
            </a:r>
            <a:r>
              <a:rPr lang="en-US" dirty="0" smtClean="0">
                <a:latin typeface="Garamond" panose="02020404030301010803" pitchFamily="18" charset="0"/>
              </a:rPr>
              <a:t>not required to vote in the same party primary as he/she voted in the presidential primary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Political party may opt out of primary and instead nominate candidates by party convention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Combined ballot - Other states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21" y="1297459"/>
            <a:ext cx="4148613" cy="5263979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2267" y="1672281"/>
            <a:ext cx="4856205" cy="381411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Minnesota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“This ballot card contains a partisan ballot and a nonpartisan ballot.  On the partisan ballot you are permitted to vote for candidates of one political party only.”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Combined ballot –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Other states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12" y="2202136"/>
            <a:ext cx="5506995" cy="41957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Washington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“Select one political party preference below.”</a:t>
            </a:r>
          </a:p>
          <a:p>
            <a:pPr lvl="2"/>
            <a:r>
              <a:rPr lang="en-US" dirty="0" smtClean="0">
                <a:latin typeface="Garamond" panose="02020404030301010803" pitchFamily="18" charset="0"/>
              </a:rPr>
              <a:t>“If you do not select a party preference </a:t>
            </a:r>
            <a:r>
              <a:rPr lang="en-US" dirty="0" smtClean="0">
                <a:latin typeface="Garamond" panose="02020404030301010803" pitchFamily="18" charset="0"/>
              </a:rPr>
              <a:t>or </a:t>
            </a:r>
            <a:r>
              <a:rPr lang="en-US" dirty="0" smtClean="0">
                <a:latin typeface="Garamond" panose="02020404030301010803" pitchFamily="18" charset="0"/>
              </a:rPr>
              <a:t>if you select more than one party, your votes for partisan candidates </a:t>
            </a:r>
            <a:r>
              <a:rPr lang="en-US" u="sng" dirty="0" smtClean="0">
                <a:latin typeface="Garamond" panose="02020404030301010803" pitchFamily="18" charset="0"/>
              </a:rPr>
              <a:t>will not </a:t>
            </a:r>
            <a:r>
              <a:rPr lang="en-US" dirty="0" smtClean="0">
                <a:latin typeface="Garamond" panose="02020404030301010803" pitchFamily="18" charset="0"/>
              </a:rPr>
              <a:t>count.”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“Vote for candidates from the party you selected.”</a:t>
            </a:r>
          </a:p>
          <a:p>
            <a:pPr lvl="2"/>
            <a:r>
              <a:rPr lang="en-US" dirty="0" smtClean="0">
                <a:latin typeface="Garamond" panose="02020404030301010803" pitchFamily="18" charset="0"/>
              </a:rPr>
              <a:t>“This ballot has been color-coded to assist you in selecting contests which correspond to your party selection. Votes for another party’s candidates </a:t>
            </a:r>
            <a:r>
              <a:rPr lang="en-US" u="sng" dirty="0" smtClean="0">
                <a:latin typeface="Garamond" panose="02020404030301010803" pitchFamily="18" charset="0"/>
              </a:rPr>
              <a:t>will not </a:t>
            </a:r>
            <a:r>
              <a:rPr lang="en-US" dirty="0" smtClean="0">
                <a:latin typeface="Garamond" panose="02020404030301010803" pitchFamily="18" charset="0"/>
              </a:rPr>
              <a:t>count.”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“Vote for nonpartisan office and ballot measures.”</a:t>
            </a:r>
          </a:p>
          <a:p>
            <a:pPr lvl="2"/>
            <a:r>
              <a:rPr lang="en-US" dirty="0" smtClean="0">
                <a:latin typeface="Garamond" panose="02020404030301010803" pitchFamily="18" charset="0"/>
              </a:rPr>
              <a:t>“These votes </a:t>
            </a:r>
            <a:r>
              <a:rPr lang="en-US" u="sng" dirty="0" smtClean="0">
                <a:latin typeface="Garamond" panose="02020404030301010803" pitchFamily="18" charset="0"/>
              </a:rPr>
              <a:t>will</a:t>
            </a:r>
            <a:r>
              <a:rPr lang="en-US" dirty="0" smtClean="0">
                <a:latin typeface="Garamond" panose="02020404030301010803" pitchFamily="18" charset="0"/>
              </a:rPr>
              <a:t> be counted, even if you do not mark a political party.”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1" y="951469"/>
            <a:ext cx="3701443" cy="5795319"/>
          </a:xfrm>
        </p:spPr>
      </p:pic>
    </p:spTree>
    <p:extLst>
      <p:ext uri="{BB962C8B-B14F-4D97-AF65-F5344CB8AC3E}">
        <p14:creationId xmlns:p14="http://schemas.microsoft.com/office/powerpoint/2010/main" val="48482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Ballot measure implementation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Rulemaking authority</a:t>
            </a:r>
            <a:r>
              <a:rPr lang="en-US" dirty="0" smtClean="0">
                <a:latin typeface="Garamond" panose="02020404030301010803" pitchFamily="18" charset="0"/>
              </a:rPr>
              <a:t>	</a:t>
            </a:r>
          </a:p>
          <a:p>
            <a:pPr lvl="1"/>
            <a:r>
              <a:rPr lang="en-US" sz="1800" dirty="0" smtClean="0">
                <a:latin typeface="Garamond" panose="02020404030301010803" pitchFamily="18" charset="0"/>
              </a:rPr>
              <a:t>Proposition 107/108 </a:t>
            </a:r>
          </a:p>
          <a:p>
            <a:pPr lvl="1"/>
            <a:r>
              <a:rPr lang="en-US" sz="1800" dirty="0" smtClean="0">
                <a:latin typeface="Garamond" panose="02020404030301010803" pitchFamily="18" charset="0"/>
              </a:rPr>
              <a:t>“The Secretary of State may by rule adopt additional ballot requirements necessary to avoid voter confusion in voting”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Funding</a:t>
            </a:r>
          </a:p>
          <a:p>
            <a:pPr lvl="1"/>
            <a:r>
              <a:rPr lang="en-US" b="1" dirty="0" smtClean="0">
                <a:latin typeface="Garamond" panose="02020404030301010803" pitchFamily="18" charset="0"/>
              </a:rPr>
              <a:t>Presidential primary reimbursement formula</a:t>
            </a:r>
          </a:p>
          <a:p>
            <a:pPr lvl="2"/>
            <a:r>
              <a:rPr lang="en-US" b="1" dirty="0" smtClean="0">
                <a:latin typeface="Garamond" panose="02020404030301010803" pitchFamily="18" charset="0"/>
              </a:rPr>
              <a:t>Counties with 10,000 or fewer active registered voters receive 90 cents per active voter.</a:t>
            </a:r>
          </a:p>
          <a:p>
            <a:pPr lvl="2"/>
            <a:r>
              <a:rPr lang="en-US" b="1" dirty="0" smtClean="0">
                <a:latin typeface="Garamond" panose="02020404030301010803" pitchFamily="18" charset="0"/>
              </a:rPr>
              <a:t>Counties with more than 10,000 active registered voters receive 80 cents per active voter.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/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7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Ballot measure implementation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Amendment 71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In addition to signature requirements under current law, proponents of an initiated constitutional amendment must collect signatures equal to 2% of the registered voters in each of Colorado’s 35 senate districts to get on the ballot.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Ballot measures proposing constitutional amendments must receive at least 55% of the vote to pass. (Except measures proposing repeal of constitutional amendments, which only need 50% of the vote to pass.)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Potential legislative </a:t>
            </a:r>
            <a:r>
              <a:rPr lang="en-US" dirty="0" smtClean="0">
                <a:latin typeface="Garamond" panose="02020404030301010803" pitchFamily="18" charset="0"/>
              </a:rPr>
              <a:t>proposal:</a:t>
            </a:r>
            <a:endParaRPr lang="en-US" dirty="0" smtClean="0">
              <a:latin typeface="Garamond" panose="02020404030301010803" pitchFamily="18" charset="0"/>
            </a:endParaRPr>
          </a:p>
          <a:p>
            <a:pPr lvl="2"/>
            <a:r>
              <a:rPr lang="en-US" sz="1800" dirty="0" smtClean="0">
                <a:latin typeface="Garamond" panose="02020404030301010803" pitchFamily="18" charset="0"/>
              </a:rPr>
              <a:t>Random sample process</a:t>
            </a:r>
          </a:p>
          <a:p>
            <a:pPr lvl="2"/>
            <a:endParaRPr lang="en-US" dirty="0">
              <a:latin typeface="Garamond" panose="02020404030301010803" pitchFamily="18" charset="0"/>
            </a:endParaRPr>
          </a:p>
          <a:p>
            <a:pPr lvl="1"/>
            <a:endParaRPr 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Potential legislative proposals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Initiative petition review procedures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Signature verification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Electronic signature collection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Cure procedures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Repeal unnecessary provisions </a:t>
            </a:r>
          </a:p>
          <a:p>
            <a:pPr lvl="1"/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4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Potential legislative proposals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panose="02020404030301010803" pitchFamily="18" charset="0"/>
              </a:rPr>
              <a:t>Ballot access and vacancy process cleanup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Revise partisan vacancy process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Clarify when the designated election official may remove unqualified candidates from the ballot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Change candidate petition deadlines to provide more time for designated election officials to review them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Update candidate petition cure procedures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850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Garamond</vt:lpstr>
      <vt:lpstr>Wingdings 3</vt:lpstr>
      <vt:lpstr>Ion</vt:lpstr>
      <vt:lpstr>Bipartisan Election Advisory Committee</vt:lpstr>
      <vt:lpstr>Ballot measure implementation </vt:lpstr>
      <vt:lpstr>Ballot measure implementation</vt:lpstr>
      <vt:lpstr>Combined ballot - Other states</vt:lpstr>
      <vt:lpstr>Combined ballot –  Other states </vt:lpstr>
      <vt:lpstr>Ballot measure implementation </vt:lpstr>
      <vt:lpstr>Ballot measure implementation</vt:lpstr>
      <vt:lpstr>Potential legislative proposals</vt:lpstr>
      <vt:lpstr>Potential legislative proposals</vt:lpstr>
      <vt:lpstr>Potential legislative proposals</vt:lpstr>
      <vt:lpstr>Potential legislative proposals</vt:lpstr>
      <vt:lpstr>Potential legislative proposals</vt:lpstr>
      <vt:lpstr>Constitutional Amendment</vt:lpstr>
    </vt:vector>
  </TitlesOfParts>
  <Company>CDOS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Bipartisan Election Advisory Committee</dc:title>
  <dc:creator>Melissa Polk</dc:creator>
  <cp:lastModifiedBy>Melissa Polk</cp:lastModifiedBy>
  <cp:revision>21</cp:revision>
  <dcterms:created xsi:type="dcterms:W3CDTF">2016-12-09T16:25:42Z</dcterms:created>
  <dcterms:modified xsi:type="dcterms:W3CDTF">2016-12-15T15:31:04Z</dcterms:modified>
</cp:coreProperties>
</file>