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259" r:id="rId2"/>
    <p:sldId id="347" r:id="rId3"/>
    <p:sldId id="351" r:id="rId4"/>
    <p:sldId id="352" r:id="rId5"/>
    <p:sldId id="353" r:id="rId6"/>
    <p:sldId id="354" r:id="rId7"/>
    <p:sldId id="355" r:id="rId8"/>
    <p:sldId id="356" r:id="rId9"/>
    <p:sldId id="357" r:id="rId10"/>
    <p:sldId id="358" r:id="rId11"/>
    <p:sldId id="321" r:id="rId12"/>
  </p:sldIdLst>
  <p:sldSz cx="9144000" cy="6858000" type="screen4x3"/>
  <p:notesSz cx="7010400" cy="9236075"/>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dd Choate" initials="JC" lastIdx="1" clrIdx="0">
    <p:extLst>
      <p:ext uri="{19B8F6BF-5375-455C-9EA6-DF929625EA0E}">
        <p15:presenceInfo xmlns:p15="http://schemas.microsoft.com/office/powerpoint/2012/main" userId="Judd Choat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0E03"/>
    <a:srgbClr val="CC0000"/>
    <a:srgbClr val="990033"/>
    <a:srgbClr val="CCFF33"/>
    <a:srgbClr val="009999"/>
    <a:srgbClr val="4D4D4D"/>
    <a:srgbClr val="FFCC99"/>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490" autoAdjust="0"/>
    <p:restoredTop sz="83172" autoAdjust="0"/>
  </p:normalViewPr>
  <p:slideViewPr>
    <p:cSldViewPr snapToGrid="0">
      <p:cViewPr varScale="1">
        <p:scale>
          <a:sx n="107" d="100"/>
          <a:sy n="107" d="100"/>
        </p:scale>
        <p:origin x="50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snapToGrid="0">
      <p:cViewPr>
        <p:scale>
          <a:sx n="100" d="100"/>
          <a:sy n="100" d="100"/>
        </p:scale>
        <p:origin x="-816" y="696"/>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0"/>
            <a:ext cx="3038372" cy="462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3" tIns="46477" rIns="92953" bIns="46477" numCol="1" anchor="t" anchorCtr="0" compatLnSpc="1">
            <a:prstTxWarp prst="textNoShape">
              <a:avLst/>
            </a:prstTxWarp>
          </a:bodyPr>
          <a:lstStyle>
            <a:lvl1pPr defTabSz="929627" eaLnBrk="1" hangingPunct="1">
              <a:defRPr sz="1200">
                <a:effectLst/>
              </a:defRPr>
            </a:lvl1pPr>
          </a:lstStyle>
          <a:p>
            <a:pPr>
              <a:defRPr/>
            </a:pPr>
            <a:endParaRPr lang="en-US"/>
          </a:p>
        </p:txBody>
      </p:sp>
      <p:sp>
        <p:nvSpPr>
          <p:cNvPr id="5123" name="Rectangle 3"/>
          <p:cNvSpPr>
            <a:spLocks noGrp="1" noChangeArrowheads="1"/>
          </p:cNvSpPr>
          <p:nvPr>
            <p:ph type="dt" sz="quarter" idx="1"/>
          </p:nvPr>
        </p:nvSpPr>
        <p:spPr bwMode="auto">
          <a:xfrm>
            <a:off x="3972030" y="0"/>
            <a:ext cx="3038371" cy="462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3" tIns="46477" rIns="92953" bIns="46477" numCol="1" anchor="t" anchorCtr="0" compatLnSpc="1">
            <a:prstTxWarp prst="textNoShape">
              <a:avLst/>
            </a:prstTxWarp>
          </a:bodyPr>
          <a:lstStyle>
            <a:lvl1pPr algn="r" defTabSz="929627" eaLnBrk="1" hangingPunct="1">
              <a:defRPr sz="1200">
                <a:effectLst/>
              </a:defRPr>
            </a:lvl1pPr>
          </a:lstStyle>
          <a:p>
            <a:pPr>
              <a:defRPr/>
            </a:pPr>
            <a:endParaRPr lang="en-US"/>
          </a:p>
        </p:txBody>
      </p:sp>
      <p:sp>
        <p:nvSpPr>
          <p:cNvPr id="5124" name="Rectangle 4"/>
          <p:cNvSpPr>
            <a:spLocks noGrp="1" noChangeArrowheads="1"/>
          </p:cNvSpPr>
          <p:nvPr>
            <p:ph type="ftr" sz="quarter" idx="2"/>
          </p:nvPr>
        </p:nvSpPr>
        <p:spPr bwMode="auto">
          <a:xfrm>
            <a:off x="1" y="8773325"/>
            <a:ext cx="3038372" cy="462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3" tIns="46477" rIns="92953" bIns="46477" numCol="1" anchor="b" anchorCtr="0" compatLnSpc="1">
            <a:prstTxWarp prst="textNoShape">
              <a:avLst/>
            </a:prstTxWarp>
          </a:bodyPr>
          <a:lstStyle>
            <a:lvl1pPr defTabSz="929627" eaLnBrk="1" hangingPunct="1">
              <a:defRPr sz="1200">
                <a:effectLst/>
              </a:defRPr>
            </a:lvl1pPr>
          </a:lstStyle>
          <a:p>
            <a:pPr>
              <a:defRPr/>
            </a:pPr>
            <a:r>
              <a:rPr lang="en-US" smtClean="0"/>
              <a:t>ERIC - Electronic Registration Information Center</a:t>
            </a:r>
            <a:endParaRPr lang="en-US"/>
          </a:p>
        </p:txBody>
      </p:sp>
      <p:sp>
        <p:nvSpPr>
          <p:cNvPr id="5125" name="Rectangle 5"/>
          <p:cNvSpPr>
            <a:spLocks noGrp="1" noChangeArrowheads="1"/>
          </p:cNvSpPr>
          <p:nvPr>
            <p:ph type="sldNum" sz="quarter" idx="3"/>
          </p:nvPr>
        </p:nvSpPr>
        <p:spPr bwMode="auto">
          <a:xfrm>
            <a:off x="3972030" y="8773325"/>
            <a:ext cx="3038371" cy="462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3" tIns="46477" rIns="92953" bIns="46477" numCol="1" anchor="b" anchorCtr="0" compatLnSpc="1">
            <a:prstTxWarp prst="textNoShape">
              <a:avLst/>
            </a:prstTxWarp>
          </a:bodyPr>
          <a:lstStyle>
            <a:lvl1pPr algn="r" defTabSz="929627" eaLnBrk="1" hangingPunct="1">
              <a:defRPr sz="1200">
                <a:effectLst/>
              </a:defRPr>
            </a:lvl1pPr>
          </a:lstStyle>
          <a:p>
            <a:pPr>
              <a:defRPr/>
            </a:pPr>
            <a:fld id="{E5032050-4C5A-4923-9187-7944E8E48FD1}" type="slidenum">
              <a:rPr lang="en-US" altLang="en-US"/>
              <a:pPr>
                <a:defRPr/>
              </a:pPr>
              <a:t>‹#›</a:t>
            </a:fld>
            <a:endParaRPr lang="en-US" altLang="en-US"/>
          </a:p>
        </p:txBody>
      </p:sp>
    </p:spTree>
    <p:extLst>
      <p:ext uri="{BB962C8B-B14F-4D97-AF65-F5344CB8AC3E}">
        <p14:creationId xmlns:p14="http://schemas.microsoft.com/office/powerpoint/2010/main" val="33047980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026"/>
          <p:cNvSpPr>
            <a:spLocks noGrp="1" noChangeArrowheads="1"/>
          </p:cNvSpPr>
          <p:nvPr>
            <p:ph type="hdr" sz="quarter"/>
          </p:nvPr>
        </p:nvSpPr>
        <p:spPr bwMode="auto">
          <a:xfrm>
            <a:off x="1" y="0"/>
            <a:ext cx="3038372" cy="462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3" tIns="46477" rIns="92953" bIns="46477" numCol="1" anchor="t" anchorCtr="0" compatLnSpc="1">
            <a:prstTxWarp prst="textNoShape">
              <a:avLst/>
            </a:prstTxWarp>
          </a:bodyPr>
          <a:lstStyle>
            <a:lvl1pPr defTabSz="929627" eaLnBrk="1" hangingPunct="1">
              <a:defRPr sz="1200">
                <a:effectLst/>
              </a:defRPr>
            </a:lvl1pPr>
          </a:lstStyle>
          <a:p>
            <a:pPr>
              <a:defRPr/>
            </a:pPr>
            <a:endParaRPr lang="en-US"/>
          </a:p>
        </p:txBody>
      </p:sp>
      <p:sp>
        <p:nvSpPr>
          <p:cNvPr id="9219" name="Rectangle 1027"/>
          <p:cNvSpPr>
            <a:spLocks noGrp="1" noChangeArrowheads="1"/>
          </p:cNvSpPr>
          <p:nvPr>
            <p:ph type="dt" idx="1"/>
          </p:nvPr>
        </p:nvSpPr>
        <p:spPr bwMode="auto">
          <a:xfrm>
            <a:off x="3972030" y="0"/>
            <a:ext cx="3038371" cy="462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3" tIns="46477" rIns="92953" bIns="46477" numCol="1" anchor="t" anchorCtr="0" compatLnSpc="1">
            <a:prstTxWarp prst="textNoShape">
              <a:avLst/>
            </a:prstTxWarp>
          </a:bodyPr>
          <a:lstStyle>
            <a:lvl1pPr algn="r" defTabSz="929627" eaLnBrk="1" hangingPunct="1">
              <a:defRPr sz="1200">
                <a:effectLst/>
              </a:defRPr>
            </a:lvl1pPr>
          </a:lstStyle>
          <a:p>
            <a:pPr>
              <a:defRPr/>
            </a:pPr>
            <a:endParaRPr lang="en-US"/>
          </a:p>
        </p:txBody>
      </p:sp>
      <p:sp>
        <p:nvSpPr>
          <p:cNvPr id="2052" name="Rectangle 1028"/>
          <p:cNvSpPr>
            <a:spLocks noGrp="1" noRot="1" noChangeAspect="1" noChangeArrowheads="1" noTextEdit="1"/>
          </p:cNvSpPr>
          <p:nvPr>
            <p:ph type="sldImg" idx="2"/>
          </p:nvPr>
        </p:nvSpPr>
        <p:spPr bwMode="auto">
          <a:xfrm>
            <a:off x="1195388" y="692150"/>
            <a:ext cx="4619625" cy="346392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1029"/>
          <p:cNvSpPr>
            <a:spLocks noGrp="1" noChangeArrowheads="1"/>
          </p:cNvSpPr>
          <p:nvPr>
            <p:ph type="body" sz="quarter" idx="3"/>
          </p:nvPr>
        </p:nvSpPr>
        <p:spPr bwMode="auto">
          <a:xfrm>
            <a:off x="935252" y="4387451"/>
            <a:ext cx="5139898" cy="4156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3" tIns="46477" rIns="92953" bIns="4647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1030"/>
          <p:cNvSpPr>
            <a:spLocks noGrp="1" noChangeArrowheads="1"/>
          </p:cNvSpPr>
          <p:nvPr>
            <p:ph type="ftr" sz="quarter" idx="4"/>
          </p:nvPr>
        </p:nvSpPr>
        <p:spPr bwMode="auto">
          <a:xfrm>
            <a:off x="1" y="8773325"/>
            <a:ext cx="3038372" cy="462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3" tIns="46477" rIns="92953" bIns="46477" numCol="1" anchor="b" anchorCtr="0" compatLnSpc="1">
            <a:prstTxWarp prst="textNoShape">
              <a:avLst/>
            </a:prstTxWarp>
          </a:bodyPr>
          <a:lstStyle>
            <a:lvl1pPr defTabSz="929627" eaLnBrk="1" hangingPunct="1">
              <a:defRPr sz="1200">
                <a:effectLst/>
              </a:defRPr>
            </a:lvl1pPr>
          </a:lstStyle>
          <a:p>
            <a:pPr>
              <a:defRPr/>
            </a:pPr>
            <a:r>
              <a:rPr lang="en-US" smtClean="0"/>
              <a:t>ERIC - Electronic Registration Information Center</a:t>
            </a:r>
            <a:endParaRPr lang="en-US"/>
          </a:p>
        </p:txBody>
      </p:sp>
      <p:sp>
        <p:nvSpPr>
          <p:cNvPr id="9223" name="Rectangle 1031"/>
          <p:cNvSpPr>
            <a:spLocks noGrp="1" noChangeArrowheads="1"/>
          </p:cNvSpPr>
          <p:nvPr>
            <p:ph type="sldNum" sz="quarter" idx="5"/>
          </p:nvPr>
        </p:nvSpPr>
        <p:spPr bwMode="auto">
          <a:xfrm>
            <a:off x="3972030" y="8773325"/>
            <a:ext cx="3038371" cy="462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53" tIns="46477" rIns="92953" bIns="46477" numCol="1" anchor="b" anchorCtr="0" compatLnSpc="1">
            <a:prstTxWarp prst="textNoShape">
              <a:avLst/>
            </a:prstTxWarp>
          </a:bodyPr>
          <a:lstStyle>
            <a:lvl1pPr algn="r" defTabSz="929627" eaLnBrk="1" hangingPunct="1">
              <a:defRPr sz="1200">
                <a:effectLst/>
              </a:defRPr>
            </a:lvl1pPr>
          </a:lstStyle>
          <a:p>
            <a:pPr>
              <a:defRPr/>
            </a:pPr>
            <a:fld id="{89C70FB7-DEB5-47CF-A73C-E46FD0395D0E}" type="slidenum">
              <a:rPr lang="en-US" altLang="en-US"/>
              <a:pPr>
                <a:defRPr/>
              </a:pPr>
              <a:t>‹#›</a:t>
            </a:fld>
            <a:endParaRPr lang="en-US" altLang="en-US"/>
          </a:p>
        </p:txBody>
      </p:sp>
    </p:spTree>
    <p:extLst>
      <p:ext uri="{BB962C8B-B14F-4D97-AF65-F5344CB8AC3E}">
        <p14:creationId xmlns:p14="http://schemas.microsoft.com/office/powerpoint/2010/main" val="3905281638"/>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31"/>
          <p:cNvSpPr>
            <a:spLocks noGrp="1" noChangeArrowheads="1"/>
          </p:cNvSpPr>
          <p:nvPr>
            <p:ph type="sldNum" sz="quarter" idx="5"/>
          </p:nvPr>
        </p:nvSpPr>
        <p:spPr>
          <a:noFill/>
        </p:spPr>
        <p:txBody>
          <a:bodyPr/>
          <a:lstStyle>
            <a:lvl1pPr defTabSz="928688">
              <a:spcBef>
                <a:spcPct val="30000"/>
              </a:spcBef>
              <a:defRPr sz="1200">
                <a:solidFill>
                  <a:schemeClr val="tx1"/>
                </a:solidFill>
                <a:latin typeface="Times New Roman" panose="02020603050405020304" pitchFamily="18" charset="0"/>
              </a:defRPr>
            </a:lvl1pPr>
            <a:lvl2pPr marL="739775" indent="-284163" defTabSz="928688">
              <a:spcBef>
                <a:spcPct val="30000"/>
              </a:spcBef>
              <a:defRPr sz="1200">
                <a:solidFill>
                  <a:schemeClr val="tx1"/>
                </a:solidFill>
                <a:latin typeface="Times New Roman" panose="02020603050405020304" pitchFamily="18" charset="0"/>
              </a:defRPr>
            </a:lvl2pPr>
            <a:lvl3pPr marL="1139825" indent="-227013" defTabSz="928688">
              <a:spcBef>
                <a:spcPct val="30000"/>
              </a:spcBef>
              <a:defRPr sz="1200">
                <a:solidFill>
                  <a:schemeClr val="tx1"/>
                </a:solidFill>
                <a:latin typeface="Times New Roman" panose="02020603050405020304" pitchFamily="18" charset="0"/>
              </a:defRPr>
            </a:lvl3pPr>
            <a:lvl4pPr marL="1595438" indent="-227013" defTabSz="928688">
              <a:spcBef>
                <a:spcPct val="30000"/>
              </a:spcBef>
              <a:defRPr sz="1200">
                <a:solidFill>
                  <a:schemeClr val="tx1"/>
                </a:solidFill>
                <a:latin typeface="Times New Roman" panose="02020603050405020304" pitchFamily="18" charset="0"/>
              </a:defRPr>
            </a:lvl4pPr>
            <a:lvl5pPr marL="2051050" indent="-227013" defTabSz="928688">
              <a:spcBef>
                <a:spcPct val="30000"/>
              </a:spcBef>
              <a:defRPr sz="1200">
                <a:solidFill>
                  <a:schemeClr val="tx1"/>
                </a:solidFill>
                <a:latin typeface="Times New Roman" panose="02020603050405020304" pitchFamily="18" charset="0"/>
              </a:defRPr>
            </a:lvl5pPr>
            <a:lvl6pPr marL="2508250" indent="-227013" defTabSz="928688" eaLnBrk="0" fontAlgn="base" hangingPunct="0">
              <a:spcBef>
                <a:spcPct val="30000"/>
              </a:spcBef>
              <a:spcAft>
                <a:spcPct val="0"/>
              </a:spcAft>
              <a:defRPr sz="1200">
                <a:solidFill>
                  <a:schemeClr val="tx1"/>
                </a:solidFill>
                <a:latin typeface="Times New Roman" panose="02020603050405020304" pitchFamily="18" charset="0"/>
              </a:defRPr>
            </a:lvl6pPr>
            <a:lvl7pPr marL="2965450" indent="-227013" defTabSz="928688" eaLnBrk="0" fontAlgn="base" hangingPunct="0">
              <a:spcBef>
                <a:spcPct val="30000"/>
              </a:spcBef>
              <a:spcAft>
                <a:spcPct val="0"/>
              </a:spcAft>
              <a:defRPr sz="1200">
                <a:solidFill>
                  <a:schemeClr val="tx1"/>
                </a:solidFill>
                <a:latin typeface="Times New Roman" panose="02020603050405020304" pitchFamily="18" charset="0"/>
              </a:defRPr>
            </a:lvl7pPr>
            <a:lvl8pPr marL="3422650" indent="-227013" defTabSz="928688" eaLnBrk="0" fontAlgn="base" hangingPunct="0">
              <a:spcBef>
                <a:spcPct val="30000"/>
              </a:spcBef>
              <a:spcAft>
                <a:spcPct val="0"/>
              </a:spcAft>
              <a:defRPr sz="1200">
                <a:solidFill>
                  <a:schemeClr val="tx1"/>
                </a:solidFill>
                <a:latin typeface="Times New Roman" panose="02020603050405020304" pitchFamily="18" charset="0"/>
              </a:defRPr>
            </a:lvl8pPr>
            <a:lvl9pPr marL="3879850" indent="-227013" defTabSz="9286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962CDD3-F6F0-4E52-883F-ED6EE88C374E}" type="slidenum">
              <a:rPr lang="en-US" altLang="en-US" smtClean="0"/>
              <a:pPr>
                <a:spcBef>
                  <a:spcPct val="0"/>
                </a:spcBef>
              </a:pPr>
              <a:t>1</a:t>
            </a:fld>
            <a:endParaRPr lang="en-US" altLang="en-US" smtClean="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smtClean="0">
              <a:latin typeface="Tahoma" panose="020B0604030504040204" pitchFamily="34" charset="0"/>
            </a:endParaRPr>
          </a:p>
        </p:txBody>
      </p:sp>
      <p:sp>
        <p:nvSpPr>
          <p:cNvPr id="2" name="Footer Placeholder 1"/>
          <p:cNvSpPr>
            <a:spLocks noGrp="1"/>
          </p:cNvSpPr>
          <p:nvPr>
            <p:ph type="ftr" sz="quarter" idx="10"/>
          </p:nvPr>
        </p:nvSpPr>
        <p:spPr/>
        <p:txBody>
          <a:bodyPr/>
          <a:lstStyle/>
          <a:p>
            <a:pPr>
              <a:defRPr/>
            </a:pPr>
            <a:r>
              <a:rPr lang="en-US" smtClean="0"/>
              <a:t>ERIC - Electronic Registration Information Center</a:t>
            </a:r>
            <a:endParaRPr lang="en-US"/>
          </a:p>
        </p:txBody>
      </p:sp>
    </p:spTree>
    <p:extLst>
      <p:ext uri="{BB962C8B-B14F-4D97-AF65-F5344CB8AC3E}">
        <p14:creationId xmlns:p14="http://schemas.microsoft.com/office/powerpoint/2010/main" val="381442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solidFill>
            <a:schemeClr val="accent1">
              <a:lumMod val="50000"/>
            </a:schemeClr>
          </a:solidFill>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648F4F0-EDFD-4ECE-8338-A461F7DDFDF3}" type="slidenum">
              <a:rPr lang="en-US" altLang="en-US"/>
              <a:pPr>
                <a:defRPr/>
              </a:pPr>
              <a:t>‹#›</a:t>
            </a:fld>
            <a:endParaRPr lang="en-US" altLang="en-US"/>
          </a:p>
        </p:txBody>
      </p:sp>
    </p:spTree>
    <p:extLst>
      <p:ext uri="{BB962C8B-B14F-4D97-AF65-F5344CB8AC3E}">
        <p14:creationId xmlns:p14="http://schemas.microsoft.com/office/powerpoint/2010/main" val="3338682771"/>
      </p:ext>
    </p:extLst>
  </p:cSld>
  <p:clrMapOvr>
    <a:masterClrMapping/>
  </p:clrMapOvr>
  <p:transition>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283A1E8-2838-4D7B-9F31-0E678B72EC91}" type="slidenum">
              <a:rPr lang="en-US" altLang="en-US"/>
              <a:pPr>
                <a:defRPr/>
              </a:pPr>
              <a:t>‹#›</a:t>
            </a:fld>
            <a:endParaRPr lang="en-US" altLang="en-US"/>
          </a:p>
        </p:txBody>
      </p:sp>
    </p:spTree>
    <p:extLst>
      <p:ext uri="{BB962C8B-B14F-4D97-AF65-F5344CB8AC3E}">
        <p14:creationId xmlns:p14="http://schemas.microsoft.com/office/powerpoint/2010/main" val="4039157410"/>
      </p:ext>
    </p:extLst>
  </p:cSld>
  <p:clrMapOvr>
    <a:masterClrMapping/>
  </p:clrMapOvr>
  <p:transition>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16675" y="230188"/>
            <a:ext cx="2051050" cy="59642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3525" y="230188"/>
            <a:ext cx="6000750" cy="59642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14E3BCF-3B94-4363-BB4F-55356DE7CCC0}" type="slidenum">
              <a:rPr lang="en-US" altLang="en-US"/>
              <a:pPr>
                <a:defRPr/>
              </a:pPr>
              <a:t>‹#›</a:t>
            </a:fld>
            <a:endParaRPr lang="en-US" altLang="en-US"/>
          </a:p>
        </p:txBody>
      </p:sp>
    </p:spTree>
    <p:extLst>
      <p:ext uri="{BB962C8B-B14F-4D97-AF65-F5344CB8AC3E}">
        <p14:creationId xmlns:p14="http://schemas.microsoft.com/office/powerpoint/2010/main" val="2961936561"/>
      </p:ext>
    </p:extLst>
  </p:cSld>
  <p:clrMapOvr>
    <a:masterClrMapping/>
  </p:clrMapOvr>
  <p:transition>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2EAB85-1E62-46D3-BF19-65C2E05E3CDA}" type="slidenum">
              <a:rPr lang="en-US" altLang="en-US"/>
              <a:pPr>
                <a:defRPr/>
              </a:pPr>
              <a:t>‹#›</a:t>
            </a:fld>
            <a:endParaRPr lang="en-US" altLang="en-US"/>
          </a:p>
        </p:txBody>
      </p:sp>
    </p:spTree>
    <p:extLst>
      <p:ext uri="{BB962C8B-B14F-4D97-AF65-F5344CB8AC3E}">
        <p14:creationId xmlns:p14="http://schemas.microsoft.com/office/powerpoint/2010/main" val="2509109947"/>
      </p:ext>
    </p:extLst>
  </p:cSld>
  <p:clrMapOvr>
    <a:masterClrMapping/>
  </p:clrMapOvr>
  <p:transition>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EB5DAE8-D9DE-4CE7-9C87-DE43D4DF5075}" type="slidenum">
              <a:rPr lang="en-US" altLang="en-US"/>
              <a:pPr>
                <a:defRPr/>
              </a:pPr>
              <a:t>‹#›</a:t>
            </a:fld>
            <a:endParaRPr lang="en-US" altLang="en-US"/>
          </a:p>
        </p:txBody>
      </p:sp>
    </p:spTree>
    <p:extLst>
      <p:ext uri="{BB962C8B-B14F-4D97-AF65-F5344CB8AC3E}">
        <p14:creationId xmlns:p14="http://schemas.microsoft.com/office/powerpoint/2010/main" val="3338198182"/>
      </p:ext>
    </p:extLst>
  </p:cSld>
  <p:clrMapOvr>
    <a:masterClrMapping/>
  </p:clrMapOvr>
  <p:transition>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95325" y="2057400"/>
            <a:ext cx="3810000" cy="4137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2057400"/>
            <a:ext cx="3810000" cy="4137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22D53F1-C406-47F0-BB46-EFFFC49B680F}" type="slidenum">
              <a:rPr lang="en-US" altLang="en-US"/>
              <a:pPr>
                <a:defRPr/>
              </a:pPr>
              <a:t>‹#›</a:t>
            </a:fld>
            <a:endParaRPr lang="en-US" altLang="en-US"/>
          </a:p>
        </p:txBody>
      </p:sp>
    </p:spTree>
    <p:extLst>
      <p:ext uri="{BB962C8B-B14F-4D97-AF65-F5344CB8AC3E}">
        <p14:creationId xmlns:p14="http://schemas.microsoft.com/office/powerpoint/2010/main" val="3828122686"/>
      </p:ext>
    </p:extLst>
  </p:cSld>
  <p:clrMapOvr>
    <a:masterClrMapping/>
  </p:clrMapOvr>
  <p:transition>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CA9F190-AF6B-46F6-A3E0-1890263782C5}" type="slidenum">
              <a:rPr lang="en-US" altLang="en-US"/>
              <a:pPr>
                <a:defRPr/>
              </a:pPr>
              <a:t>‹#›</a:t>
            </a:fld>
            <a:endParaRPr lang="en-US" altLang="en-US"/>
          </a:p>
        </p:txBody>
      </p:sp>
    </p:spTree>
    <p:extLst>
      <p:ext uri="{BB962C8B-B14F-4D97-AF65-F5344CB8AC3E}">
        <p14:creationId xmlns:p14="http://schemas.microsoft.com/office/powerpoint/2010/main" val="539591055"/>
      </p:ext>
    </p:extLst>
  </p:cSld>
  <p:clrMapOvr>
    <a:masterClrMapping/>
  </p:clrMapOvr>
  <p:transition>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384BC47-5475-47D3-88DA-6C02367DE580}" type="slidenum">
              <a:rPr lang="en-US" altLang="en-US"/>
              <a:pPr>
                <a:defRPr/>
              </a:pPr>
              <a:t>‹#›</a:t>
            </a:fld>
            <a:endParaRPr lang="en-US" altLang="en-US"/>
          </a:p>
        </p:txBody>
      </p:sp>
    </p:spTree>
    <p:extLst>
      <p:ext uri="{BB962C8B-B14F-4D97-AF65-F5344CB8AC3E}">
        <p14:creationId xmlns:p14="http://schemas.microsoft.com/office/powerpoint/2010/main" val="3954235664"/>
      </p:ext>
    </p:extLst>
  </p:cSld>
  <p:clrMapOvr>
    <a:masterClrMapping/>
  </p:clrMapOvr>
  <p:transition>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5FF8840-A2D3-4234-99D1-A5B66F168C73}" type="slidenum">
              <a:rPr lang="en-US" altLang="en-US"/>
              <a:pPr>
                <a:defRPr/>
              </a:pPr>
              <a:t>‹#›</a:t>
            </a:fld>
            <a:endParaRPr lang="en-US" altLang="en-US"/>
          </a:p>
        </p:txBody>
      </p:sp>
    </p:spTree>
    <p:extLst>
      <p:ext uri="{BB962C8B-B14F-4D97-AF65-F5344CB8AC3E}">
        <p14:creationId xmlns:p14="http://schemas.microsoft.com/office/powerpoint/2010/main" val="3845984639"/>
      </p:ext>
    </p:extLst>
  </p:cSld>
  <p:clrMapOvr>
    <a:masterClrMapping/>
  </p:clrMapOvr>
  <p:transition>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6CA17C8-03F6-4490-9DAB-F058D784E7AA}" type="slidenum">
              <a:rPr lang="en-US" altLang="en-US"/>
              <a:pPr>
                <a:defRPr/>
              </a:pPr>
              <a:t>‹#›</a:t>
            </a:fld>
            <a:endParaRPr lang="en-US" altLang="en-US"/>
          </a:p>
        </p:txBody>
      </p:sp>
    </p:spTree>
    <p:extLst>
      <p:ext uri="{BB962C8B-B14F-4D97-AF65-F5344CB8AC3E}">
        <p14:creationId xmlns:p14="http://schemas.microsoft.com/office/powerpoint/2010/main" val="2062997788"/>
      </p:ext>
    </p:extLst>
  </p:cSld>
  <p:clrMapOvr>
    <a:masterClrMapping/>
  </p:clrMapOvr>
  <p:transition>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7713D42-1AA8-4CDD-8151-42C70EB147BB}" type="slidenum">
              <a:rPr lang="en-US" altLang="en-US"/>
              <a:pPr>
                <a:defRPr/>
              </a:pPr>
              <a:t>‹#›</a:t>
            </a:fld>
            <a:endParaRPr lang="en-US" altLang="en-US"/>
          </a:p>
        </p:txBody>
      </p:sp>
    </p:spTree>
    <p:extLst>
      <p:ext uri="{BB962C8B-B14F-4D97-AF65-F5344CB8AC3E}">
        <p14:creationId xmlns:p14="http://schemas.microsoft.com/office/powerpoint/2010/main" val="463523273"/>
      </p:ext>
    </p:extLst>
  </p:cSld>
  <p:clrMapOvr>
    <a:masterClrMapping/>
  </p:clrMapOvr>
  <p:transition>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file:///D:\Profiles\ds754\Local%20Settings\Temporary%20Internet%20Files\OLK21\image001.png"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0" descr="D:\Profiles\ds754\Local Settings\Temporary Internet Files\OLK21\image001.png"/>
          <p:cNvPicPr>
            <a:picLocks noChangeAspect="1" noChangeArrowheads="1"/>
          </p:cNvPicPr>
          <p:nvPr userDrawn="1"/>
        </p:nvPicPr>
        <p:blipFill>
          <a:blip r:embed="rId13" r:link="rId14">
            <a:lum bright="70000" contrast="-70000"/>
            <a:extLst>
              <a:ext uri="{28A0092B-C50C-407E-A947-70E740481C1C}">
                <a14:useLocalDpi xmlns:a14="http://schemas.microsoft.com/office/drawing/2010/main" val="0"/>
              </a:ext>
            </a:extLst>
          </a:blip>
          <a:srcRect l="14764" t="2254" r="20123" b="50000"/>
          <a:stretch>
            <a:fillRect/>
          </a:stretch>
        </p:blipFill>
        <p:spPr bwMode="auto">
          <a:xfrm>
            <a:off x="4121150" y="4056063"/>
            <a:ext cx="5022850" cy="276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7"/>
          <p:cNvSpPr>
            <a:spLocks noChangeArrowheads="1"/>
          </p:cNvSpPr>
          <p:nvPr userDrawn="1"/>
        </p:nvSpPr>
        <p:spPr bwMode="auto">
          <a:xfrm>
            <a:off x="0" y="0"/>
            <a:ext cx="9144000" cy="6858000"/>
          </a:xfrm>
          <a:prstGeom prst="rect">
            <a:avLst/>
          </a:prstGeom>
          <a:noFill/>
          <a:ln>
            <a:noFill/>
          </a:ln>
          <a:effectLst/>
          <a:extLst>
            <a:ext uri="{909E8E84-426E-40DD-AFC4-6F175D3DCCD1}">
              <a14:hiddenFill xmlns:a14="http://schemas.microsoft.com/office/drawing/2010/main">
                <a:solidFill>
                  <a:srgbClr val="CCFF33">
                    <a:alpha val="50000"/>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1027" name="Rectangle 3"/>
          <p:cNvSpPr>
            <a:spLocks noGrp="1" noChangeArrowheads="1"/>
          </p:cNvSpPr>
          <p:nvPr>
            <p:ph type="body" idx="1"/>
          </p:nvPr>
        </p:nvSpPr>
        <p:spPr bwMode="auto">
          <a:xfrm>
            <a:off x="695325" y="2057400"/>
            <a:ext cx="7772400" cy="413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1">
                <a:solidFill>
                  <a:srgbClr val="4D4D4D"/>
                </a:solidFill>
                <a:effectLst/>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1">
                <a:solidFill>
                  <a:srgbClr val="4D4D4D"/>
                </a:solidFill>
                <a:effectLst/>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b="1">
                <a:solidFill>
                  <a:srgbClr val="4D4D4D"/>
                </a:solidFill>
                <a:effectLst/>
                <a:latin typeface="Arial" panose="020B0604020202020204" pitchFamily="34" charset="0"/>
              </a:defRPr>
            </a:lvl1pPr>
          </a:lstStyle>
          <a:p>
            <a:pPr>
              <a:defRPr/>
            </a:pPr>
            <a:fld id="{C13514F5-863B-4C6C-A4F2-66EA036E220F}" type="slidenum">
              <a:rPr lang="en-US" altLang="en-US"/>
              <a:pPr>
                <a:defRPr/>
              </a:pPr>
              <a:t>‹#›</a:t>
            </a:fld>
            <a:endParaRPr lang="en-US" altLang="en-US"/>
          </a:p>
        </p:txBody>
      </p:sp>
      <p:sp>
        <p:nvSpPr>
          <p:cNvPr id="2" name="Rectangle 2"/>
          <p:cNvSpPr>
            <a:spLocks noGrp="1" noChangeArrowheads="1"/>
          </p:cNvSpPr>
          <p:nvPr>
            <p:ph type="title"/>
          </p:nvPr>
        </p:nvSpPr>
        <p:spPr bwMode="auto">
          <a:xfrm>
            <a:off x="263525" y="230188"/>
            <a:ext cx="8194675" cy="1114425"/>
          </a:xfrm>
          <a:prstGeom prst="rect">
            <a:avLst/>
          </a:prstGeom>
          <a:solidFill>
            <a:schemeClr val="accent1">
              <a:lumMod val="50000"/>
            </a:schemeClr>
          </a:solidFill>
          <a:ln>
            <a:noFill/>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sh/>
  </p:transition>
  <p:timing>
    <p:tnLst>
      <p:par>
        <p:cTn id="1" dur="indefinite" restart="never" nodeType="tmRoot"/>
      </p:par>
    </p:tnLst>
  </p:timing>
  <p:hf hdr="0" dt="0"/>
  <p:txStyles>
    <p:titleStyle>
      <a:lvl1pPr algn="ctr" rtl="0" eaLnBrk="0" fontAlgn="base" hangingPunct="0">
        <a:spcBef>
          <a:spcPct val="0"/>
        </a:spcBef>
        <a:spcAft>
          <a:spcPct val="0"/>
        </a:spcAft>
        <a:defRPr sz="4400" b="1">
          <a:solidFill>
            <a:schemeClr val="bg1"/>
          </a:solidFill>
          <a:latin typeface="+mj-lt"/>
          <a:ea typeface="+mj-ea"/>
          <a:cs typeface="+mj-cs"/>
        </a:defRPr>
      </a:lvl1pPr>
      <a:lvl2pPr algn="ctr" rtl="0" eaLnBrk="0" fontAlgn="base" hangingPunct="0">
        <a:spcBef>
          <a:spcPct val="0"/>
        </a:spcBef>
        <a:spcAft>
          <a:spcPct val="0"/>
        </a:spcAft>
        <a:defRPr sz="4400" b="1">
          <a:solidFill>
            <a:schemeClr val="bg1"/>
          </a:solidFill>
          <a:latin typeface="Times New Roman" pitchFamily="18" charset="0"/>
        </a:defRPr>
      </a:lvl2pPr>
      <a:lvl3pPr algn="ctr" rtl="0" eaLnBrk="0" fontAlgn="base" hangingPunct="0">
        <a:spcBef>
          <a:spcPct val="0"/>
        </a:spcBef>
        <a:spcAft>
          <a:spcPct val="0"/>
        </a:spcAft>
        <a:defRPr sz="4400" b="1">
          <a:solidFill>
            <a:schemeClr val="bg1"/>
          </a:solidFill>
          <a:latin typeface="Times New Roman" pitchFamily="18" charset="0"/>
        </a:defRPr>
      </a:lvl3pPr>
      <a:lvl4pPr algn="ctr" rtl="0" eaLnBrk="0" fontAlgn="base" hangingPunct="0">
        <a:spcBef>
          <a:spcPct val="0"/>
        </a:spcBef>
        <a:spcAft>
          <a:spcPct val="0"/>
        </a:spcAft>
        <a:defRPr sz="4400" b="1">
          <a:solidFill>
            <a:schemeClr val="bg1"/>
          </a:solidFill>
          <a:latin typeface="Times New Roman" pitchFamily="18" charset="0"/>
        </a:defRPr>
      </a:lvl4pPr>
      <a:lvl5pPr algn="ctr" rtl="0" eaLnBrk="0" fontAlgn="base" hangingPunct="0">
        <a:spcBef>
          <a:spcPct val="0"/>
        </a:spcBef>
        <a:spcAft>
          <a:spcPct val="0"/>
        </a:spcAft>
        <a:defRPr sz="4400" b="1">
          <a:solidFill>
            <a:schemeClr val="bg1"/>
          </a:solidFill>
          <a:latin typeface="Times New Roman" pitchFamily="18" charset="0"/>
        </a:defRPr>
      </a:lvl5pPr>
      <a:lvl6pPr marL="457200" algn="ctr" rtl="0" fontAlgn="base">
        <a:spcBef>
          <a:spcPct val="0"/>
        </a:spcBef>
        <a:spcAft>
          <a:spcPct val="0"/>
        </a:spcAft>
        <a:defRPr sz="4400" b="1">
          <a:solidFill>
            <a:schemeClr val="bg1"/>
          </a:solidFill>
          <a:latin typeface="Times New Roman" pitchFamily="18" charset="0"/>
        </a:defRPr>
      </a:lvl6pPr>
      <a:lvl7pPr marL="914400" algn="ctr" rtl="0" fontAlgn="base">
        <a:spcBef>
          <a:spcPct val="0"/>
        </a:spcBef>
        <a:spcAft>
          <a:spcPct val="0"/>
        </a:spcAft>
        <a:defRPr sz="4400" b="1">
          <a:solidFill>
            <a:schemeClr val="bg1"/>
          </a:solidFill>
          <a:latin typeface="Times New Roman" pitchFamily="18" charset="0"/>
        </a:defRPr>
      </a:lvl7pPr>
      <a:lvl8pPr marL="1371600" algn="ctr" rtl="0" fontAlgn="base">
        <a:spcBef>
          <a:spcPct val="0"/>
        </a:spcBef>
        <a:spcAft>
          <a:spcPct val="0"/>
        </a:spcAft>
        <a:defRPr sz="4400" b="1">
          <a:solidFill>
            <a:schemeClr val="bg1"/>
          </a:solidFill>
          <a:latin typeface="Times New Roman" pitchFamily="18" charset="0"/>
        </a:defRPr>
      </a:lvl8pPr>
      <a:lvl9pPr marL="1828800" algn="ctr" rtl="0" fontAlgn="base">
        <a:spcBef>
          <a:spcPct val="0"/>
        </a:spcBef>
        <a:spcAft>
          <a:spcPct val="0"/>
        </a:spcAft>
        <a:defRPr sz="4400" b="1">
          <a:solidFill>
            <a:schemeClr val="bg1"/>
          </a:solidFill>
          <a:latin typeface="Times New Roman" pitchFamily="18"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3200" b="1">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har char="•"/>
        <a:defRPr sz="2400" b="1">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har char="–"/>
        <a:defRPr sz="2000" b="1">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har char="»"/>
        <a:defRPr sz="2000" b="1">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har char="»"/>
        <a:defRPr sz="2000" b="1">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har char="»"/>
        <a:defRPr sz="2000" b="1">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har char="»"/>
        <a:defRPr sz="2000" b="1">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har char="»"/>
        <a:defRPr sz="2000" b="1">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452688"/>
            <a:ext cx="7772400" cy="1433512"/>
          </a:xfrm>
        </p:spPr>
        <p:txBody>
          <a:bodyPr/>
          <a:lstStyle/>
          <a:p>
            <a:pPr eaLnBrk="1" hangingPunct="1"/>
            <a:r>
              <a:rPr lang="en-US" altLang="en-US" sz="3600" dirty="0" smtClean="0"/>
              <a:t>Colorado Secretary of State’s Office</a:t>
            </a:r>
            <a:r>
              <a:rPr lang="en-US" altLang="en-US" dirty="0" smtClean="0"/>
              <a:t/>
            </a:r>
            <a:br>
              <a:rPr lang="en-US" altLang="en-US" dirty="0" smtClean="0"/>
            </a:br>
            <a:r>
              <a:rPr lang="en-US" altLang="en-US" sz="2800" dirty="0" smtClean="0"/>
              <a:t>Judd Choate, State Election Director</a:t>
            </a:r>
          </a:p>
        </p:txBody>
      </p:sp>
      <p:sp>
        <p:nvSpPr>
          <p:cNvPr id="8195" name="Rectangle 3"/>
          <p:cNvSpPr>
            <a:spLocks noGrp="1" noChangeArrowheads="1"/>
          </p:cNvSpPr>
          <p:nvPr>
            <p:ph type="subTitle" idx="1"/>
          </p:nvPr>
        </p:nvSpPr>
        <p:spPr>
          <a:xfrm>
            <a:off x="1419225" y="4556125"/>
            <a:ext cx="6540500" cy="1073150"/>
          </a:xfrm>
          <a:ln>
            <a:solidFill>
              <a:srgbClr val="339966"/>
            </a:solidFill>
            <a:miter lim="800000"/>
            <a:headEnd/>
            <a:tailEnd/>
          </a:ln>
          <a:extLst>
            <a:ext uri="{909E8E84-426E-40DD-AFC4-6F175D3DCCD1}">
              <a14:hiddenFill xmlns:a14="http://schemas.microsoft.com/office/drawing/2010/main">
                <a:solidFill>
                  <a:srgbClr val="990033"/>
                </a:solidFill>
              </a14:hiddenFill>
            </a:ext>
          </a:extLst>
        </p:spPr>
        <p:txBody>
          <a:bodyPr anchor="ctr" anchorCtr="1"/>
          <a:lstStyle/>
          <a:p>
            <a:pPr eaLnBrk="1" hangingPunct="1">
              <a:defRPr/>
            </a:pPr>
            <a:r>
              <a:rPr lang="en-US" sz="2400" dirty="0" smtClean="0"/>
              <a:t>Signature Verification for Petitions</a:t>
            </a:r>
          </a:p>
          <a:p>
            <a:pPr eaLnBrk="1" hangingPunct="1">
              <a:defRPr/>
            </a:pPr>
            <a:r>
              <a:rPr lang="en-US" sz="2400" dirty="0" smtClean="0"/>
              <a:t>July 8, 2016</a:t>
            </a:r>
          </a:p>
        </p:txBody>
      </p:sp>
      <p:sp>
        <p:nvSpPr>
          <p:cNvPr id="8207" name="Rectangle 15"/>
          <p:cNvSpPr>
            <a:spLocks noChangeArrowheads="1"/>
          </p:cNvSpPr>
          <p:nvPr/>
        </p:nvSpPr>
        <p:spPr bwMode="auto">
          <a:xfrm>
            <a:off x="1508125" y="1588"/>
            <a:ext cx="7635875" cy="1084262"/>
          </a:xfrm>
          <a:prstGeom prst="rect">
            <a:avLst/>
          </a:prstGeom>
          <a:noFill/>
          <a:ln>
            <a:noFill/>
          </a:ln>
          <a:extLst>
            <a:ext uri="{909E8E84-426E-40DD-AFC4-6F175D3DCCD1}">
              <a14:hiddenFill xmlns:a14="http://schemas.microsoft.com/office/drawing/2010/main">
                <a:solidFill>
                  <a:srgbClr val="CCFF33"/>
                </a:solidFill>
              </a14:hiddenFill>
            </a:ext>
            <a:ext uri="{91240B29-F687-4F45-9708-019B960494DF}">
              <a14:hiddenLine xmlns:a14="http://schemas.microsoft.com/office/drawing/2010/main" w="9525">
                <a:solidFill>
                  <a:srgbClr val="33CCCC"/>
                </a:solidFill>
                <a:miter lim="800000"/>
                <a:headEnd/>
                <a:tailEnd/>
              </a14:hiddenLine>
            </a:ext>
          </a:extLst>
        </p:spPr>
        <p:txBody>
          <a:bodyPr/>
          <a:lstStyle/>
          <a:p>
            <a:pPr eaLnBrk="1" hangingPunct="1">
              <a:defRPr/>
            </a:pPr>
            <a:endParaRPr lang="en-US">
              <a:effectLst>
                <a:outerShdw blurRad="38100" dist="38100" dir="2700000" algn="tl">
                  <a:srgbClr val="000000">
                    <a:alpha val="43137"/>
                  </a:srgbClr>
                </a:outerShdw>
              </a:effectLst>
            </a:endParaRPr>
          </a:p>
        </p:txBody>
      </p:sp>
    </p:spTree>
  </p:cSld>
  <p:clrMapOvr>
    <a:masterClrMapping/>
  </p:clrMapOvr>
  <p:transition>
    <p:pu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(cont.)</a:t>
            </a:r>
            <a:endParaRPr lang="en-US" dirty="0"/>
          </a:p>
        </p:txBody>
      </p:sp>
      <p:sp>
        <p:nvSpPr>
          <p:cNvPr id="3" name="Content Placeholder 2"/>
          <p:cNvSpPr>
            <a:spLocks noGrp="1"/>
          </p:cNvSpPr>
          <p:nvPr>
            <p:ph idx="1"/>
          </p:nvPr>
        </p:nvSpPr>
        <p:spPr/>
        <p:txBody>
          <a:bodyPr/>
          <a:lstStyle/>
          <a:p>
            <a:pPr marL="0" indent="0">
              <a:buNone/>
            </a:pPr>
            <a:r>
              <a:rPr lang="en-US" sz="2000" dirty="0" smtClean="0"/>
              <a:t>V. 	</a:t>
            </a:r>
            <a:r>
              <a:rPr lang="en-US" sz="2000" dirty="0"/>
              <a:t>Election Calendar (what can be moved?)</a:t>
            </a:r>
          </a:p>
          <a:p>
            <a:pPr marL="1314450" lvl="2" indent="-514350">
              <a:buFont typeface="+mj-lt"/>
              <a:buAutoNum type="alphaUcPeriod"/>
            </a:pPr>
            <a:r>
              <a:rPr lang="en-US" sz="1400" dirty="0"/>
              <a:t>Timing of Petition Deadlines and Caucus/Assembly Process</a:t>
            </a:r>
          </a:p>
          <a:p>
            <a:pPr marL="0" indent="0">
              <a:buNone/>
            </a:pPr>
            <a:r>
              <a:rPr lang="en-US" sz="2000" dirty="0" smtClean="0"/>
              <a:t>VI.</a:t>
            </a:r>
            <a:r>
              <a:rPr lang="en-US" sz="2000" dirty="0"/>
              <a:t>	Constitutional Conflicts</a:t>
            </a:r>
          </a:p>
          <a:p>
            <a:pPr marL="1314450" lvl="2" indent="-514350">
              <a:buFont typeface="+mj-lt"/>
              <a:buAutoNum type="alphaUcPeriod"/>
            </a:pPr>
            <a:r>
              <a:rPr lang="en-US" sz="1400" dirty="0"/>
              <a:t>90 days for initiative</a:t>
            </a:r>
          </a:p>
          <a:p>
            <a:pPr marL="1314450" lvl="2" indent="-514350">
              <a:buFont typeface="+mj-lt"/>
              <a:buAutoNum type="alphaUcPeriod"/>
            </a:pPr>
            <a:r>
              <a:rPr lang="en-US" sz="1400" dirty="0"/>
              <a:t>Recall provision says “deemed valid”</a:t>
            </a:r>
          </a:p>
          <a:p>
            <a:pPr marL="0" indent="0">
              <a:buNone/>
            </a:pPr>
            <a:r>
              <a:rPr lang="en-US" sz="2000" dirty="0" smtClean="0"/>
              <a:t>VII. 	Opportunity </a:t>
            </a:r>
            <a:r>
              <a:rPr lang="en-US" sz="2000" dirty="0"/>
              <a:t>to Cure?</a:t>
            </a:r>
          </a:p>
          <a:p>
            <a:pPr marL="0" indent="0">
              <a:buNone/>
            </a:pPr>
            <a:r>
              <a:rPr lang="en-US" sz="2000" dirty="0" smtClean="0"/>
              <a:t>VIII.	Alter </a:t>
            </a:r>
            <a:r>
              <a:rPr lang="en-US" sz="2000" dirty="0"/>
              <a:t>5% Review and 10% Margin?</a:t>
            </a:r>
          </a:p>
          <a:p>
            <a:pPr marL="0" indent="0">
              <a:buNone/>
            </a:pPr>
            <a:r>
              <a:rPr lang="en-US" sz="2000" dirty="0" smtClean="0"/>
              <a:t>	</a:t>
            </a:r>
            <a:endParaRPr lang="en-US" sz="1400" dirty="0"/>
          </a:p>
          <a:p>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F2EAB85-1E62-46D3-BF19-65C2E05E3CDA}" type="slidenum">
              <a:rPr lang="en-US" altLang="en-US" smtClean="0"/>
              <a:pPr>
                <a:defRPr/>
              </a:pPr>
              <a:t>10</a:t>
            </a:fld>
            <a:endParaRPr lang="en-US" altLang="en-US"/>
          </a:p>
        </p:txBody>
      </p:sp>
    </p:spTree>
    <p:extLst>
      <p:ext uri="{BB962C8B-B14F-4D97-AF65-F5344CB8AC3E}">
        <p14:creationId xmlns:p14="http://schemas.microsoft.com/office/powerpoint/2010/main" val="588215017"/>
      </p:ext>
    </p:extLst>
  </p:cSld>
  <p:clrMapOvr>
    <a:masterClrMapping/>
  </p:clrMapOvr>
  <p:transition>
    <p:push/>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spcBef>
                <a:spcPct val="20000"/>
              </a:spcBef>
              <a:buFont typeface="Wingdings" panose="05000000000000000000" pitchFamily="2" charset="2"/>
              <a:buChar char="§"/>
              <a:defRPr sz="3200" b="1">
                <a:solidFill>
                  <a:schemeClr val="tx1"/>
                </a:solidFill>
                <a:latin typeface="Tahoma" panose="020B0604030504040204" pitchFamily="34" charset="0"/>
              </a:defRPr>
            </a:lvl1pPr>
            <a:lvl2pPr marL="742950" indent="-285750">
              <a:spcBef>
                <a:spcPct val="20000"/>
              </a:spcBef>
              <a:buChar char="–"/>
              <a:defRPr sz="2800" b="1">
                <a:solidFill>
                  <a:schemeClr val="tx1"/>
                </a:solidFill>
                <a:latin typeface="Tahoma" panose="020B0604030504040204" pitchFamily="34" charset="0"/>
              </a:defRPr>
            </a:lvl2pPr>
            <a:lvl3pPr marL="1143000" indent="-228600">
              <a:spcBef>
                <a:spcPct val="20000"/>
              </a:spcBef>
              <a:buChar char="•"/>
              <a:defRPr sz="2400" b="1">
                <a:solidFill>
                  <a:schemeClr val="tx1"/>
                </a:solidFill>
                <a:latin typeface="Tahoma" panose="020B0604030504040204" pitchFamily="34" charset="0"/>
              </a:defRPr>
            </a:lvl3pPr>
            <a:lvl4pPr marL="1600200" indent="-228600">
              <a:spcBef>
                <a:spcPct val="20000"/>
              </a:spcBef>
              <a:buChar char="–"/>
              <a:defRPr sz="2000" b="1">
                <a:solidFill>
                  <a:schemeClr val="tx1"/>
                </a:solidFill>
                <a:latin typeface="Tahoma" panose="020B0604030504040204" pitchFamily="34" charset="0"/>
              </a:defRPr>
            </a:lvl4pPr>
            <a:lvl5pPr marL="2057400" indent="-228600">
              <a:spcBef>
                <a:spcPct val="20000"/>
              </a:spcBef>
              <a:buChar char="»"/>
              <a:defRPr sz="2000" b="1">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2000" b="1">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2000" b="1">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2000" b="1">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2000" b="1">
                <a:solidFill>
                  <a:schemeClr val="tx1"/>
                </a:solidFill>
                <a:latin typeface="Tahoma" panose="020B0604030504040204" pitchFamily="34" charset="0"/>
              </a:defRPr>
            </a:lvl9pPr>
          </a:lstStyle>
          <a:p>
            <a:pPr>
              <a:spcBef>
                <a:spcPct val="0"/>
              </a:spcBef>
              <a:buFontTx/>
              <a:buNone/>
            </a:pPr>
            <a:fld id="{790D0EA7-3444-46E2-BDFF-8DFCEFC04EB4}" type="slidenum">
              <a:rPr lang="en-US" altLang="en-US" sz="1400" smtClean="0">
                <a:solidFill>
                  <a:srgbClr val="4D4D4D"/>
                </a:solidFill>
                <a:latin typeface="Arial" panose="020B0604020202020204" pitchFamily="34" charset="0"/>
              </a:rPr>
              <a:pPr>
                <a:spcBef>
                  <a:spcPct val="0"/>
                </a:spcBef>
                <a:buFontTx/>
                <a:buNone/>
              </a:pPr>
              <a:t>11</a:t>
            </a:fld>
            <a:endParaRPr lang="en-US" altLang="en-US" sz="1400" smtClean="0">
              <a:solidFill>
                <a:srgbClr val="4D4D4D"/>
              </a:solidFill>
              <a:latin typeface="Arial" panose="020B0604020202020204" pitchFamily="34" charset="0"/>
            </a:endParaRPr>
          </a:p>
        </p:txBody>
      </p:sp>
      <p:sp>
        <p:nvSpPr>
          <p:cNvPr id="21507" name="Rectangle 2"/>
          <p:cNvSpPr>
            <a:spLocks noGrp="1" noChangeArrowheads="1"/>
          </p:cNvSpPr>
          <p:nvPr>
            <p:ph type="title"/>
          </p:nvPr>
        </p:nvSpPr>
        <p:spPr>
          <a:xfrm>
            <a:off x="481013" y="2430463"/>
            <a:ext cx="8194675" cy="1114425"/>
          </a:xfrm>
        </p:spPr>
        <p:txBody>
          <a:bodyPr/>
          <a:lstStyle/>
          <a:p>
            <a:pPr eaLnBrk="1" hangingPunct="1"/>
            <a:r>
              <a:rPr lang="en-US" altLang="en-US" sz="4000" smtClean="0"/>
              <a:t>Questions?</a:t>
            </a:r>
          </a:p>
        </p:txBody>
      </p:sp>
      <p:sp>
        <p:nvSpPr>
          <p:cNvPr id="3" name="Footer Placeholder 2"/>
          <p:cNvSpPr>
            <a:spLocks noGrp="1"/>
          </p:cNvSpPr>
          <p:nvPr>
            <p:ph type="ftr" sz="quarter" idx="11"/>
          </p:nvPr>
        </p:nvSpPr>
        <p:spPr/>
        <p:txBody>
          <a:bodyPr/>
          <a:lstStyle/>
          <a:p>
            <a:pPr>
              <a:defRPr/>
            </a:pPr>
            <a:endParaRPr lang="en-US"/>
          </a:p>
        </p:txBody>
      </p:sp>
    </p:spTree>
  </p:cSld>
  <p:clrMapOvr>
    <a:masterClrMapping/>
  </p:clrMapOvr>
  <p:transition>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t>Constititional</a:t>
            </a:r>
            <a:r>
              <a:rPr lang="en-US" sz="3600" dirty="0" smtClean="0"/>
              <a:t> Basis for Initiative Petition Review</a:t>
            </a:r>
            <a:endParaRPr lang="en-US" sz="3600" dirty="0"/>
          </a:p>
        </p:txBody>
      </p:sp>
      <p:sp>
        <p:nvSpPr>
          <p:cNvPr id="3" name="Content Placeholder 2"/>
          <p:cNvSpPr>
            <a:spLocks noGrp="1"/>
          </p:cNvSpPr>
          <p:nvPr>
            <p:ph idx="1"/>
          </p:nvPr>
        </p:nvSpPr>
        <p:spPr>
          <a:xfrm>
            <a:off x="685800" y="2115857"/>
            <a:ext cx="7772400" cy="4132543"/>
          </a:xfrm>
        </p:spPr>
        <p:txBody>
          <a:bodyPr numCol="1"/>
          <a:lstStyle/>
          <a:p>
            <a:pPr marL="514350" indent="-514350">
              <a:buAutoNum type="romanUcPeriod"/>
            </a:pPr>
            <a:r>
              <a:rPr lang="en-US" sz="2000" dirty="0" smtClean="0"/>
              <a:t>Constitutional Provisions (1876)</a:t>
            </a:r>
          </a:p>
          <a:p>
            <a:pPr marL="914400" lvl="1" indent="-514350">
              <a:buFont typeface="+mj-lt"/>
              <a:buAutoNum type="alphaUcPeriod"/>
            </a:pPr>
            <a:r>
              <a:rPr lang="en-US" sz="1600" dirty="0" smtClean="0"/>
              <a:t>Article 5, Section 1 – Provides for citizen initiative process </a:t>
            </a:r>
          </a:p>
          <a:p>
            <a:pPr marL="914400" lvl="1" indent="-514350">
              <a:buAutoNum type="alphaUcPeriod"/>
            </a:pPr>
            <a:r>
              <a:rPr lang="en-US" sz="1600" dirty="0" smtClean="0"/>
              <a:t>Article 5, Section 1(6) – Affidavit from circulator is evidence that the signatures are genuine.  </a:t>
            </a:r>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F2EAB85-1E62-46D3-BF19-65C2E05E3CDA}" type="slidenum">
              <a:rPr lang="en-US" altLang="en-US" smtClean="0"/>
              <a:pPr>
                <a:defRPr/>
              </a:pPr>
              <a:t>2</a:t>
            </a:fld>
            <a:endParaRPr lang="en-US" altLang="en-US"/>
          </a:p>
        </p:txBody>
      </p:sp>
    </p:spTree>
    <p:extLst>
      <p:ext uri="{BB962C8B-B14F-4D97-AF65-F5344CB8AC3E}">
        <p14:creationId xmlns:p14="http://schemas.microsoft.com/office/powerpoint/2010/main" val="1649106962"/>
      </p:ext>
    </p:extLst>
  </p:cSld>
  <p:clrMapOvr>
    <a:masterClrMapping/>
  </p:clrMapOvr>
  <p:transition>
    <p:pu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525" y="230188"/>
            <a:ext cx="8593604" cy="1114425"/>
          </a:xfrm>
        </p:spPr>
        <p:txBody>
          <a:bodyPr/>
          <a:lstStyle/>
          <a:p>
            <a:r>
              <a:rPr lang="en-US" sz="3600" dirty="0" smtClean="0"/>
              <a:t>Statutory Basis for Initiative            Petition Review</a:t>
            </a:r>
            <a:endParaRPr lang="en-US" sz="3600" dirty="0"/>
          </a:p>
        </p:txBody>
      </p:sp>
      <p:sp>
        <p:nvSpPr>
          <p:cNvPr id="3" name="Content Placeholder 2"/>
          <p:cNvSpPr>
            <a:spLocks noGrp="1"/>
          </p:cNvSpPr>
          <p:nvPr>
            <p:ph idx="1"/>
          </p:nvPr>
        </p:nvSpPr>
        <p:spPr/>
        <p:txBody>
          <a:bodyPr/>
          <a:lstStyle/>
          <a:p>
            <a:pPr marL="514350" indent="-514350">
              <a:buAutoNum type="romanUcPeriod"/>
            </a:pPr>
            <a:r>
              <a:rPr lang="en-US" sz="2000" dirty="0"/>
              <a:t>Statutory Provisions </a:t>
            </a:r>
            <a:r>
              <a:rPr lang="en-US" sz="2000" dirty="0" smtClean="0"/>
              <a:t> (modern era of petition review)</a:t>
            </a:r>
            <a:endParaRPr lang="en-US" sz="2000" dirty="0"/>
          </a:p>
          <a:p>
            <a:pPr marL="914400" lvl="1" indent="-514350">
              <a:buFont typeface="+mj-lt"/>
              <a:buAutoNum type="alphaUcPeriod"/>
            </a:pPr>
            <a:r>
              <a:rPr lang="en-US" sz="1600" dirty="0"/>
              <a:t>1-40-116 C.R.S. – Secretary must review each </a:t>
            </a:r>
            <a:r>
              <a:rPr lang="en-US" sz="1600" dirty="0" smtClean="0"/>
              <a:t>voter entry to </a:t>
            </a:r>
            <a:r>
              <a:rPr lang="en-US" sz="1600" dirty="0"/>
              <a:t>determine if the person is registered to vote.</a:t>
            </a:r>
          </a:p>
          <a:p>
            <a:pPr marL="914400" lvl="1" indent="-514350">
              <a:buFont typeface="+mj-lt"/>
              <a:buAutoNum type="alphaUcPeriod"/>
            </a:pPr>
            <a:r>
              <a:rPr lang="en-US" sz="1600" dirty="0"/>
              <a:t>1-40-116(2) C.R.S. – “…Secretary shall examine each name and signature on the petition … [and] assure that the information…was written by the person making the signature.”</a:t>
            </a:r>
          </a:p>
          <a:p>
            <a:pPr marL="914400" lvl="1" indent="-514350">
              <a:buFont typeface="+mj-lt"/>
              <a:buAutoNum type="alphaUcPeriod"/>
            </a:pPr>
            <a:r>
              <a:rPr lang="en-US" sz="1600" dirty="0"/>
              <a:t>1-40-116(3) C.R.S. – “…Secretary shall not count the signature of any person whose information is not complete or not completed by the elector…”</a:t>
            </a:r>
          </a:p>
          <a:p>
            <a:pPr marL="914400" lvl="1" indent="-514350">
              <a:buFont typeface="+mj-lt"/>
              <a:buAutoNum type="alphaUcPeriod"/>
            </a:pPr>
            <a:r>
              <a:rPr lang="en-US" sz="1600" dirty="0"/>
              <a:t>1-40-116(4) C.R.S. – SOS does a 5% review, </a:t>
            </a:r>
            <a:r>
              <a:rPr lang="en-US" sz="1600" dirty="0" smtClean="0"/>
              <a:t>then </a:t>
            </a:r>
            <a:r>
              <a:rPr lang="en-US" sz="1600" dirty="0"/>
              <a:t>line-by-line.</a:t>
            </a:r>
          </a:p>
          <a:p>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F2EAB85-1E62-46D3-BF19-65C2E05E3CDA}" type="slidenum">
              <a:rPr lang="en-US" altLang="en-US" smtClean="0"/>
              <a:pPr>
                <a:defRPr/>
              </a:pPr>
              <a:t>3</a:t>
            </a:fld>
            <a:endParaRPr lang="en-US" altLang="en-US"/>
          </a:p>
        </p:txBody>
      </p:sp>
    </p:spTree>
    <p:extLst>
      <p:ext uri="{BB962C8B-B14F-4D97-AF65-F5344CB8AC3E}">
        <p14:creationId xmlns:p14="http://schemas.microsoft.com/office/powerpoint/2010/main" val="1723582737"/>
      </p:ext>
    </p:extLst>
  </p:cSld>
  <p:clrMapOvr>
    <a:masterClrMapping/>
  </p:clrMapOvr>
  <p:transition>
    <p:push/>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Candidate Petitions</a:t>
            </a:r>
            <a:endParaRPr lang="en-US" dirty="0"/>
          </a:p>
        </p:txBody>
      </p:sp>
      <p:sp>
        <p:nvSpPr>
          <p:cNvPr id="3" name="Content Placeholder 2"/>
          <p:cNvSpPr>
            <a:spLocks noGrp="1"/>
          </p:cNvSpPr>
          <p:nvPr>
            <p:ph idx="1"/>
          </p:nvPr>
        </p:nvSpPr>
        <p:spPr/>
        <p:txBody>
          <a:bodyPr/>
          <a:lstStyle/>
          <a:p>
            <a:pPr marL="514350" indent="-514350">
              <a:buAutoNum type="romanUcPeriod"/>
            </a:pPr>
            <a:r>
              <a:rPr lang="en-US" sz="2000" dirty="0"/>
              <a:t>Statutory Provisions </a:t>
            </a:r>
          </a:p>
          <a:p>
            <a:pPr marL="914400" lvl="1" indent="-514350">
              <a:buFont typeface="+mj-lt"/>
              <a:buAutoNum type="alphaUcPeriod"/>
            </a:pPr>
            <a:r>
              <a:rPr lang="en-US" sz="1600" dirty="0" smtClean="0"/>
              <a:t>1-4-908 </a:t>
            </a:r>
            <a:r>
              <a:rPr lang="en-US" sz="1600" dirty="0"/>
              <a:t>C.R.S. – Secretary must review </a:t>
            </a:r>
            <a:r>
              <a:rPr lang="en-US" sz="1600" dirty="0" smtClean="0"/>
              <a:t>all candidate petitions and compare each entry to the voter’s file in SCORE.</a:t>
            </a:r>
            <a:endParaRPr lang="en-US" sz="1600" dirty="0"/>
          </a:p>
          <a:p>
            <a:pPr marL="0" indent="0">
              <a:buNone/>
            </a:pPr>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F2EAB85-1E62-46D3-BF19-65C2E05E3CDA}" type="slidenum">
              <a:rPr lang="en-US" altLang="en-US" smtClean="0"/>
              <a:pPr>
                <a:defRPr/>
              </a:pPr>
              <a:t>4</a:t>
            </a:fld>
            <a:endParaRPr lang="en-US" altLang="en-US"/>
          </a:p>
        </p:txBody>
      </p:sp>
    </p:spTree>
    <p:extLst>
      <p:ext uri="{BB962C8B-B14F-4D97-AF65-F5344CB8AC3E}">
        <p14:creationId xmlns:p14="http://schemas.microsoft.com/office/powerpoint/2010/main" val="199722309"/>
      </p:ext>
    </p:extLst>
  </p:cSld>
  <p:clrMapOvr>
    <a:masterClrMapping/>
  </p:clrMapOvr>
  <p:transition>
    <p:push/>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Recall Petitions</a:t>
            </a:r>
            <a:endParaRPr lang="en-US" dirty="0"/>
          </a:p>
        </p:txBody>
      </p:sp>
      <p:sp>
        <p:nvSpPr>
          <p:cNvPr id="3" name="Content Placeholder 2"/>
          <p:cNvSpPr>
            <a:spLocks noGrp="1"/>
          </p:cNvSpPr>
          <p:nvPr>
            <p:ph idx="1"/>
          </p:nvPr>
        </p:nvSpPr>
        <p:spPr/>
        <p:txBody>
          <a:bodyPr/>
          <a:lstStyle/>
          <a:p>
            <a:pPr marL="514350" indent="-514350">
              <a:buAutoNum type="romanUcPeriod"/>
            </a:pPr>
            <a:r>
              <a:rPr lang="en-US" sz="2000" dirty="0" smtClean="0"/>
              <a:t>Constitutional Provision</a:t>
            </a:r>
          </a:p>
          <a:p>
            <a:pPr marL="914400" lvl="1" indent="-514350">
              <a:buAutoNum type="alphaUcPeriod"/>
            </a:pPr>
            <a:r>
              <a:rPr lang="en-US" sz="1600" dirty="0" smtClean="0"/>
              <a:t>Article 21, Section 2 – “All petitions shall be deemed and held to be sufficient if they appear to be signed by the requisite number of signers, and such signers shall be deemed and held to be registered electors, unless a protest … is filed.” </a:t>
            </a:r>
          </a:p>
          <a:p>
            <a:pPr marL="514350" indent="-514350">
              <a:buAutoNum type="romanUcPeriod"/>
            </a:pPr>
            <a:r>
              <a:rPr lang="en-US" sz="2000" dirty="0" smtClean="0"/>
              <a:t>Statutory Provisions</a:t>
            </a:r>
            <a:endParaRPr lang="en-US" sz="2000" dirty="0"/>
          </a:p>
          <a:p>
            <a:pPr marL="914400" lvl="1" indent="-514350">
              <a:buFont typeface="+mj-lt"/>
              <a:buAutoNum type="alphaUcPeriod"/>
            </a:pPr>
            <a:r>
              <a:rPr lang="en-US" sz="1600" dirty="0" smtClean="0"/>
              <a:t>1-12-108(8)(a) </a:t>
            </a:r>
            <a:r>
              <a:rPr lang="en-US" sz="1600" dirty="0"/>
              <a:t>C.R.S. – Secretary must </a:t>
            </a:r>
            <a:r>
              <a:rPr lang="en-US" sz="1600" dirty="0" smtClean="0"/>
              <a:t>“review all petition information and verify the information against the registration records.”</a:t>
            </a:r>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F2EAB85-1E62-46D3-BF19-65C2E05E3CDA}" type="slidenum">
              <a:rPr lang="en-US" altLang="en-US" smtClean="0"/>
              <a:pPr>
                <a:defRPr/>
              </a:pPr>
              <a:t>5</a:t>
            </a:fld>
            <a:endParaRPr lang="en-US" altLang="en-US"/>
          </a:p>
        </p:txBody>
      </p:sp>
    </p:spTree>
    <p:extLst>
      <p:ext uri="{BB962C8B-B14F-4D97-AF65-F5344CB8AC3E}">
        <p14:creationId xmlns:p14="http://schemas.microsoft.com/office/powerpoint/2010/main" val="2071591878"/>
      </p:ext>
    </p:extLst>
  </p:cSld>
  <p:clrMapOvr>
    <a:masterClrMapping/>
  </p:clrMapOvr>
  <p:transition>
    <p:push/>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Secretary of State’s </a:t>
            </a:r>
            <a:br>
              <a:rPr lang="en-US" dirty="0" smtClean="0"/>
            </a:br>
            <a:r>
              <a:rPr lang="en-US" dirty="0" smtClean="0"/>
              <a:t>Review Process</a:t>
            </a:r>
            <a:endParaRPr lang="en-US" dirty="0"/>
          </a:p>
        </p:txBody>
      </p:sp>
      <p:sp>
        <p:nvSpPr>
          <p:cNvPr id="3" name="Content Placeholder 2"/>
          <p:cNvSpPr>
            <a:spLocks noGrp="1"/>
          </p:cNvSpPr>
          <p:nvPr>
            <p:ph idx="1"/>
          </p:nvPr>
        </p:nvSpPr>
        <p:spPr/>
        <p:txBody>
          <a:bodyPr/>
          <a:lstStyle/>
          <a:p>
            <a:pPr marL="514350" indent="-514350">
              <a:buAutoNum type="romanUcPeriod"/>
            </a:pPr>
            <a:r>
              <a:rPr lang="en-US" sz="2000" dirty="0" smtClean="0"/>
              <a:t>Steps</a:t>
            </a:r>
          </a:p>
          <a:p>
            <a:pPr marL="914400" lvl="1" indent="-514350">
              <a:buFont typeface="+mj-lt"/>
              <a:buAutoNum type="alphaUcPeriod"/>
            </a:pPr>
            <a:r>
              <a:rPr lang="en-US" sz="1400" dirty="0" smtClean="0"/>
              <a:t>Check circulator affidavits for completeness and accuracy</a:t>
            </a:r>
          </a:p>
          <a:p>
            <a:pPr marL="1314450" lvl="2" indent="-514350">
              <a:buFont typeface="+mj-lt"/>
              <a:buAutoNum type="arabicParenR"/>
            </a:pPr>
            <a:r>
              <a:rPr lang="en-US" sz="1200" dirty="0" smtClean="0"/>
              <a:t>Candidate petition – registered, affiliated, and within the district</a:t>
            </a:r>
          </a:p>
          <a:p>
            <a:pPr marL="1314450" lvl="2" indent="-514350">
              <a:buFont typeface="+mj-lt"/>
              <a:buAutoNum type="arabicParenR"/>
            </a:pPr>
            <a:r>
              <a:rPr lang="en-US" sz="1200" dirty="0" smtClean="0"/>
              <a:t>Initiative petition – signed same day as notary </a:t>
            </a:r>
          </a:p>
          <a:p>
            <a:pPr marL="914400" lvl="1" indent="-514350">
              <a:buFont typeface="+mj-lt"/>
              <a:buAutoNum type="alphaUcPeriod"/>
            </a:pPr>
            <a:r>
              <a:rPr lang="en-US" sz="1400" dirty="0" smtClean="0"/>
              <a:t>Find the signer in SCORE</a:t>
            </a:r>
          </a:p>
          <a:p>
            <a:pPr marL="914400" lvl="1" indent="-514350">
              <a:buFont typeface="+mj-lt"/>
              <a:buAutoNum type="alphaUcPeriod"/>
            </a:pPr>
            <a:r>
              <a:rPr lang="en-US" sz="1400" dirty="0" smtClean="0"/>
              <a:t>Compare the signer’s name and address to SCORE to determine whether the signer is eligible to sign the petition.</a:t>
            </a:r>
          </a:p>
          <a:p>
            <a:pPr marL="914400" lvl="1" indent="-514350">
              <a:buFont typeface="+mj-lt"/>
              <a:buAutoNum type="alphaUcPeriod"/>
            </a:pPr>
            <a:r>
              <a:rPr lang="en-US" sz="1400" dirty="0" smtClean="0"/>
              <a:t>Calculate whether the petition contains enough qualified signatures for the ballot.</a:t>
            </a:r>
            <a:endParaRPr lang="en-US" sz="1400" dirty="0"/>
          </a:p>
          <a:p>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F2EAB85-1E62-46D3-BF19-65C2E05E3CDA}" type="slidenum">
              <a:rPr lang="en-US" altLang="en-US" smtClean="0"/>
              <a:pPr>
                <a:defRPr/>
              </a:pPr>
              <a:t>6</a:t>
            </a:fld>
            <a:endParaRPr lang="en-US" altLang="en-US"/>
          </a:p>
        </p:txBody>
      </p:sp>
    </p:spTree>
    <p:extLst>
      <p:ext uri="{BB962C8B-B14F-4D97-AF65-F5344CB8AC3E}">
        <p14:creationId xmlns:p14="http://schemas.microsoft.com/office/powerpoint/2010/main" val="2107009703"/>
      </p:ext>
    </p:extLst>
  </p:cSld>
  <p:clrMapOvr>
    <a:masterClrMapping/>
  </p:clrMapOvr>
  <p:transition>
    <p:pu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Developments</a:t>
            </a:r>
            <a:endParaRPr lang="en-US" dirty="0"/>
          </a:p>
        </p:txBody>
      </p:sp>
      <p:sp>
        <p:nvSpPr>
          <p:cNvPr id="3" name="Content Placeholder 2"/>
          <p:cNvSpPr>
            <a:spLocks noGrp="1"/>
          </p:cNvSpPr>
          <p:nvPr>
            <p:ph idx="1"/>
          </p:nvPr>
        </p:nvSpPr>
        <p:spPr/>
        <p:txBody>
          <a:bodyPr/>
          <a:lstStyle/>
          <a:p>
            <a:pPr marL="514350" indent="-514350">
              <a:buAutoNum type="romanUcPeriod"/>
            </a:pPr>
            <a:r>
              <a:rPr lang="en-US" sz="2000" dirty="0" smtClean="0"/>
              <a:t>2013 – Petition circulator in the petition to recall John Morse found guilty of forging petition signatures.</a:t>
            </a:r>
          </a:p>
          <a:p>
            <a:pPr marL="514350" indent="-514350">
              <a:buAutoNum type="romanUcPeriod"/>
            </a:pPr>
            <a:r>
              <a:rPr lang="en-US" sz="2000" dirty="0" smtClean="0"/>
              <a:t>2015 – Candidate Corrie Houck found guilty of forging petition signatures. </a:t>
            </a:r>
          </a:p>
          <a:p>
            <a:pPr marL="514350" indent="-514350">
              <a:buAutoNum type="romanUcPeriod"/>
            </a:pPr>
            <a:r>
              <a:rPr lang="en-US" sz="2000" dirty="0" smtClean="0"/>
              <a:t>2016 – Petition circulator for U.S. Senate Candidate John Keyser charged with forging petition signatures.</a:t>
            </a:r>
          </a:p>
          <a:p>
            <a:pPr marL="514350" indent="-514350">
              <a:buAutoNum type="romanUcPeriod"/>
            </a:pPr>
            <a:r>
              <a:rPr lang="en-US" sz="2000" dirty="0" smtClean="0"/>
              <a:t>2016 – Recall petition circulator in Castle Rock investigated for forged signatures but exonerated.  </a:t>
            </a:r>
          </a:p>
          <a:p>
            <a:pPr marL="0" indent="0">
              <a:buNone/>
            </a:pPr>
            <a:endParaRPr lang="en-US" sz="2000" dirty="0" smtClean="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F2EAB85-1E62-46D3-BF19-65C2E05E3CDA}" type="slidenum">
              <a:rPr lang="en-US" altLang="en-US" smtClean="0"/>
              <a:pPr>
                <a:defRPr/>
              </a:pPr>
              <a:t>7</a:t>
            </a:fld>
            <a:endParaRPr lang="en-US" altLang="en-US"/>
          </a:p>
        </p:txBody>
      </p:sp>
    </p:spTree>
    <p:extLst>
      <p:ext uri="{BB962C8B-B14F-4D97-AF65-F5344CB8AC3E}">
        <p14:creationId xmlns:p14="http://schemas.microsoft.com/office/powerpoint/2010/main" val="3654551792"/>
      </p:ext>
    </p:extLst>
  </p:cSld>
  <p:clrMapOvr>
    <a:masterClrMapping/>
  </p:clrMapOvr>
  <p:transition>
    <p:pu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a:t>
            </a:r>
            <a:endParaRPr lang="en-US" dirty="0"/>
          </a:p>
        </p:txBody>
      </p:sp>
      <p:sp>
        <p:nvSpPr>
          <p:cNvPr id="3" name="Content Placeholder 2"/>
          <p:cNvSpPr>
            <a:spLocks noGrp="1"/>
          </p:cNvSpPr>
          <p:nvPr>
            <p:ph idx="1"/>
          </p:nvPr>
        </p:nvSpPr>
        <p:spPr/>
        <p:txBody>
          <a:bodyPr/>
          <a:lstStyle/>
          <a:p>
            <a:pPr marL="514350" indent="-514350">
              <a:buAutoNum type="romanUcPeriod"/>
            </a:pPr>
            <a:r>
              <a:rPr lang="en-US" sz="2000" dirty="0" smtClean="0"/>
              <a:t>Status Quo</a:t>
            </a:r>
          </a:p>
          <a:p>
            <a:pPr marL="914400" lvl="1" indent="-514350">
              <a:buFont typeface="+mj-lt"/>
              <a:buAutoNum type="alphaUcPeriod"/>
            </a:pPr>
            <a:r>
              <a:rPr lang="en-US" sz="1600" dirty="0" smtClean="0"/>
              <a:t>Secretary has instituted policies to catch consistent fraud</a:t>
            </a:r>
          </a:p>
          <a:p>
            <a:pPr marL="914400" lvl="1" indent="-514350">
              <a:buFont typeface="+mj-lt"/>
              <a:buAutoNum type="alphaUcPeriod"/>
            </a:pPr>
            <a:r>
              <a:rPr lang="en-US" sz="1600" dirty="0" smtClean="0"/>
              <a:t>IDS has heightened awareness of possible fraud</a:t>
            </a:r>
          </a:p>
          <a:p>
            <a:pPr marL="914400" lvl="1" indent="-514350">
              <a:buFont typeface="+mj-lt"/>
              <a:buAutoNum type="alphaUcPeriod"/>
            </a:pPr>
            <a:r>
              <a:rPr lang="en-US" sz="1600" dirty="0" smtClean="0"/>
              <a:t>The SOS is investigating improved training for review team</a:t>
            </a:r>
          </a:p>
          <a:p>
            <a:pPr marL="514350" indent="-514350">
              <a:buAutoNum type="romanUcPeriod"/>
            </a:pPr>
            <a:r>
              <a:rPr lang="en-US" sz="2000" dirty="0" err="1" smtClean="0"/>
              <a:t>eSign</a:t>
            </a:r>
            <a:endParaRPr lang="en-US" sz="2000" dirty="0" smtClean="0"/>
          </a:p>
          <a:p>
            <a:pPr marL="914400" lvl="1" indent="-514350">
              <a:buFont typeface="+mj-lt"/>
              <a:buAutoNum type="alphaUcPeriod"/>
            </a:pPr>
            <a:r>
              <a:rPr lang="en-US" sz="1600" dirty="0" smtClean="0"/>
              <a:t>Improved data on when and where signatures are gathered</a:t>
            </a:r>
          </a:p>
          <a:p>
            <a:pPr marL="514350" indent="-514350">
              <a:buAutoNum type="romanUcPeriod"/>
            </a:pPr>
            <a:r>
              <a:rPr lang="en-US" sz="2000" dirty="0" smtClean="0"/>
              <a:t>Signature Verification</a:t>
            </a:r>
          </a:p>
          <a:p>
            <a:pPr marL="914400" lvl="1" indent="-514350">
              <a:buFont typeface="+mj-lt"/>
              <a:buAutoNum type="alphaUcPeriod"/>
            </a:pPr>
            <a:r>
              <a:rPr lang="en-US" sz="1600" dirty="0" smtClean="0"/>
              <a:t>Compare signer’s signature with the signature on file in SCORE</a:t>
            </a:r>
          </a:p>
          <a:p>
            <a:pPr marL="914400" lvl="1" indent="-514350">
              <a:buFont typeface="+mj-lt"/>
              <a:buAutoNum type="alphaUcPeriod"/>
            </a:pPr>
            <a:r>
              <a:rPr lang="en-US" sz="1600" dirty="0" smtClean="0"/>
              <a:t>Discussion of how it works</a:t>
            </a:r>
            <a:endParaRPr lang="en-US" sz="1600" dirty="0"/>
          </a:p>
          <a:p>
            <a:pPr marL="0" indent="0">
              <a:buNone/>
            </a:pPr>
            <a:endParaRPr lang="en-US" sz="2000"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F2EAB85-1E62-46D3-BF19-65C2E05E3CDA}" type="slidenum">
              <a:rPr lang="en-US" altLang="en-US" smtClean="0"/>
              <a:pPr>
                <a:defRPr/>
              </a:pPr>
              <a:t>8</a:t>
            </a:fld>
            <a:endParaRPr lang="en-US" altLang="en-US"/>
          </a:p>
        </p:txBody>
      </p:sp>
    </p:spTree>
    <p:extLst>
      <p:ext uri="{BB962C8B-B14F-4D97-AF65-F5344CB8AC3E}">
        <p14:creationId xmlns:p14="http://schemas.microsoft.com/office/powerpoint/2010/main" val="2339587486"/>
      </p:ext>
    </p:extLst>
  </p:cSld>
  <p:clrMapOvr>
    <a:masterClrMapping/>
  </p:clrMapOvr>
  <p:transition>
    <p:push/>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Considerations</a:t>
            </a:r>
            <a:endParaRPr lang="en-US" dirty="0"/>
          </a:p>
        </p:txBody>
      </p:sp>
      <p:sp>
        <p:nvSpPr>
          <p:cNvPr id="3" name="Content Placeholder 2"/>
          <p:cNvSpPr>
            <a:spLocks noGrp="1"/>
          </p:cNvSpPr>
          <p:nvPr>
            <p:ph idx="1"/>
          </p:nvPr>
        </p:nvSpPr>
        <p:spPr>
          <a:xfrm>
            <a:off x="695324" y="2057400"/>
            <a:ext cx="8206630" cy="4137025"/>
          </a:xfrm>
        </p:spPr>
        <p:txBody>
          <a:bodyPr/>
          <a:lstStyle/>
          <a:p>
            <a:pPr marL="514350" indent="-514350">
              <a:buAutoNum type="romanUcPeriod"/>
            </a:pPr>
            <a:r>
              <a:rPr lang="en-US" sz="2000" dirty="0" smtClean="0"/>
              <a:t>Time </a:t>
            </a:r>
          </a:p>
          <a:p>
            <a:pPr lvl="1" indent="-342900">
              <a:buFont typeface="+mj-lt"/>
              <a:buAutoNum type="alphaUcPeriod"/>
            </a:pPr>
            <a:r>
              <a:rPr lang="en-US" sz="1600" dirty="0" smtClean="0"/>
              <a:t>Initiatives – 30 days to complete 5% review and a line-by-line </a:t>
            </a:r>
          </a:p>
          <a:p>
            <a:pPr lvl="1" indent="-342900">
              <a:buFont typeface="+mj-lt"/>
              <a:buAutoNum type="alphaUcPeriod"/>
            </a:pPr>
            <a:r>
              <a:rPr lang="en-US" sz="1600" dirty="0" smtClean="0"/>
              <a:t>Candidates – SOS (and counties) has until ballot certification (25 days)</a:t>
            </a:r>
          </a:p>
          <a:p>
            <a:pPr marL="1028700" lvl="2"/>
            <a:r>
              <a:rPr lang="en-US" sz="1200" dirty="0" smtClean="0"/>
              <a:t>Protest window of 5 days – so actually only 20 days</a:t>
            </a:r>
          </a:p>
          <a:p>
            <a:pPr lvl="1" indent="-342900">
              <a:buFont typeface="+mj-lt"/>
              <a:buAutoNum type="alphaUcPeriod"/>
            </a:pPr>
            <a:r>
              <a:rPr lang="en-US" sz="1600" dirty="0" smtClean="0"/>
              <a:t>Recall – 15 business days </a:t>
            </a:r>
          </a:p>
          <a:p>
            <a:pPr marL="514350" indent="-514350">
              <a:buAutoNum type="romanUcPeriod"/>
            </a:pPr>
            <a:r>
              <a:rPr lang="en-US" sz="2000" dirty="0" smtClean="0"/>
              <a:t>People</a:t>
            </a:r>
          </a:p>
          <a:p>
            <a:pPr marL="514350" indent="-514350">
              <a:buAutoNum type="romanUcPeriod"/>
            </a:pPr>
            <a:r>
              <a:rPr lang="en-US" sz="2000" dirty="0" smtClean="0"/>
              <a:t>Training</a:t>
            </a:r>
          </a:p>
          <a:p>
            <a:pPr marL="514350" indent="-514350">
              <a:buAutoNum type="romanUcPeriod"/>
            </a:pPr>
            <a:r>
              <a:rPr lang="en-US" sz="2000" dirty="0" smtClean="0"/>
              <a:t>Equipment for Signature Review</a:t>
            </a:r>
          </a:p>
          <a:p>
            <a:pPr marL="914400" lvl="1" indent="-514350">
              <a:buAutoNum type="romanUcPeriod"/>
            </a:pPr>
            <a:r>
              <a:rPr lang="en-US" sz="1600" dirty="0" smtClean="0"/>
              <a:t>Circulator provides voter ID number?</a:t>
            </a:r>
          </a:p>
          <a:p>
            <a:pPr marL="914400" lvl="1" indent="-514350">
              <a:buAutoNum type="romanUcPeriod"/>
            </a:pPr>
            <a:r>
              <a:rPr lang="en-US" sz="1600" dirty="0" err="1" smtClean="0"/>
              <a:t>eSign</a:t>
            </a:r>
            <a:r>
              <a:rPr lang="en-US" sz="1600" dirty="0" smtClean="0"/>
              <a:t>?</a:t>
            </a:r>
            <a:endParaRPr lang="en-US" sz="1600" dirty="0" smtClean="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F2EAB85-1E62-46D3-BF19-65C2E05E3CDA}" type="slidenum">
              <a:rPr lang="en-US" altLang="en-US" smtClean="0"/>
              <a:pPr>
                <a:defRPr/>
              </a:pPr>
              <a:t>9</a:t>
            </a:fld>
            <a:endParaRPr lang="en-US" altLang="en-US"/>
          </a:p>
        </p:txBody>
      </p:sp>
    </p:spTree>
    <p:extLst>
      <p:ext uri="{BB962C8B-B14F-4D97-AF65-F5344CB8AC3E}">
        <p14:creationId xmlns:p14="http://schemas.microsoft.com/office/powerpoint/2010/main" val="2269106300"/>
      </p:ext>
    </p:extLst>
  </p:cSld>
  <p:clrMapOvr>
    <a:masterClrMapping/>
  </p:clrMapOvr>
  <p:transition>
    <p:push/>
  </p:transition>
</p:sld>
</file>

<file path=ppt/theme/theme1.xml><?xml version="1.0" encoding="utf-8"?>
<a:theme xmlns:a="http://schemas.openxmlformats.org/drawingml/2006/main" name="Default Design">
  <a:themeElements>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Default Design">
      <a:majorFont>
        <a:latin typeface="Times New Roman"/>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970E03"/>
        </a:solidFill>
        <a:ln>
          <a:noFill/>
        </a:ln>
        <a:effectLst/>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rgbClr val="970E03"/>
        </a:solidFill>
        <a:ln>
          <a:noFill/>
        </a:ln>
        <a:effectLst/>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7603</TotalTime>
  <Words>536</Words>
  <Application>Microsoft Office PowerPoint</Application>
  <PresentationFormat>On-screen Show (4:3)</PresentationFormat>
  <Paragraphs>77</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Tahoma</vt:lpstr>
      <vt:lpstr>Times New Roman</vt:lpstr>
      <vt:lpstr>Wingdings</vt:lpstr>
      <vt:lpstr>Default Design</vt:lpstr>
      <vt:lpstr>Colorado Secretary of State’s Office Judd Choate, State Election Director</vt:lpstr>
      <vt:lpstr>Constititional Basis for Initiative Petition Review</vt:lpstr>
      <vt:lpstr>Statutory Basis for Initiative            Petition Review</vt:lpstr>
      <vt:lpstr>Candidate Petitions</vt:lpstr>
      <vt:lpstr>Recall Petitions</vt:lpstr>
      <vt:lpstr>Secretary of State’s  Review Process</vt:lpstr>
      <vt:lpstr>Recent Developments</vt:lpstr>
      <vt:lpstr>Options</vt:lpstr>
      <vt:lpstr>Implementation Considerations</vt:lpstr>
      <vt:lpstr>Implementation (cont.)</vt:lpstr>
      <vt:lpstr>Questions?</vt:lpstr>
    </vt:vector>
  </TitlesOfParts>
  <Company>Colorado Secretary of State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CSOS</dc:creator>
  <cp:lastModifiedBy>Judd Choate</cp:lastModifiedBy>
  <cp:revision>267</cp:revision>
  <cp:lastPrinted>2016-05-27T23:34:05Z</cp:lastPrinted>
  <dcterms:created xsi:type="dcterms:W3CDTF">2005-03-14T21:06:06Z</dcterms:created>
  <dcterms:modified xsi:type="dcterms:W3CDTF">2016-07-08T13:39:10Z</dcterms:modified>
</cp:coreProperties>
</file>