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9" r:id="rId2"/>
    <p:sldId id="347" r:id="rId3"/>
    <p:sldId id="358" r:id="rId4"/>
    <p:sldId id="359" r:id="rId5"/>
    <p:sldId id="362" r:id="rId6"/>
    <p:sldId id="363" r:id="rId7"/>
    <p:sldId id="361" r:id="rId8"/>
    <p:sldId id="364" r:id="rId9"/>
    <p:sldId id="360" r:id="rId10"/>
    <p:sldId id="365" r:id="rId11"/>
    <p:sldId id="366" r:id="rId12"/>
    <p:sldId id="321" r:id="rId13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d Choate" initials="JC" lastIdx="1" clrIdx="0">
    <p:extLst>
      <p:ext uri="{19B8F6BF-5375-455C-9EA6-DF929625EA0E}">
        <p15:presenceInfo xmlns:p15="http://schemas.microsoft.com/office/powerpoint/2012/main" userId="Judd Choat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E03"/>
    <a:srgbClr val="CC0000"/>
    <a:srgbClr val="990033"/>
    <a:srgbClr val="CCFF33"/>
    <a:srgbClr val="009999"/>
    <a:srgbClr val="4D4D4D"/>
    <a:srgbClr val="FFCC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90" autoAdjust="0"/>
    <p:restoredTop sz="83172" autoAdjust="0"/>
  </p:normalViewPr>
  <p:slideViewPr>
    <p:cSldViewPr snapToGrid="0">
      <p:cViewPr varScale="1">
        <p:scale>
          <a:sx n="107" d="100"/>
          <a:sy n="107" d="100"/>
        </p:scale>
        <p:origin x="5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16" y="69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372" cy="46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29627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030" y="0"/>
            <a:ext cx="3038371" cy="46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29627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3325"/>
            <a:ext cx="3038372" cy="46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29627" eaLnBrk="1" hangingPunct="1">
              <a:defRPr sz="1200">
                <a:effectLst/>
              </a:defRPr>
            </a:lvl1pPr>
          </a:lstStyle>
          <a:p>
            <a:pPr>
              <a:defRPr/>
            </a:pPr>
            <a:r>
              <a:rPr lang="en-US" smtClean="0"/>
              <a:t>ERIC - Electronic Registration Information Center</a:t>
            </a: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030" y="8773325"/>
            <a:ext cx="3038371" cy="46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29627" eaLnBrk="1" hangingPunct="1">
              <a:defRPr sz="1200">
                <a:effectLst/>
              </a:defRPr>
            </a:lvl1pPr>
          </a:lstStyle>
          <a:p>
            <a:pPr>
              <a:defRPr/>
            </a:pPr>
            <a:fld id="{E5032050-4C5A-4923-9187-7944E8E48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7980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372" cy="46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29627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0" y="0"/>
            <a:ext cx="3038371" cy="46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29627" eaLnBrk="1" hangingPunct="1">
              <a:defRPr sz="12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252" y="4387451"/>
            <a:ext cx="5139898" cy="415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3325"/>
            <a:ext cx="3038372" cy="46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29627" eaLnBrk="1" hangingPunct="1">
              <a:defRPr sz="1200">
                <a:effectLst/>
              </a:defRPr>
            </a:lvl1pPr>
          </a:lstStyle>
          <a:p>
            <a:pPr>
              <a:defRPr/>
            </a:pPr>
            <a:r>
              <a:rPr lang="en-US" smtClean="0"/>
              <a:t>ERIC - Electronic Registration Information Center</a:t>
            </a:r>
            <a:endParaRPr lang="en-US"/>
          </a:p>
        </p:txBody>
      </p:sp>
      <p:sp>
        <p:nvSpPr>
          <p:cNvPr id="9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0" y="8773325"/>
            <a:ext cx="3038371" cy="462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29627" eaLnBrk="1" hangingPunct="1">
              <a:defRPr sz="1200">
                <a:effectLst/>
              </a:defRPr>
            </a:lvl1pPr>
          </a:lstStyle>
          <a:p>
            <a:pPr>
              <a:defRPr/>
            </a:pPr>
            <a:fld id="{89C70FB7-DEB5-47CF-A73C-E46FD0395D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2816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9775" indent="-28416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9825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5438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1050" indent="-227013" defTabSz="9286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082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654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26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79850" indent="-227013" defTabSz="9286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62CDD3-F6F0-4E52-883F-ED6EE88C374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ahoma" panose="020B060403050404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ERIC - Electronic Registration Information Center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2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8F4F0-EDFD-4ECE-8338-A461F7DDFD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682771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3A1E8-2838-4D7B-9F31-0E678B72E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157410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6675" y="230188"/>
            <a:ext cx="2051050" cy="5964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3525" y="230188"/>
            <a:ext cx="6000750" cy="5964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E3BCF-3B94-4363-BB4F-55356DE7C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936561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EAB85-1E62-46D3-BF19-65C2E05E3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109947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5DAE8-D9DE-4CE7-9C87-DE43D4DF5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198182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2057400"/>
            <a:ext cx="38100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5" y="2057400"/>
            <a:ext cx="38100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D53F1-C406-47F0-BB46-EFFFC49B6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122686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9F190-AF6B-46F6-A3E0-1890263782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591055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4BC47-5475-47D3-88DA-6C02367DE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235664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F8840-A2D3-4234-99D1-A5B66F168C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984639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17C8-03F6-4490-9DAB-F058D784E7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997788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13D42-1AA8-4CDD-8151-42C70EB147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523273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Profiles\ds754\Local%20Settings\Temporary%20Internet%20Files\OLK21\image001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D:\Profiles\ds754\Local Settings\Temporary Internet Files\OLK21\image001.png"/>
          <p:cNvPicPr>
            <a:picLocks noChangeAspect="1" noChangeArrowheads="1"/>
          </p:cNvPicPr>
          <p:nvPr userDrawn="1"/>
        </p:nvPicPr>
        <p:blipFill>
          <a:blip r:embed="rId13" r:link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4" t="2254" r="20123" b="50000"/>
          <a:stretch>
            <a:fillRect/>
          </a:stretch>
        </p:blipFill>
        <p:spPr bwMode="auto">
          <a:xfrm>
            <a:off x="4121150" y="4056063"/>
            <a:ext cx="502285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2057400"/>
            <a:ext cx="7772400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4D4D4D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4D4D4D"/>
                </a:solidFill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4D4D4D"/>
                </a:solidFill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13514F5-863B-4C6C-A4F2-66EA036E22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3525" y="230188"/>
            <a:ext cx="8194675" cy="11144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52688"/>
            <a:ext cx="7772400" cy="1433512"/>
          </a:xfrm>
        </p:spPr>
        <p:txBody>
          <a:bodyPr/>
          <a:lstStyle/>
          <a:p>
            <a:pPr eaLnBrk="1" hangingPunct="1"/>
            <a:r>
              <a:rPr lang="en-US" altLang="en-US" sz="3600" dirty="0" smtClean="0"/>
              <a:t>Colorado Secretary of State’s Office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sz="2800" dirty="0" smtClean="0"/>
              <a:t>Judd Choate, State Election Director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9225" y="4556125"/>
            <a:ext cx="6540500" cy="1073150"/>
          </a:xfrm>
          <a:ln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</a:extLst>
        </p:spPr>
        <p:txBody>
          <a:bodyPr anchor="ctr" anchorCtr="1"/>
          <a:lstStyle/>
          <a:p>
            <a:pPr eaLnBrk="1" hangingPunct="1">
              <a:defRPr/>
            </a:pPr>
            <a:r>
              <a:rPr lang="en-US" sz="2400" dirty="0" smtClean="0"/>
              <a:t>Presidential Primary Election</a:t>
            </a:r>
          </a:p>
          <a:p>
            <a:pPr eaLnBrk="1" hangingPunct="1">
              <a:defRPr/>
            </a:pPr>
            <a:r>
              <a:rPr lang="en-US" sz="2400" dirty="0" smtClean="0"/>
              <a:t>July 8, 2016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508125" y="1588"/>
            <a:ext cx="7635875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CC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Selection </a:t>
            </a:r>
            <a:br>
              <a:rPr lang="en-US" dirty="0" smtClean="0"/>
            </a:br>
            <a:r>
              <a:rPr lang="en-US" dirty="0" smtClean="0"/>
              <a:t>in Other States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911" y="1345616"/>
            <a:ext cx="8170289" cy="484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245019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526" y="1341357"/>
            <a:ext cx="8204200" cy="4844761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823809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32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0D0EA7-3444-46E2-BDFF-8DFCEFC04EB4}" type="slidenum">
              <a:rPr lang="en-US" altLang="en-US" sz="1400" smtClean="0">
                <a:solidFill>
                  <a:srgbClr val="4D4D4D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>
              <a:solidFill>
                <a:srgbClr val="4D4D4D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2430463"/>
            <a:ext cx="8194675" cy="1114425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Questions?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Colorado History of Presidential Selection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15857"/>
            <a:ext cx="7772400" cy="4132543"/>
          </a:xfrm>
        </p:spPr>
        <p:txBody>
          <a:bodyPr numCol="1"/>
          <a:lstStyle/>
          <a:p>
            <a:pPr marL="514350" indent="-514350">
              <a:buAutoNum type="romanUcPeriod"/>
            </a:pPr>
            <a:r>
              <a:rPr lang="en-US" sz="2000" dirty="0" smtClean="0"/>
              <a:t>Colorado History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Caucus prior to 1992</a:t>
            </a:r>
          </a:p>
          <a:p>
            <a:pPr marL="914400" lvl="1" indent="-514350">
              <a:buAutoNum type="alphaUcPeriod"/>
            </a:pPr>
            <a:r>
              <a:rPr lang="en-US" sz="1600" dirty="0" smtClean="0"/>
              <a:t>Primary from 1992-2000 </a:t>
            </a:r>
          </a:p>
          <a:p>
            <a:pPr marL="914400" lvl="1" indent="-514350">
              <a:buAutoNum type="alphaUcPeriod"/>
            </a:pPr>
            <a:r>
              <a:rPr lang="en-US" sz="1600" dirty="0" smtClean="0"/>
              <a:t>Primary repealed in 2003</a:t>
            </a:r>
          </a:p>
          <a:p>
            <a:pPr marL="914400" lvl="1" indent="-514350">
              <a:buAutoNum type="alphaUcPeriod"/>
            </a:pPr>
            <a:r>
              <a:rPr lang="en-US" sz="1600" dirty="0" smtClean="0"/>
              <a:t>Caucus 2004-2016</a:t>
            </a:r>
          </a:p>
          <a:p>
            <a:pPr marL="914400" lvl="1" indent="-514350">
              <a:buAutoNum type="alphaUcPeriod"/>
            </a:pPr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106962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 16-216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en-US" sz="2000" dirty="0" smtClean="0"/>
              <a:t>SB 16-216</a:t>
            </a:r>
            <a:endParaRPr lang="en-US" sz="2000" dirty="0"/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Timing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Date designated by Governor in consultation with the Secretary of State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Picked by September 1 the previous year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No earlier than the national party rules permit without penalty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No later than the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Tuesday in March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Not less than 14 days after the precinct caucus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Ballot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Ballots will be specific to the voter’s political party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Voters can only vote for candidates within their party ID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Unaffiliated voters can declare a party and vote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There can be only the presidential primary on the ballot – no other races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Non-Participation	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Majority vote by party central committee to decide not to hold a primary</a:t>
            </a:r>
          </a:p>
          <a:p>
            <a:pPr marL="1314450" lvl="2" indent="-514350">
              <a:buFont typeface="+mj-lt"/>
              <a:buAutoNum type="arabicParenR"/>
            </a:pP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153230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 16-216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en-US" sz="2000" dirty="0" smtClean="0"/>
              <a:t>SB 16-216</a:t>
            </a:r>
            <a:endParaRPr lang="en-US" sz="2000" dirty="0"/>
          </a:p>
          <a:p>
            <a:pPr marL="400050" lvl="1" indent="0">
              <a:buNone/>
            </a:pPr>
            <a:r>
              <a:rPr lang="en-US" sz="1600" dirty="0" smtClean="0"/>
              <a:t>D. 	Ballot Access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Party process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Candidates </a:t>
            </a:r>
            <a:r>
              <a:rPr lang="en-US" sz="1200" dirty="0" smtClean="0"/>
              <a:t>must get 1,500 affiliated signatures in each congressional district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Candidate petitions circulated between November 1 and January 2. 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SOS certifies names to the ballot 60 days prior to the primary</a:t>
            </a:r>
          </a:p>
          <a:p>
            <a:pPr lvl="1" indent="-342900">
              <a:buAutoNum type="alphaUcPeriod" startAt="5"/>
            </a:pPr>
            <a:r>
              <a:rPr lang="en-US" sz="1600" dirty="0" smtClean="0"/>
              <a:t>Mail Ballot Election for Active Affiliated Voters</a:t>
            </a:r>
          </a:p>
          <a:p>
            <a:pPr lvl="1" indent="-342900">
              <a:buAutoNum type="alphaUcPeriod" startAt="5"/>
            </a:pPr>
            <a:r>
              <a:rPr lang="en-US" sz="1600" dirty="0" smtClean="0"/>
              <a:t>Funding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Money comes from the general fund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The counties are reimbursed for costs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The SOS determines calculation for reimbursement</a:t>
            </a:r>
            <a:endParaRPr lang="en-US" sz="1200" dirty="0"/>
          </a:p>
          <a:p>
            <a:pPr marL="400050" lvl="1" indent="0">
              <a:buNone/>
            </a:pPr>
            <a:endParaRPr lang="en-US" sz="800" dirty="0" smtClean="0"/>
          </a:p>
          <a:p>
            <a:pPr marL="1314450" lvl="2" indent="-514350">
              <a:buFont typeface="+mj-lt"/>
              <a:buAutoNum type="arabicParenR"/>
            </a:pP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189666"/>
      </p:ext>
    </p:extLst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en-US" sz="2000" dirty="0" smtClean="0"/>
              <a:t>HB 16-1454</a:t>
            </a:r>
            <a:endParaRPr lang="en-US" sz="2000" dirty="0"/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Timing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Date designated by Governor in consultation with the Secretary of State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Picked by September 1 the previous year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No earlier than the national party rules permit without penalty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No later than the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Tuesday in March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Not less than 14 days after the precinct caucus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Ballot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Ballots will be specific to the voter’s political party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Voters can only vote for candidates within their party ID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State party chairperson can add “no preference” to the ballot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“Temporary Affiliated Elector”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Persons who wish to become affiliated with a party but only on a temporary basis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Begins 1.1.18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Can declare new temporary party up to 45 days before the primary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Affiliation automatically terminates 30 days after the primary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Voter cannot change twice in the 29 days prior to the election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OLVR and Forms changed to correspond</a:t>
            </a:r>
          </a:p>
          <a:p>
            <a:pPr marL="1314450" lvl="2" indent="-514350">
              <a:buFont typeface="+mj-lt"/>
              <a:buAutoNum type="arabicParenR"/>
            </a:pP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HB 16-1454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43199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B 16-1454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en-US" sz="2000" dirty="0"/>
              <a:t>H</a:t>
            </a:r>
            <a:r>
              <a:rPr lang="en-US" sz="2000" dirty="0" smtClean="0"/>
              <a:t>B 16-1454</a:t>
            </a:r>
            <a:endParaRPr lang="en-US" sz="2000" dirty="0"/>
          </a:p>
          <a:p>
            <a:pPr marL="400050" lvl="1" indent="0">
              <a:buNone/>
            </a:pPr>
            <a:r>
              <a:rPr lang="en-US" sz="1600" dirty="0" smtClean="0"/>
              <a:t>D. 	Ballot Access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Party process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Candidates </a:t>
            </a:r>
            <a:r>
              <a:rPr lang="en-US" sz="1200" dirty="0" smtClean="0"/>
              <a:t>must get 1,500 affiliated signatures in each congressional district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Candidate petitions circulated between November 1 and January 2. 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SOS certifies names to the ballot 60 days prior to the primary</a:t>
            </a:r>
          </a:p>
          <a:p>
            <a:pPr lvl="1" indent="-342900">
              <a:buAutoNum type="alphaUcPeriod" startAt="5"/>
            </a:pPr>
            <a:r>
              <a:rPr lang="en-US" sz="1600" dirty="0" smtClean="0"/>
              <a:t>Mail Ballot Election for Active Affiliated Voters</a:t>
            </a:r>
          </a:p>
          <a:p>
            <a:pPr lvl="1" indent="-342900">
              <a:buAutoNum type="alphaUcPeriod" startAt="5"/>
            </a:pPr>
            <a:r>
              <a:rPr lang="en-US" sz="1600" dirty="0" smtClean="0"/>
              <a:t>Funding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Money comes from the general fund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The counties are reimbursed for costs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The SOS determines calculation for reimbursement</a:t>
            </a:r>
            <a:endParaRPr lang="en-US" sz="1200" dirty="0"/>
          </a:p>
          <a:p>
            <a:pPr marL="400050" lvl="1" indent="0">
              <a:buNone/>
            </a:pPr>
            <a:endParaRPr lang="en-US" sz="800" dirty="0" smtClean="0"/>
          </a:p>
          <a:p>
            <a:pPr marL="1314450" lvl="2" indent="-514350">
              <a:buFont typeface="+mj-lt"/>
              <a:buAutoNum type="arabicParenR"/>
            </a:pPr>
            <a:endParaRPr lang="en-US" sz="1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019910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#140 Ballot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en-US" sz="2000" dirty="0" smtClean="0"/>
              <a:t>#140 – </a:t>
            </a:r>
            <a:r>
              <a:rPr lang="en-US" sz="1600" dirty="0" smtClean="0"/>
              <a:t>Creates combined ballot for Presidential Primary election</a:t>
            </a:r>
            <a:endParaRPr lang="en-US" sz="1600" dirty="0"/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/>
              <a:t>Timing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Date designated by Governor </a:t>
            </a:r>
            <a:r>
              <a:rPr lang="en-US" sz="1200" dirty="0" smtClean="0"/>
              <a:t>(no consultation </a:t>
            </a:r>
            <a:r>
              <a:rPr lang="en-US" sz="1200" dirty="0"/>
              <a:t>with the Secretary of </a:t>
            </a:r>
            <a:r>
              <a:rPr lang="en-US" sz="1200" dirty="0" smtClean="0"/>
              <a:t>State</a:t>
            </a:r>
            <a:endParaRPr lang="en-US" sz="1200" dirty="0"/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Picked by September 1 the previous year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No earlier than the national party rules permit without penalty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No later than the 3</a:t>
            </a:r>
            <a:r>
              <a:rPr lang="en-US" sz="1200" baseline="30000" dirty="0"/>
              <a:t>rd</a:t>
            </a:r>
            <a:r>
              <a:rPr lang="en-US" sz="1200" dirty="0"/>
              <a:t> Tuesday in </a:t>
            </a:r>
            <a:r>
              <a:rPr lang="en-US" sz="1200" dirty="0" smtClean="0"/>
              <a:t>March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The SOS may cancel the election 60 days prior when no opposition </a:t>
            </a:r>
            <a:endParaRPr lang="en-US" sz="1200" dirty="0"/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Party ID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Affiliated voters may not switch parties inside of 29 days prior to the election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Ballot Access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Party process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Candidates pay $500 or obtain signatures from 5,000 </a:t>
            </a:r>
            <a:r>
              <a:rPr lang="en-US" sz="1200" dirty="0"/>
              <a:t>affiliated </a:t>
            </a:r>
            <a:r>
              <a:rPr lang="en-US" sz="1200" dirty="0" smtClean="0"/>
              <a:t>voters </a:t>
            </a:r>
            <a:endParaRPr lang="en-US" sz="1200" dirty="0"/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Candidate petitions circulated between November 1 and January 2. 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SOS certifies names to the ballot 60 days prior to the primary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8424052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#140 Ballot Initiative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en-US" sz="2000" dirty="0" smtClean="0"/>
              <a:t>#140</a:t>
            </a:r>
          </a:p>
          <a:p>
            <a:pPr marL="400050" lvl="1" indent="0">
              <a:buNone/>
            </a:pPr>
            <a:r>
              <a:rPr lang="en-US" sz="1600" dirty="0"/>
              <a:t>D</a:t>
            </a:r>
            <a:r>
              <a:rPr lang="en-US" sz="1600" dirty="0" smtClean="0"/>
              <a:t>. 	Ballot</a:t>
            </a:r>
            <a:endParaRPr lang="en-US" sz="1600" dirty="0"/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Only for presidential primary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Affiliated voters vote a party ballot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Unaffiliated voters declare a party at a VSPC and receive that party’s ballot or …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Receive a combined mail ballot with all candidates for all offices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Ballots clearly distinguish between the parties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Voters can only vote for candidates of one party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Ballots with votes across two of more parties are </a:t>
            </a:r>
            <a:r>
              <a:rPr lang="en-US" sz="1200" dirty="0" smtClean="0"/>
              <a:t>void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State party chairperson can add “no preference” to the </a:t>
            </a:r>
            <a:r>
              <a:rPr lang="en-US" sz="1200" dirty="0" smtClean="0"/>
              <a:t>ballot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75</a:t>
            </a:r>
            <a:r>
              <a:rPr lang="en-US" sz="1200" dirty="0"/>
              <a:t>% of the party’s central committee can decide to forego to the primary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A minor party may choose a closed primary</a:t>
            </a:r>
          </a:p>
          <a:p>
            <a:pPr marL="400050" lvl="1" indent="0">
              <a:buNone/>
            </a:pPr>
            <a:r>
              <a:rPr lang="en-US" sz="1600" dirty="0"/>
              <a:t>E</a:t>
            </a:r>
            <a:r>
              <a:rPr lang="en-US" sz="1600" dirty="0" smtClean="0"/>
              <a:t>. 	Funding </a:t>
            </a:r>
            <a:endParaRPr lang="en-US" sz="1600" dirty="0"/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Money comes from the </a:t>
            </a:r>
            <a:r>
              <a:rPr lang="en-US" sz="1200" dirty="0" smtClean="0"/>
              <a:t>SOS cash funds (unless exhausted)</a:t>
            </a:r>
            <a:endParaRPr lang="en-US" sz="1200" dirty="0"/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C</a:t>
            </a:r>
            <a:r>
              <a:rPr lang="en-US" sz="1200" dirty="0" smtClean="0"/>
              <a:t>ounties reimbursed by 1-5-505.5 C.R.S., but only active voters </a:t>
            </a:r>
            <a:r>
              <a:rPr lang="en-US" sz="1200" u="sng" dirty="0" smtClean="0"/>
              <a:t>who vote</a:t>
            </a:r>
          </a:p>
          <a:p>
            <a:pPr marL="400050" lvl="1" indent="0">
              <a:buNone/>
            </a:pPr>
            <a:r>
              <a:rPr lang="en-US" sz="1600" dirty="0" smtClean="0"/>
              <a:t>F.     Party Caucus</a:t>
            </a:r>
          </a:p>
          <a:p>
            <a:pPr marL="800100" lvl="2" indent="0">
              <a:buNone/>
            </a:pPr>
            <a:r>
              <a:rPr lang="en-US" sz="1200" dirty="0" smtClean="0"/>
              <a:t>1)        Party caucus moved from February to the Saturday following the primary</a:t>
            </a:r>
          </a:p>
          <a:p>
            <a:pPr lvl="2" indent="-342900">
              <a:buAutoNum type="arabicPeriod" startAt="5"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841104"/>
      </p:ext>
    </p:extLst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#98 Ballot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romanUcPeriod"/>
            </a:pPr>
            <a:r>
              <a:rPr lang="en-US" sz="2000" dirty="0" smtClean="0"/>
              <a:t>#98 – </a:t>
            </a:r>
            <a:r>
              <a:rPr lang="en-US" sz="1800" dirty="0" smtClean="0"/>
              <a:t>Creates a combined ballot for state primary elections</a:t>
            </a:r>
            <a:endParaRPr lang="en-US" sz="1200" dirty="0"/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Party ID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No limitation on switching parties prior to the primary</a:t>
            </a:r>
            <a:endParaRPr lang="en-US" sz="1200" dirty="0"/>
          </a:p>
          <a:p>
            <a:pPr marL="914400" lvl="1" indent="-514350">
              <a:buFont typeface="+mj-lt"/>
              <a:buAutoNum type="alphaUcPeriod"/>
            </a:pPr>
            <a:r>
              <a:rPr lang="en-US" sz="1600" dirty="0" smtClean="0"/>
              <a:t>Ballot</a:t>
            </a:r>
            <a:endParaRPr lang="en-US" sz="1600" dirty="0"/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Affiliated voters vote a party ballot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Unaffiliated voters declare a party at a VSPC and receive that party’s ballot or …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/>
              <a:t>R</a:t>
            </a:r>
            <a:r>
              <a:rPr lang="en-US" sz="1200" dirty="0" smtClean="0"/>
              <a:t>eceive a combined mail ballot with all candidates for all offices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Ballots clearly distinguish between the parties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Voters </a:t>
            </a:r>
            <a:r>
              <a:rPr lang="en-US" sz="1200" dirty="0"/>
              <a:t>can only vote for candidates </a:t>
            </a:r>
            <a:r>
              <a:rPr lang="en-US" sz="1200" dirty="0" smtClean="0"/>
              <a:t>of one party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Ballots with votes across two of more parties are void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75% of the party’s central committee can decide to forego to the primary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sz="1200" dirty="0" smtClean="0"/>
              <a:t>A minor party may choose a closed primary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2EAB85-1E62-46D3-BF19-65C2E05E3CD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412614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70E03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70E03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7846</TotalTime>
  <Words>541</Words>
  <Application>Microsoft Office PowerPoint</Application>
  <PresentationFormat>On-screen Show (4:3)</PresentationFormat>
  <Paragraphs>128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Default Design</vt:lpstr>
      <vt:lpstr>Colorado Secretary of State’s Office Judd Choate, State Election Director</vt:lpstr>
      <vt:lpstr>Colorado History of Presidential Selection</vt:lpstr>
      <vt:lpstr>SB 16-216</vt:lpstr>
      <vt:lpstr>SB 16-216 (cont.)</vt:lpstr>
      <vt:lpstr>HB 16-1454</vt:lpstr>
      <vt:lpstr>HB 16-1454 (cont.)</vt:lpstr>
      <vt:lpstr>#140 Ballot Initiative</vt:lpstr>
      <vt:lpstr>#140 Ballot Initiative (cont.)</vt:lpstr>
      <vt:lpstr>#98 Ballot Initiative</vt:lpstr>
      <vt:lpstr>Presidential Selection  in Other States</vt:lpstr>
      <vt:lpstr>PowerPoint Presentation</vt:lpstr>
      <vt:lpstr>Questions?</vt:lpstr>
    </vt:vector>
  </TitlesOfParts>
  <Company>Colorado Secretary of 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CSOS</dc:creator>
  <cp:lastModifiedBy>Judd Choate</cp:lastModifiedBy>
  <cp:revision>285</cp:revision>
  <cp:lastPrinted>2016-05-27T23:34:05Z</cp:lastPrinted>
  <dcterms:created xsi:type="dcterms:W3CDTF">2005-03-14T21:06:06Z</dcterms:created>
  <dcterms:modified xsi:type="dcterms:W3CDTF">2016-07-08T03:44:20Z</dcterms:modified>
</cp:coreProperties>
</file>