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936" r:id="rId1"/>
  </p:sldMasterIdLst>
  <p:notesMasterIdLst>
    <p:notesMasterId r:id="rId49"/>
  </p:notesMasterIdLst>
  <p:handoutMasterIdLst>
    <p:handoutMasterId r:id="rId50"/>
  </p:handoutMasterIdLst>
  <p:sldIdLst>
    <p:sldId id="400" r:id="rId2"/>
    <p:sldId id="375" r:id="rId3"/>
    <p:sldId id="655" r:id="rId4"/>
    <p:sldId id="652" r:id="rId5"/>
    <p:sldId id="653" r:id="rId6"/>
    <p:sldId id="654" r:id="rId7"/>
    <p:sldId id="657" r:id="rId8"/>
    <p:sldId id="380" r:id="rId9"/>
    <p:sldId id="381" r:id="rId10"/>
    <p:sldId id="378" r:id="rId11"/>
    <p:sldId id="638" r:id="rId12"/>
    <p:sldId id="632" r:id="rId13"/>
    <p:sldId id="688" r:id="rId14"/>
    <p:sldId id="637" r:id="rId15"/>
    <p:sldId id="641" r:id="rId16"/>
    <p:sldId id="643" r:id="rId17"/>
    <p:sldId id="656" r:id="rId18"/>
    <p:sldId id="658" r:id="rId19"/>
    <p:sldId id="659" r:id="rId20"/>
    <p:sldId id="660" r:id="rId21"/>
    <p:sldId id="661" r:id="rId22"/>
    <p:sldId id="662" r:id="rId23"/>
    <p:sldId id="663" r:id="rId24"/>
    <p:sldId id="664" r:id="rId25"/>
    <p:sldId id="665" r:id="rId26"/>
    <p:sldId id="666" r:id="rId27"/>
    <p:sldId id="667" r:id="rId28"/>
    <p:sldId id="668" r:id="rId29"/>
    <p:sldId id="669" r:id="rId30"/>
    <p:sldId id="670" r:id="rId31"/>
    <p:sldId id="671" r:id="rId32"/>
    <p:sldId id="672" r:id="rId33"/>
    <p:sldId id="673" r:id="rId34"/>
    <p:sldId id="674" r:id="rId35"/>
    <p:sldId id="675" r:id="rId36"/>
    <p:sldId id="676" r:id="rId37"/>
    <p:sldId id="677" r:id="rId38"/>
    <p:sldId id="678" r:id="rId39"/>
    <p:sldId id="679" r:id="rId40"/>
    <p:sldId id="680" r:id="rId41"/>
    <p:sldId id="681" r:id="rId42"/>
    <p:sldId id="682" r:id="rId43"/>
    <p:sldId id="683" r:id="rId44"/>
    <p:sldId id="684" r:id="rId45"/>
    <p:sldId id="685" r:id="rId46"/>
    <p:sldId id="686" r:id="rId47"/>
    <p:sldId id="687" r:id="rId48"/>
  </p:sldIdLst>
  <p:sldSz cx="9144000" cy="6858000" type="screen4x3"/>
  <p:notesSz cx="6858000" cy="93138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4"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1" autoAdjust="0"/>
    <p:restoredTop sz="86145" autoAdjust="0"/>
  </p:normalViewPr>
  <p:slideViewPr>
    <p:cSldViewPr>
      <p:cViewPr varScale="1">
        <p:scale>
          <a:sx n="76" d="100"/>
          <a:sy n="76" d="100"/>
        </p:scale>
        <p:origin x="915"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1656"/>
    </p:cViewPr>
  </p:sorterViewPr>
  <p:notesViewPr>
    <p:cSldViewPr>
      <p:cViewPr varScale="1">
        <p:scale>
          <a:sx n="63" d="100"/>
          <a:sy n="63" d="100"/>
        </p:scale>
        <p:origin x="-1642" y="-72"/>
      </p:cViewPr>
      <p:guideLst>
        <p:guide orient="horz" pos="2934"/>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5693"/>
          </a:xfrm>
          <a:prstGeom prst="rect">
            <a:avLst/>
          </a:prstGeom>
        </p:spPr>
        <p:txBody>
          <a:bodyPr vert="horz" lIns="91440" tIns="45720" rIns="91440" bIns="45720" rtlCol="0"/>
          <a:lstStyle>
            <a:lvl1pPr algn="r">
              <a:defRPr sz="1200"/>
            </a:lvl1pPr>
          </a:lstStyle>
          <a:p>
            <a:fld id="{106E11F4-8D21-4C28-97D9-1B33BF6E20FB}" type="datetimeFigureOut">
              <a:rPr lang="en-US" smtClean="0"/>
              <a:pPr/>
              <a:t>6/28/2017</a:t>
            </a:fld>
            <a:endParaRPr lang="en-US" dirty="0"/>
          </a:p>
        </p:txBody>
      </p:sp>
      <p:sp>
        <p:nvSpPr>
          <p:cNvPr id="4" name="Footer Placeholder 3"/>
          <p:cNvSpPr>
            <a:spLocks noGrp="1"/>
          </p:cNvSpPr>
          <p:nvPr>
            <p:ph type="ftr" sz="quarter" idx="2"/>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46553"/>
            <a:ext cx="2971800" cy="465693"/>
          </a:xfrm>
          <a:prstGeom prst="rect">
            <a:avLst/>
          </a:prstGeom>
        </p:spPr>
        <p:txBody>
          <a:bodyPr vert="horz" lIns="91440" tIns="45720" rIns="91440" bIns="45720" rtlCol="0" anchor="b"/>
          <a:lstStyle>
            <a:lvl1pPr algn="r">
              <a:defRPr sz="1200"/>
            </a:lvl1pPr>
          </a:lstStyle>
          <a:p>
            <a:fld id="{963DE9F0-CB76-44E2-8132-2C493C8BAAD5}" type="slidenum">
              <a:rPr lang="en-US" smtClean="0"/>
              <a:pPr/>
              <a:t>‹#›</a:t>
            </a:fld>
            <a:endParaRPr lang="en-US" dirty="0"/>
          </a:p>
        </p:txBody>
      </p:sp>
    </p:spTree>
    <p:extLst>
      <p:ext uri="{BB962C8B-B14F-4D97-AF65-F5344CB8AC3E}">
        <p14:creationId xmlns:p14="http://schemas.microsoft.com/office/powerpoint/2010/main" val="88935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4CF7B78F-67B4-4DD8-AF93-FDD241C6AA5C}" type="datetimeFigureOut">
              <a:rPr lang="en-US" smtClean="0"/>
              <a:pPr/>
              <a:t>6/28/2017</a:t>
            </a:fld>
            <a:endParaRPr lang="en-US" dirty="0"/>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FF3E7005-0230-4B32-8038-34139A319F18}" type="slidenum">
              <a:rPr lang="en-US" smtClean="0"/>
              <a:pPr/>
              <a:t>‹#›</a:t>
            </a:fld>
            <a:endParaRPr lang="en-US" dirty="0"/>
          </a:p>
        </p:txBody>
      </p:sp>
    </p:spTree>
    <p:extLst>
      <p:ext uri="{BB962C8B-B14F-4D97-AF65-F5344CB8AC3E}">
        <p14:creationId xmlns:p14="http://schemas.microsoft.com/office/powerpoint/2010/main" val="2669634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F3E7005-0230-4B32-8038-34139A319F18}" type="slidenum">
              <a:rPr lang="en-US" smtClean="0"/>
              <a:pPr/>
              <a:t>36</a:t>
            </a:fld>
            <a:endParaRPr lang="en-US" dirty="0"/>
          </a:p>
        </p:txBody>
      </p:sp>
    </p:spTree>
    <p:extLst>
      <p:ext uri="{BB962C8B-B14F-4D97-AF65-F5344CB8AC3E}">
        <p14:creationId xmlns:p14="http://schemas.microsoft.com/office/powerpoint/2010/main" val="3280707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3E7005-0230-4B32-8038-34139A319F18}" type="slidenum">
              <a:rPr lang="en-US" smtClean="0"/>
              <a:pPr/>
              <a:t>42</a:t>
            </a:fld>
            <a:endParaRPr lang="en-US" dirty="0"/>
          </a:p>
        </p:txBody>
      </p:sp>
    </p:spTree>
    <p:extLst>
      <p:ext uri="{BB962C8B-B14F-4D97-AF65-F5344CB8AC3E}">
        <p14:creationId xmlns:p14="http://schemas.microsoft.com/office/powerpoint/2010/main" val="3974016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dirty="0"/>
              <a:t>6/28/2017</a:t>
            </a:r>
          </a:p>
        </p:txBody>
      </p:sp>
      <p:sp>
        <p:nvSpPr>
          <p:cNvPr id="5" name="Footer Placeholder 4"/>
          <p:cNvSpPr>
            <a:spLocks noGrp="1"/>
          </p:cNvSpPr>
          <p:nvPr>
            <p:ph type="ftr" sz="quarter" idx="11"/>
          </p:nvPr>
        </p:nvSpPr>
        <p:spPr/>
        <p:txBody>
          <a:bodyPr/>
          <a:lstStyle/>
          <a:p>
            <a:r>
              <a:rPr lang="en-US" dirty="0"/>
              <a:t>Mountain View Insights, Inc.</a:t>
            </a:r>
          </a:p>
        </p:txBody>
      </p:sp>
      <p:sp>
        <p:nvSpPr>
          <p:cNvPr id="6" name="Slide Number Placeholder 5"/>
          <p:cNvSpPr>
            <a:spLocks noGrp="1"/>
          </p:cNvSpPr>
          <p:nvPr>
            <p:ph type="sldNum" sz="quarter" idx="12"/>
          </p:nvPr>
        </p:nvSpPr>
        <p:spPr/>
        <p:txBody>
          <a:bodyPr/>
          <a:lstStyle/>
          <a:p>
            <a:fld id="{17F519B2-A66C-4D61-BBEB-0A8E45B55CAC}"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3202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t>6/28/2017</a:t>
            </a:r>
          </a:p>
        </p:txBody>
      </p:sp>
      <p:sp>
        <p:nvSpPr>
          <p:cNvPr id="5" name="Footer Placeholder 4"/>
          <p:cNvSpPr>
            <a:spLocks noGrp="1"/>
          </p:cNvSpPr>
          <p:nvPr>
            <p:ph type="ftr" sz="quarter" idx="11"/>
          </p:nvPr>
        </p:nvSpPr>
        <p:spPr/>
        <p:txBody>
          <a:bodyPr/>
          <a:lstStyle/>
          <a:p>
            <a:r>
              <a:rPr lang="en-US" dirty="0"/>
              <a:t>Mountain View Insights, Inc.</a:t>
            </a:r>
          </a:p>
        </p:txBody>
      </p:sp>
      <p:sp>
        <p:nvSpPr>
          <p:cNvPr id="6" name="Slide Number Placeholder 5"/>
          <p:cNvSpPr>
            <a:spLocks noGrp="1"/>
          </p:cNvSpPr>
          <p:nvPr>
            <p:ph type="sldNum" sz="quarter" idx="12"/>
          </p:nvPr>
        </p:nvSpPr>
        <p:spPr/>
        <p:txBody>
          <a:bodyPr/>
          <a:lstStyle/>
          <a:p>
            <a:fld id="{17F519B2-A66C-4D61-BBEB-0A8E45B55CAC}" type="slidenum">
              <a:rPr lang="en-US" smtClean="0"/>
              <a:pPr/>
              <a:t>‹#›</a:t>
            </a:fld>
            <a:endParaRPr lang="en-US" dirty="0"/>
          </a:p>
        </p:txBody>
      </p:sp>
    </p:spTree>
    <p:extLst>
      <p:ext uri="{BB962C8B-B14F-4D97-AF65-F5344CB8AC3E}">
        <p14:creationId xmlns:p14="http://schemas.microsoft.com/office/powerpoint/2010/main" val="3414191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t>6/28/2017</a:t>
            </a:r>
          </a:p>
        </p:txBody>
      </p:sp>
      <p:sp>
        <p:nvSpPr>
          <p:cNvPr id="5" name="Footer Placeholder 4"/>
          <p:cNvSpPr>
            <a:spLocks noGrp="1"/>
          </p:cNvSpPr>
          <p:nvPr>
            <p:ph type="ftr" sz="quarter" idx="11"/>
          </p:nvPr>
        </p:nvSpPr>
        <p:spPr/>
        <p:txBody>
          <a:bodyPr/>
          <a:lstStyle/>
          <a:p>
            <a:r>
              <a:rPr lang="en-US" dirty="0"/>
              <a:t>Mountain View Insights, Inc.</a:t>
            </a:r>
          </a:p>
        </p:txBody>
      </p:sp>
      <p:sp>
        <p:nvSpPr>
          <p:cNvPr id="6" name="Slide Number Placeholder 5"/>
          <p:cNvSpPr>
            <a:spLocks noGrp="1"/>
          </p:cNvSpPr>
          <p:nvPr>
            <p:ph type="sldNum" sz="quarter" idx="12"/>
          </p:nvPr>
        </p:nvSpPr>
        <p:spPr/>
        <p:txBody>
          <a:bodyPr/>
          <a:lstStyle/>
          <a:p>
            <a:fld id="{17F519B2-A66C-4D61-BBEB-0A8E45B55CAC}" type="slidenum">
              <a:rPr lang="en-US" smtClean="0"/>
              <a:pPr/>
              <a:t>‹#›</a:t>
            </a:fld>
            <a:endParaRPr lang="en-US" dirty="0"/>
          </a:p>
        </p:txBody>
      </p:sp>
    </p:spTree>
    <p:extLst>
      <p:ext uri="{BB962C8B-B14F-4D97-AF65-F5344CB8AC3E}">
        <p14:creationId xmlns:p14="http://schemas.microsoft.com/office/powerpoint/2010/main" val="4125216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t>6/28/2017</a:t>
            </a:r>
          </a:p>
        </p:txBody>
      </p:sp>
      <p:sp>
        <p:nvSpPr>
          <p:cNvPr id="5" name="Footer Placeholder 4"/>
          <p:cNvSpPr>
            <a:spLocks noGrp="1"/>
          </p:cNvSpPr>
          <p:nvPr>
            <p:ph type="ftr" sz="quarter" idx="11"/>
          </p:nvPr>
        </p:nvSpPr>
        <p:spPr/>
        <p:txBody>
          <a:bodyPr/>
          <a:lstStyle/>
          <a:p>
            <a:r>
              <a:rPr lang="en-US" dirty="0"/>
              <a:t>Mountain View Insights, Inc.</a:t>
            </a:r>
          </a:p>
        </p:txBody>
      </p:sp>
      <p:sp>
        <p:nvSpPr>
          <p:cNvPr id="6" name="Slide Number Placeholder 5"/>
          <p:cNvSpPr>
            <a:spLocks noGrp="1"/>
          </p:cNvSpPr>
          <p:nvPr>
            <p:ph type="sldNum" sz="quarter" idx="12"/>
          </p:nvPr>
        </p:nvSpPr>
        <p:spPr/>
        <p:txBody>
          <a:bodyPr/>
          <a:lstStyle/>
          <a:p>
            <a:fld id="{17F519B2-A66C-4D61-BBEB-0A8E45B55CAC}" type="slidenum">
              <a:rPr lang="en-US" smtClean="0"/>
              <a:pPr/>
              <a:t>‹#›</a:t>
            </a:fld>
            <a:endParaRPr lang="en-US" dirty="0"/>
          </a:p>
        </p:txBody>
      </p:sp>
    </p:spTree>
    <p:extLst>
      <p:ext uri="{BB962C8B-B14F-4D97-AF65-F5344CB8AC3E}">
        <p14:creationId xmlns:p14="http://schemas.microsoft.com/office/powerpoint/2010/main" val="2109740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dirty="0"/>
              <a:t>6/28/2017</a:t>
            </a:r>
          </a:p>
        </p:txBody>
      </p:sp>
      <p:sp>
        <p:nvSpPr>
          <p:cNvPr id="5" name="Footer Placeholder 4"/>
          <p:cNvSpPr>
            <a:spLocks noGrp="1"/>
          </p:cNvSpPr>
          <p:nvPr>
            <p:ph type="ftr" sz="quarter" idx="11"/>
          </p:nvPr>
        </p:nvSpPr>
        <p:spPr/>
        <p:txBody>
          <a:bodyPr/>
          <a:lstStyle/>
          <a:p>
            <a:r>
              <a:rPr lang="en-US" dirty="0"/>
              <a:t>Mountain View Insights, Inc.</a:t>
            </a:r>
          </a:p>
        </p:txBody>
      </p:sp>
      <p:sp>
        <p:nvSpPr>
          <p:cNvPr id="6" name="Slide Number Placeholder 5"/>
          <p:cNvSpPr>
            <a:spLocks noGrp="1"/>
          </p:cNvSpPr>
          <p:nvPr>
            <p:ph type="sldNum" sz="quarter" idx="12"/>
          </p:nvPr>
        </p:nvSpPr>
        <p:spPr/>
        <p:txBody>
          <a:bodyPr/>
          <a:lstStyle/>
          <a:p>
            <a:fld id="{17F519B2-A66C-4D61-BBEB-0A8E45B55CAC}"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8698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dirty="0"/>
              <a:t>6/28/2017</a:t>
            </a:r>
          </a:p>
        </p:txBody>
      </p:sp>
      <p:sp>
        <p:nvSpPr>
          <p:cNvPr id="6" name="Footer Placeholder 5"/>
          <p:cNvSpPr>
            <a:spLocks noGrp="1"/>
          </p:cNvSpPr>
          <p:nvPr>
            <p:ph type="ftr" sz="quarter" idx="11"/>
          </p:nvPr>
        </p:nvSpPr>
        <p:spPr/>
        <p:txBody>
          <a:bodyPr/>
          <a:lstStyle/>
          <a:p>
            <a:r>
              <a:rPr lang="en-US" dirty="0"/>
              <a:t>Mountain View Insights, Inc.</a:t>
            </a:r>
          </a:p>
        </p:txBody>
      </p:sp>
      <p:sp>
        <p:nvSpPr>
          <p:cNvPr id="7" name="Slide Number Placeholder 6"/>
          <p:cNvSpPr>
            <a:spLocks noGrp="1"/>
          </p:cNvSpPr>
          <p:nvPr>
            <p:ph type="sldNum" sz="quarter" idx="12"/>
          </p:nvPr>
        </p:nvSpPr>
        <p:spPr/>
        <p:txBody>
          <a:bodyPr/>
          <a:lstStyle/>
          <a:p>
            <a:fld id="{17F519B2-A66C-4D61-BBEB-0A8E45B55CAC}" type="slidenum">
              <a:rPr lang="en-US" smtClean="0"/>
              <a:pPr/>
              <a:t>‹#›</a:t>
            </a:fld>
            <a:endParaRPr lang="en-US" dirty="0"/>
          </a:p>
        </p:txBody>
      </p:sp>
    </p:spTree>
    <p:extLst>
      <p:ext uri="{BB962C8B-B14F-4D97-AF65-F5344CB8AC3E}">
        <p14:creationId xmlns:p14="http://schemas.microsoft.com/office/powerpoint/2010/main" val="1009581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dirty="0"/>
              <a:t>6/28/2017</a:t>
            </a:r>
          </a:p>
        </p:txBody>
      </p:sp>
      <p:sp>
        <p:nvSpPr>
          <p:cNvPr id="8" name="Footer Placeholder 7"/>
          <p:cNvSpPr>
            <a:spLocks noGrp="1"/>
          </p:cNvSpPr>
          <p:nvPr>
            <p:ph type="ftr" sz="quarter" idx="11"/>
          </p:nvPr>
        </p:nvSpPr>
        <p:spPr/>
        <p:txBody>
          <a:bodyPr/>
          <a:lstStyle/>
          <a:p>
            <a:r>
              <a:rPr lang="en-US" dirty="0"/>
              <a:t>Mountain View Insights, Inc.</a:t>
            </a:r>
          </a:p>
        </p:txBody>
      </p:sp>
      <p:sp>
        <p:nvSpPr>
          <p:cNvPr id="9" name="Slide Number Placeholder 8"/>
          <p:cNvSpPr>
            <a:spLocks noGrp="1"/>
          </p:cNvSpPr>
          <p:nvPr>
            <p:ph type="sldNum" sz="quarter" idx="12"/>
          </p:nvPr>
        </p:nvSpPr>
        <p:spPr/>
        <p:txBody>
          <a:bodyPr/>
          <a:lstStyle/>
          <a:p>
            <a:fld id="{17F519B2-A66C-4D61-BBEB-0A8E45B55CAC}" type="slidenum">
              <a:rPr lang="en-US" smtClean="0"/>
              <a:pPr/>
              <a:t>‹#›</a:t>
            </a:fld>
            <a:endParaRPr lang="en-US" dirty="0"/>
          </a:p>
        </p:txBody>
      </p:sp>
    </p:spTree>
    <p:extLst>
      <p:ext uri="{BB962C8B-B14F-4D97-AF65-F5344CB8AC3E}">
        <p14:creationId xmlns:p14="http://schemas.microsoft.com/office/powerpoint/2010/main" val="473982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dirty="0"/>
              <a:t>6/28/2017</a:t>
            </a:r>
          </a:p>
        </p:txBody>
      </p:sp>
      <p:sp>
        <p:nvSpPr>
          <p:cNvPr id="4" name="Footer Placeholder 3"/>
          <p:cNvSpPr>
            <a:spLocks noGrp="1"/>
          </p:cNvSpPr>
          <p:nvPr>
            <p:ph type="ftr" sz="quarter" idx="11"/>
          </p:nvPr>
        </p:nvSpPr>
        <p:spPr/>
        <p:txBody>
          <a:bodyPr/>
          <a:lstStyle/>
          <a:p>
            <a:r>
              <a:rPr lang="en-US" dirty="0"/>
              <a:t>Mountain View Insights, Inc.</a:t>
            </a:r>
          </a:p>
        </p:txBody>
      </p:sp>
      <p:sp>
        <p:nvSpPr>
          <p:cNvPr id="5" name="Slide Number Placeholder 4"/>
          <p:cNvSpPr>
            <a:spLocks noGrp="1"/>
          </p:cNvSpPr>
          <p:nvPr>
            <p:ph type="sldNum" sz="quarter" idx="12"/>
          </p:nvPr>
        </p:nvSpPr>
        <p:spPr/>
        <p:txBody>
          <a:bodyPr/>
          <a:lstStyle/>
          <a:p>
            <a:fld id="{17F519B2-A66C-4D61-BBEB-0A8E45B55CAC}" type="slidenum">
              <a:rPr lang="en-US" smtClean="0"/>
              <a:pPr/>
              <a:t>‹#›</a:t>
            </a:fld>
            <a:endParaRPr lang="en-US" dirty="0"/>
          </a:p>
        </p:txBody>
      </p:sp>
    </p:spTree>
    <p:extLst>
      <p:ext uri="{BB962C8B-B14F-4D97-AF65-F5344CB8AC3E}">
        <p14:creationId xmlns:p14="http://schemas.microsoft.com/office/powerpoint/2010/main" val="4042777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dirty="0"/>
              <a:t>6/28/2017</a:t>
            </a:r>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dirty="0"/>
              <a:t>Mountain View Insights, Inc.</a:t>
            </a:r>
          </a:p>
        </p:txBody>
      </p:sp>
      <p:sp>
        <p:nvSpPr>
          <p:cNvPr id="9" name="Slide Number Placeholder 8"/>
          <p:cNvSpPr>
            <a:spLocks noGrp="1"/>
          </p:cNvSpPr>
          <p:nvPr>
            <p:ph type="sldNum" sz="quarter" idx="12"/>
          </p:nvPr>
        </p:nvSpPr>
        <p:spPr/>
        <p:txBody>
          <a:bodyPr/>
          <a:lstStyle/>
          <a:p>
            <a:fld id="{17F519B2-A66C-4D61-BBEB-0A8E45B55CAC}" type="slidenum">
              <a:rPr lang="en-US" smtClean="0"/>
              <a:pPr/>
              <a:t>‹#›</a:t>
            </a:fld>
            <a:endParaRPr lang="en-US" dirty="0"/>
          </a:p>
        </p:txBody>
      </p:sp>
    </p:spTree>
    <p:extLst>
      <p:ext uri="{BB962C8B-B14F-4D97-AF65-F5344CB8AC3E}">
        <p14:creationId xmlns:p14="http://schemas.microsoft.com/office/powerpoint/2010/main" val="1506654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r>
              <a:rPr lang="en-US" dirty="0"/>
              <a:t>6/28/2017</a:t>
            </a: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dirty="0"/>
              <a:t>Mountain View Insights, Inc.</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7F519B2-A66C-4D61-BBEB-0A8E45B55CAC}" type="slidenum">
              <a:rPr lang="en-US" smtClean="0"/>
              <a:pPr/>
              <a:t>‹#›</a:t>
            </a:fld>
            <a:endParaRPr lang="en-US" dirty="0"/>
          </a:p>
        </p:txBody>
      </p:sp>
    </p:spTree>
    <p:extLst>
      <p:ext uri="{BB962C8B-B14F-4D97-AF65-F5344CB8AC3E}">
        <p14:creationId xmlns:p14="http://schemas.microsoft.com/office/powerpoint/2010/main" val="2943462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t>6/28/2017</a:t>
            </a:r>
          </a:p>
        </p:txBody>
      </p:sp>
      <p:sp>
        <p:nvSpPr>
          <p:cNvPr id="6" name="Footer Placeholder 5"/>
          <p:cNvSpPr>
            <a:spLocks noGrp="1"/>
          </p:cNvSpPr>
          <p:nvPr>
            <p:ph type="ftr" sz="quarter" idx="11"/>
          </p:nvPr>
        </p:nvSpPr>
        <p:spPr/>
        <p:txBody>
          <a:bodyPr/>
          <a:lstStyle/>
          <a:p>
            <a:r>
              <a:rPr lang="en-US" dirty="0"/>
              <a:t>Mountain View Insights, Inc.</a:t>
            </a:r>
          </a:p>
        </p:txBody>
      </p:sp>
      <p:sp>
        <p:nvSpPr>
          <p:cNvPr id="7" name="Slide Number Placeholder 6"/>
          <p:cNvSpPr>
            <a:spLocks noGrp="1"/>
          </p:cNvSpPr>
          <p:nvPr>
            <p:ph type="sldNum" sz="quarter" idx="12"/>
          </p:nvPr>
        </p:nvSpPr>
        <p:spPr/>
        <p:txBody>
          <a:bodyPr/>
          <a:lstStyle/>
          <a:p>
            <a:fld id="{17F519B2-A66C-4D61-BBEB-0A8E45B55CAC}" type="slidenum">
              <a:rPr lang="en-US" smtClean="0"/>
              <a:pPr/>
              <a:t>‹#›</a:t>
            </a:fld>
            <a:endParaRPr lang="en-US" dirty="0"/>
          </a:p>
        </p:txBody>
      </p:sp>
    </p:spTree>
    <p:extLst>
      <p:ext uri="{BB962C8B-B14F-4D97-AF65-F5344CB8AC3E}">
        <p14:creationId xmlns:p14="http://schemas.microsoft.com/office/powerpoint/2010/main" val="2001327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r>
              <a:rPr lang="en-US" dirty="0"/>
              <a:t>6/28/2017</a:t>
            </a: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Mountain View Insights, Inc.</a:t>
            </a: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17F519B2-A66C-4D61-BBEB-0A8E45B55CAC}"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3965883"/>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baseline="0">
          <a:solidFill>
            <a:schemeClr val="tx1"/>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baseline="0">
          <a:solidFill>
            <a:schemeClr val="tx1"/>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baseline="0">
          <a:solidFill>
            <a:schemeClr val="tx1"/>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baseline="0">
          <a:solidFill>
            <a:schemeClr val="tx1"/>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baseline="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20.emf"/></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43200"/>
            <a:ext cx="7772400" cy="1470025"/>
          </a:xfrm>
        </p:spPr>
        <p:txBody>
          <a:bodyPr anchor="ctr">
            <a:noAutofit/>
          </a:bodyPr>
          <a:lstStyle/>
          <a:p>
            <a:r>
              <a:rPr lang="en-US" sz="5400" b="1" dirty="0">
                <a:solidFill>
                  <a:schemeClr val="tx1"/>
                </a:solidFill>
              </a:rPr>
              <a:t>Bingo &amp; Raffle Study</a:t>
            </a:r>
            <a:br>
              <a:rPr lang="en-US" sz="5400" b="1" dirty="0">
                <a:solidFill>
                  <a:schemeClr val="tx1"/>
                </a:solidFill>
              </a:rPr>
            </a:br>
            <a:r>
              <a:rPr lang="en-US" sz="5400" b="1" dirty="0">
                <a:solidFill>
                  <a:schemeClr val="tx1"/>
                </a:solidFill>
              </a:rPr>
              <a:t>Executive Summary</a:t>
            </a:r>
          </a:p>
        </p:txBody>
      </p:sp>
      <p:sp>
        <p:nvSpPr>
          <p:cNvPr id="3" name="Subtitle 2"/>
          <p:cNvSpPr>
            <a:spLocks noGrp="1"/>
          </p:cNvSpPr>
          <p:nvPr>
            <p:ph type="subTitle" idx="1"/>
          </p:nvPr>
        </p:nvSpPr>
        <p:spPr>
          <a:xfrm>
            <a:off x="838200" y="4572000"/>
            <a:ext cx="7467600" cy="1371600"/>
          </a:xfrm>
        </p:spPr>
        <p:txBody>
          <a:bodyPr>
            <a:normAutofit/>
          </a:bodyPr>
          <a:lstStyle/>
          <a:p>
            <a:pPr>
              <a:spcBef>
                <a:spcPts val="0"/>
              </a:spcBef>
            </a:pPr>
            <a:r>
              <a:rPr lang="en-US" b="1" dirty="0">
                <a:solidFill>
                  <a:schemeClr val="tx1"/>
                </a:solidFill>
              </a:rPr>
              <a:t>John mann</a:t>
            </a:r>
          </a:p>
          <a:p>
            <a:pPr>
              <a:spcBef>
                <a:spcPts val="0"/>
              </a:spcBef>
            </a:pPr>
            <a:r>
              <a:rPr lang="en-US" b="1" dirty="0">
                <a:solidFill>
                  <a:schemeClr val="tx1"/>
                </a:solidFill>
              </a:rPr>
              <a:t>Mountain view insights, inc.</a:t>
            </a:r>
          </a:p>
          <a:p>
            <a:r>
              <a:rPr lang="en-US" b="1" dirty="0">
                <a:solidFill>
                  <a:schemeClr val="tx1"/>
                </a:solidFill>
              </a:rPr>
              <a:t>June 28, 2017</a:t>
            </a:r>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304800"/>
            <a:ext cx="19050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3529838"/>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5050"/>
            <a:ext cx="7924800" cy="1450757"/>
          </a:xfrm>
        </p:spPr>
        <p:txBody>
          <a:bodyPr>
            <a:noAutofit/>
          </a:bodyPr>
          <a:lstStyle/>
          <a:p>
            <a:r>
              <a:rPr lang="en-US" sz="2800" b="1" dirty="0">
                <a:solidFill>
                  <a:schemeClr val="tx1"/>
                </a:solidFill>
              </a:rPr>
              <a:t>Charitable organizations are unsophisticated marketers.</a:t>
            </a:r>
            <a:br>
              <a:rPr lang="en-US" sz="2800" b="1" dirty="0">
                <a:solidFill>
                  <a:schemeClr val="tx1"/>
                </a:solidFill>
              </a:rPr>
            </a:br>
            <a:br>
              <a:rPr lang="en-US" sz="1100" b="1" dirty="0">
                <a:solidFill>
                  <a:schemeClr val="tx1"/>
                </a:solidFill>
              </a:rPr>
            </a:br>
            <a:r>
              <a:rPr lang="en-US" sz="2800" b="1" dirty="0">
                <a:solidFill>
                  <a:schemeClr val="tx1"/>
                </a:solidFill>
              </a:rPr>
              <a:t>Declines persist even with a jump in using social media and emails. </a:t>
            </a:r>
          </a:p>
        </p:txBody>
      </p:sp>
      <p:sp>
        <p:nvSpPr>
          <p:cNvPr id="3" name="Slide Number Placeholder 2"/>
          <p:cNvSpPr>
            <a:spLocks noGrp="1"/>
          </p:cNvSpPr>
          <p:nvPr>
            <p:ph type="sldNum" sz="quarter" idx="12"/>
          </p:nvPr>
        </p:nvSpPr>
        <p:spPr/>
        <p:txBody>
          <a:bodyPr/>
          <a:lstStyle/>
          <a:p>
            <a:fld id="{3AD3E49A-6269-44A3-8F9A-0E794E9C1762}" type="slidenum">
              <a:rPr lang="en-US" smtClean="0"/>
              <a:pPr/>
              <a:t>10</a:t>
            </a:fld>
            <a:endParaRPr lang="en-US" dirty="0"/>
          </a:p>
        </p:txBody>
      </p:sp>
      <p:pic>
        <p:nvPicPr>
          <p:cNvPr id="8" name="Picture 7">
            <a:extLst>
              <a:ext uri="{FF2B5EF4-FFF2-40B4-BE49-F238E27FC236}">
                <a16:creationId xmlns:a16="http://schemas.microsoft.com/office/drawing/2014/main" id="{A45A8D28-3A34-436A-89B6-C1CADE321A9E}"/>
              </a:ext>
            </a:extLst>
          </p:cNvPr>
          <p:cNvPicPr>
            <a:picLocks noChangeAspect="1"/>
          </p:cNvPicPr>
          <p:nvPr/>
        </p:nvPicPr>
        <p:blipFill rotWithShape="1">
          <a:blip r:embed="rId2"/>
          <a:srcRect l="-1" r="21" b="20160"/>
          <a:stretch/>
        </p:blipFill>
        <p:spPr>
          <a:xfrm>
            <a:off x="1295400" y="1837039"/>
            <a:ext cx="6830985" cy="4023731"/>
          </a:xfrm>
          <a:prstGeom prst="rect">
            <a:avLst/>
          </a:prstGeom>
        </p:spPr>
      </p:pic>
      <p:sp>
        <p:nvSpPr>
          <p:cNvPr id="4" name="Date Placeholder 3">
            <a:extLst>
              <a:ext uri="{FF2B5EF4-FFF2-40B4-BE49-F238E27FC236}">
                <a16:creationId xmlns:a16="http://schemas.microsoft.com/office/drawing/2014/main" id="{175F5261-140C-4C90-AE1C-F4DCE0177138}"/>
              </a:ext>
            </a:extLst>
          </p:cNvPr>
          <p:cNvSpPr>
            <a:spLocks noGrp="1"/>
          </p:cNvSpPr>
          <p:nvPr>
            <p:ph type="dt" sz="half" idx="10"/>
          </p:nvPr>
        </p:nvSpPr>
        <p:spPr/>
        <p:txBody>
          <a:bodyPr/>
          <a:lstStyle/>
          <a:p>
            <a:r>
              <a:rPr lang="en-US" dirty="0"/>
              <a:t>6/28/2017</a:t>
            </a:r>
          </a:p>
        </p:txBody>
      </p:sp>
      <p:sp>
        <p:nvSpPr>
          <p:cNvPr id="5" name="Footer Placeholder 4">
            <a:extLst>
              <a:ext uri="{FF2B5EF4-FFF2-40B4-BE49-F238E27FC236}">
                <a16:creationId xmlns:a16="http://schemas.microsoft.com/office/drawing/2014/main" id="{9C3D8380-969B-41E1-89DA-468442598948}"/>
              </a:ext>
            </a:extLst>
          </p:cNvPr>
          <p:cNvSpPr>
            <a:spLocks noGrp="1"/>
          </p:cNvSpPr>
          <p:nvPr>
            <p:ph type="ftr" sz="quarter" idx="11"/>
          </p:nvPr>
        </p:nvSpPr>
        <p:spPr/>
        <p:txBody>
          <a:bodyPr/>
          <a:lstStyle/>
          <a:p>
            <a:r>
              <a:rPr lang="en-US" dirty="0"/>
              <a:t>Mountain View Insights, Inc.</a:t>
            </a:r>
          </a:p>
        </p:txBody>
      </p:sp>
      <p:sp>
        <p:nvSpPr>
          <p:cNvPr id="7" name="TextBox 6">
            <a:extLst>
              <a:ext uri="{FF2B5EF4-FFF2-40B4-BE49-F238E27FC236}">
                <a16:creationId xmlns:a16="http://schemas.microsoft.com/office/drawing/2014/main" id="{8A840F3B-9297-492A-B51A-2B76F92218E9}"/>
              </a:ext>
            </a:extLst>
          </p:cNvPr>
          <p:cNvSpPr txBox="1"/>
          <p:nvPr/>
        </p:nvSpPr>
        <p:spPr>
          <a:xfrm>
            <a:off x="5029200" y="6055759"/>
            <a:ext cx="3657600" cy="276999"/>
          </a:xfrm>
          <a:prstGeom prst="rect">
            <a:avLst/>
          </a:prstGeom>
          <a:noFill/>
        </p:spPr>
        <p:txBody>
          <a:bodyPr wrap="square" rtlCol="0">
            <a:spAutoFit/>
          </a:bodyPr>
          <a:lstStyle/>
          <a:p>
            <a:r>
              <a:rPr lang="en-US" sz="1200" dirty="0"/>
              <a:t>S=statistically different at 95% confidence</a:t>
            </a:r>
          </a:p>
        </p:txBody>
      </p:sp>
    </p:spTree>
    <p:extLst>
      <p:ext uri="{BB962C8B-B14F-4D97-AF65-F5344CB8AC3E}">
        <p14:creationId xmlns:p14="http://schemas.microsoft.com/office/powerpoint/2010/main" val="849327460"/>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B9F4B-A864-4D6E-BEC8-022670597624}"/>
              </a:ext>
            </a:extLst>
          </p:cNvPr>
          <p:cNvSpPr>
            <a:spLocks noGrp="1"/>
          </p:cNvSpPr>
          <p:nvPr>
            <p:ph type="title"/>
          </p:nvPr>
        </p:nvSpPr>
        <p:spPr/>
        <p:txBody>
          <a:bodyPr>
            <a:normAutofit/>
          </a:bodyPr>
          <a:lstStyle/>
          <a:p>
            <a:r>
              <a:rPr lang="en-US" sz="3600" b="1" dirty="0">
                <a:solidFill>
                  <a:schemeClr val="tx1"/>
                </a:solidFill>
              </a:rPr>
              <a:t>Attracting Younger Players to Bingo</a:t>
            </a:r>
          </a:p>
        </p:txBody>
      </p:sp>
      <p:sp>
        <p:nvSpPr>
          <p:cNvPr id="6" name="Content Placeholder 5">
            <a:extLst>
              <a:ext uri="{FF2B5EF4-FFF2-40B4-BE49-F238E27FC236}">
                <a16:creationId xmlns:a16="http://schemas.microsoft.com/office/drawing/2014/main" id="{D50C0B13-E6DA-46E7-83B0-1B17BA4FFF89}"/>
              </a:ext>
            </a:extLst>
          </p:cNvPr>
          <p:cNvSpPr>
            <a:spLocks noGrp="1"/>
          </p:cNvSpPr>
          <p:nvPr>
            <p:ph idx="1"/>
          </p:nvPr>
        </p:nvSpPr>
        <p:spPr>
          <a:xfrm>
            <a:off x="914400" y="1828800"/>
            <a:ext cx="7543801" cy="4023360"/>
          </a:xfrm>
        </p:spPr>
        <p:txBody>
          <a:bodyPr>
            <a:normAutofit/>
          </a:bodyPr>
          <a:lstStyle/>
          <a:p>
            <a:pPr marL="0" indent="0">
              <a:buNone/>
            </a:pPr>
            <a:r>
              <a:rPr lang="en-US" b="1" dirty="0"/>
              <a:t>Surprisingly, many organizations report no special efforts to attract younger players.</a:t>
            </a:r>
          </a:p>
          <a:p>
            <a:pPr marL="0" indent="0">
              <a:buNone/>
            </a:pPr>
            <a:r>
              <a:rPr lang="en-US" b="1" dirty="0"/>
              <a:t>Those who do seem to have rather simple strategies:</a:t>
            </a:r>
          </a:p>
          <a:p>
            <a:pPr lvl="1">
              <a:buFont typeface="Wingdings" panose="05000000000000000000" pitchFamily="2" charset="2"/>
              <a:buChar char="§"/>
            </a:pPr>
            <a:r>
              <a:rPr lang="en-US" dirty="0"/>
              <a:t>Social media marketing</a:t>
            </a:r>
          </a:p>
          <a:p>
            <a:pPr lvl="1">
              <a:buFont typeface="Wingdings" panose="05000000000000000000" pitchFamily="2" charset="2"/>
              <a:buChar char="§"/>
            </a:pPr>
            <a:r>
              <a:rPr lang="en-US" dirty="0"/>
              <a:t>Allowing families to bring small children</a:t>
            </a:r>
          </a:p>
          <a:p>
            <a:pPr lvl="1">
              <a:buFont typeface="Wingdings" panose="05000000000000000000" pitchFamily="2" charset="2"/>
              <a:buChar char="§"/>
            </a:pPr>
            <a:r>
              <a:rPr lang="en-US" dirty="0"/>
              <a:t>Letting children play (but not buy)</a:t>
            </a:r>
          </a:p>
          <a:p>
            <a:pPr lvl="1">
              <a:buFont typeface="Wingdings" panose="05000000000000000000" pitchFamily="2" charset="2"/>
              <a:buChar char="§"/>
            </a:pPr>
            <a:r>
              <a:rPr lang="en-US" dirty="0"/>
              <a:t>Keeping a family-friendly tone and environment</a:t>
            </a:r>
          </a:p>
          <a:p>
            <a:pPr lvl="1">
              <a:buFont typeface="Wingdings" panose="05000000000000000000" pitchFamily="2" charset="2"/>
              <a:buChar char="§"/>
            </a:pPr>
            <a:r>
              <a:rPr lang="en-US" dirty="0"/>
              <a:t>Door prizes</a:t>
            </a:r>
          </a:p>
          <a:p>
            <a:pPr lvl="1">
              <a:buFont typeface="Wingdings" panose="05000000000000000000" pitchFamily="2" charset="2"/>
              <a:buChar char="§"/>
            </a:pPr>
            <a:r>
              <a:rPr lang="en-US" dirty="0"/>
              <a:t>Advertising at local colleges</a:t>
            </a:r>
          </a:p>
          <a:p>
            <a:pPr lvl="1">
              <a:buFont typeface="Wingdings" panose="05000000000000000000" pitchFamily="2" charset="2"/>
              <a:buChar char="§"/>
            </a:pPr>
            <a:r>
              <a:rPr lang="en-US" dirty="0"/>
              <a:t>Word of mouth</a:t>
            </a:r>
          </a:p>
          <a:p>
            <a:pPr lvl="1">
              <a:buFont typeface="Wingdings" panose="05000000000000000000" pitchFamily="2" charset="2"/>
              <a:buChar char="§"/>
            </a:pPr>
            <a:r>
              <a:rPr lang="en-US" dirty="0"/>
              <a:t>Just being extra friendly to young people</a:t>
            </a:r>
          </a:p>
        </p:txBody>
      </p:sp>
      <p:sp>
        <p:nvSpPr>
          <p:cNvPr id="3" name="Date Placeholder 2">
            <a:extLst>
              <a:ext uri="{FF2B5EF4-FFF2-40B4-BE49-F238E27FC236}">
                <a16:creationId xmlns:a16="http://schemas.microsoft.com/office/drawing/2014/main" id="{1C037B05-4FBD-4D0B-953A-41BB6AB39435}"/>
              </a:ext>
            </a:extLst>
          </p:cNvPr>
          <p:cNvSpPr>
            <a:spLocks noGrp="1"/>
          </p:cNvSpPr>
          <p:nvPr>
            <p:ph type="dt" sz="half" idx="10"/>
          </p:nvPr>
        </p:nvSpPr>
        <p:spPr/>
        <p:txBody>
          <a:bodyPr/>
          <a:lstStyle/>
          <a:p>
            <a:r>
              <a:rPr lang="en-US" dirty="0"/>
              <a:t>6/28/2017</a:t>
            </a:r>
          </a:p>
        </p:txBody>
      </p:sp>
      <p:sp>
        <p:nvSpPr>
          <p:cNvPr id="4" name="Footer Placeholder 3">
            <a:extLst>
              <a:ext uri="{FF2B5EF4-FFF2-40B4-BE49-F238E27FC236}">
                <a16:creationId xmlns:a16="http://schemas.microsoft.com/office/drawing/2014/main" id="{55F8EB61-9074-4337-B087-24C5848B8A40}"/>
              </a:ext>
            </a:extLst>
          </p:cNvPr>
          <p:cNvSpPr>
            <a:spLocks noGrp="1"/>
          </p:cNvSpPr>
          <p:nvPr>
            <p:ph type="ftr" sz="quarter" idx="11"/>
          </p:nvPr>
        </p:nvSpPr>
        <p:spPr/>
        <p:txBody>
          <a:bodyPr/>
          <a:lstStyle/>
          <a:p>
            <a:r>
              <a:rPr lang="en-US" dirty="0"/>
              <a:t>Mountain View Insights, Inc.</a:t>
            </a:r>
          </a:p>
        </p:txBody>
      </p:sp>
      <p:sp>
        <p:nvSpPr>
          <p:cNvPr id="5" name="Slide Number Placeholder 4">
            <a:extLst>
              <a:ext uri="{FF2B5EF4-FFF2-40B4-BE49-F238E27FC236}">
                <a16:creationId xmlns:a16="http://schemas.microsoft.com/office/drawing/2014/main" id="{3578CE01-41B6-410B-A738-4B40B7D29217}"/>
              </a:ext>
            </a:extLst>
          </p:cNvPr>
          <p:cNvSpPr>
            <a:spLocks noGrp="1"/>
          </p:cNvSpPr>
          <p:nvPr>
            <p:ph type="sldNum" sz="quarter" idx="12"/>
          </p:nvPr>
        </p:nvSpPr>
        <p:spPr/>
        <p:txBody>
          <a:bodyPr/>
          <a:lstStyle/>
          <a:p>
            <a:fld id="{17F519B2-A66C-4D61-BBEB-0A8E45B55CAC}" type="slidenum">
              <a:rPr lang="en-US" smtClean="0"/>
              <a:pPr/>
              <a:t>11</a:t>
            </a:fld>
            <a:endParaRPr lang="en-US" dirty="0"/>
          </a:p>
        </p:txBody>
      </p:sp>
    </p:spTree>
    <p:extLst>
      <p:ext uri="{BB962C8B-B14F-4D97-AF65-F5344CB8AC3E}">
        <p14:creationId xmlns:p14="http://schemas.microsoft.com/office/powerpoint/2010/main" val="645084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D2E1031-402A-49E7-BCBD-C0682A6E3D49}"/>
              </a:ext>
            </a:extLst>
          </p:cNvPr>
          <p:cNvSpPr>
            <a:spLocks noGrp="1"/>
          </p:cNvSpPr>
          <p:nvPr>
            <p:ph type="title"/>
          </p:nvPr>
        </p:nvSpPr>
        <p:spPr>
          <a:xfrm>
            <a:off x="822960" y="286605"/>
            <a:ext cx="7940040" cy="1313596"/>
          </a:xfrm>
        </p:spPr>
        <p:txBody>
          <a:bodyPr>
            <a:noAutofit/>
          </a:bodyPr>
          <a:lstStyle/>
          <a:p>
            <a:r>
              <a:rPr lang="en-US" sz="3600" b="1" dirty="0">
                <a:solidFill>
                  <a:schemeClr val="tx1"/>
                </a:solidFill>
              </a:rPr>
              <a:t>Tepid interest in potential changes to bingo</a:t>
            </a:r>
          </a:p>
        </p:txBody>
      </p:sp>
      <p:sp>
        <p:nvSpPr>
          <p:cNvPr id="3" name="Slide Number Placeholder 2">
            <a:extLst>
              <a:ext uri="{FF2B5EF4-FFF2-40B4-BE49-F238E27FC236}">
                <a16:creationId xmlns:a16="http://schemas.microsoft.com/office/drawing/2014/main" id="{FDD35A21-3D15-4229-8A5D-1713BE50BAAC}"/>
              </a:ext>
            </a:extLst>
          </p:cNvPr>
          <p:cNvSpPr>
            <a:spLocks noGrp="1"/>
          </p:cNvSpPr>
          <p:nvPr>
            <p:ph type="sldNum" sz="quarter" idx="12"/>
          </p:nvPr>
        </p:nvSpPr>
        <p:spPr/>
        <p:txBody>
          <a:bodyPr/>
          <a:lstStyle/>
          <a:p>
            <a:fld id="{17F519B2-A66C-4D61-BBEB-0A8E45B55CAC}" type="slidenum">
              <a:rPr lang="en-US" smtClean="0"/>
              <a:pPr/>
              <a:t>12</a:t>
            </a:fld>
            <a:endParaRPr lang="en-US" dirty="0"/>
          </a:p>
        </p:txBody>
      </p:sp>
      <p:pic>
        <p:nvPicPr>
          <p:cNvPr id="9" name="Picture 8">
            <a:extLst>
              <a:ext uri="{FF2B5EF4-FFF2-40B4-BE49-F238E27FC236}">
                <a16:creationId xmlns:a16="http://schemas.microsoft.com/office/drawing/2014/main" id="{5DC760AE-9247-4F3F-A30C-8D106A5D3015}"/>
              </a:ext>
            </a:extLst>
          </p:cNvPr>
          <p:cNvPicPr>
            <a:picLocks noChangeAspect="1"/>
          </p:cNvPicPr>
          <p:nvPr/>
        </p:nvPicPr>
        <p:blipFill>
          <a:blip r:embed="rId2"/>
          <a:stretch>
            <a:fillRect/>
          </a:stretch>
        </p:blipFill>
        <p:spPr>
          <a:xfrm>
            <a:off x="1518745" y="1871445"/>
            <a:ext cx="6359338" cy="3962400"/>
          </a:xfrm>
          <a:prstGeom prst="rect">
            <a:avLst/>
          </a:prstGeom>
        </p:spPr>
      </p:pic>
      <p:sp>
        <p:nvSpPr>
          <p:cNvPr id="2" name="Date Placeholder 1">
            <a:extLst>
              <a:ext uri="{FF2B5EF4-FFF2-40B4-BE49-F238E27FC236}">
                <a16:creationId xmlns:a16="http://schemas.microsoft.com/office/drawing/2014/main" id="{3A1F4BDC-15CD-4718-B333-36CBA91A0C59}"/>
              </a:ext>
            </a:extLst>
          </p:cNvPr>
          <p:cNvSpPr>
            <a:spLocks noGrp="1"/>
          </p:cNvSpPr>
          <p:nvPr>
            <p:ph type="dt" sz="half" idx="10"/>
          </p:nvPr>
        </p:nvSpPr>
        <p:spPr/>
        <p:txBody>
          <a:bodyPr/>
          <a:lstStyle/>
          <a:p>
            <a:r>
              <a:rPr lang="en-US" dirty="0"/>
              <a:t>6/28/2017</a:t>
            </a:r>
          </a:p>
        </p:txBody>
      </p:sp>
      <p:sp>
        <p:nvSpPr>
          <p:cNvPr id="4" name="Footer Placeholder 3">
            <a:extLst>
              <a:ext uri="{FF2B5EF4-FFF2-40B4-BE49-F238E27FC236}">
                <a16:creationId xmlns:a16="http://schemas.microsoft.com/office/drawing/2014/main" id="{A7A48CEC-1EBD-49FF-B87D-65F5FAEAB648}"/>
              </a:ext>
            </a:extLst>
          </p:cNvPr>
          <p:cNvSpPr>
            <a:spLocks noGrp="1"/>
          </p:cNvSpPr>
          <p:nvPr>
            <p:ph type="ftr" sz="quarter" idx="11"/>
          </p:nvPr>
        </p:nvSpPr>
        <p:spPr/>
        <p:txBody>
          <a:bodyPr/>
          <a:lstStyle/>
          <a:p>
            <a:r>
              <a:rPr lang="en-US" dirty="0"/>
              <a:t>Mountain View Insights, Inc.</a:t>
            </a:r>
          </a:p>
        </p:txBody>
      </p:sp>
      <p:sp>
        <p:nvSpPr>
          <p:cNvPr id="5" name="TextBox 4">
            <a:extLst>
              <a:ext uri="{FF2B5EF4-FFF2-40B4-BE49-F238E27FC236}">
                <a16:creationId xmlns:a16="http://schemas.microsoft.com/office/drawing/2014/main" id="{3231B413-557D-493B-BF39-7C551C99D212}"/>
              </a:ext>
            </a:extLst>
          </p:cNvPr>
          <p:cNvSpPr txBox="1"/>
          <p:nvPr/>
        </p:nvSpPr>
        <p:spPr>
          <a:xfrm>
            <a:off x="1524000" y="5943600"/>
            <a:ext cx="5638800" cy="276999"/>
          </a:xfrm>
          <a:prstGeom prst="rect">
            <a:avLst/>
          </a:prstGeom>
          <a:noFill/>
        </p:spPr>
        <p:txBody>
          <a:bodyPr wrap="square" rtlCol="0">
            <a:spAutoFit/>
          </a:bodyPr>
          <a:lstStyle/>
          <a:p>
            <a:r>
              <a:rPr lang="en-US" sz="1200" dirty="0"/>
              <a:t>Scale:  1=Not At All Helpful to 5=Extremely Helpful</a:t>
            </a:r>
          </a:p>
        </p:txBody>
      </p:sp>
    </p:spTree>
    <p:extLst>
      <p:ext uri="{BB962C8B-B14F-4D97-AF65-F5344CB8AC3E}">
        <p14:creationId xmlns:p14="http://schemas.microsoft.com/office/powerpoint/2010/main" val="2144867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D2E1031-402A-49E7-BCBD-C0682A6E3D49}"/>
              </a:ext>
            </a:extLst>
          </p:cNvPr>
          <p:cNvSpPr>
            <a:spLocks noGrp="1"/>
          </p:cNvSpPr>
          <p:nvPr>
            <p:ph type="title"/>
          </p:nvPr>
        </p:nvSpPr>
        <p:spPr>
          <a:xfrm>
            <a:off x="822960" y="286605"/>
            <a:ext cx="7940040" cy="1313596"/>
          </a:xfrm>
        </p:spPr>
        <p:txBody>
          <a:bodyPr>
            <a:noAutofit/>
          </a:bodyPr>
          <a:lstStyle/>
          <a:p>
            <a:r>
              <a:rPr lang="en-US" sz="2400" b="1" dirty="0">
                <a:solidFill>
                  <a:schemeClr val="tx1"/>
                </a:solidFill>
              </a:rPr>
              <a:t>Looking deeper at the underlying responses, the rates of “1=Not at all helpful” responses are substantial for all suggestions.  Similarly, about a fifth to a third of respondents are not sure or do not think the suggestions apply to their situation.</a:t>
            </a:r>
          </a:p>
        </p:txBody>
      </p:sp>
      <p:sp>
        <p:nvSpPr>
          <p:cNvPr id="3" name="Slide Number Placeholder 2">
            <a:extLst>
              <a:ext uri="{FF2B5EF4-FFF2-40B4-BE49-F238E27FC236}">
                <a16:creationId xmlns:a16="http://schemas.microsoft.com/office/drawing/2014/main" id="{FDD35A21-3D15-4229-8A5D-1713BE50BAAC}"/>
              </a:ext>
            </a:extLst>
          </p:cNvPr>
          <p:cNvSpPr>
            <a:spLocks noGrp="1"/>
          </p:cNvSpPr>
          <p:nvPr>
            <p:ph type="sldNum" sz="quarter" idx="12"/>
          </p:nvPr>
        </p:nvSpPr>
        <p:spPr/>
        <p:txBody>
          <a:bodyPr/>
          <a:lstStyle/>
          <a:p>
            <a:fld id="{17F519B2-A66C-4D61-BBEB-0A8E45B55CAC}" type="slidenum">
              <a:rPr lang="en-US" smtClean="0"/>
              <a:pPr/>
              <a:t>13</a:t>
            </a:fld>
            <a:endParaRPr lang="en-US" dirty="0"/>
          </a:p>
        </p:txBody>
      </p:sp>
      <p:sp>
        <p:nvSpPr>
          <p:cNvPr id="4" name="Date Placeholder 3">
            <a:extLst>
              <a:ext uri="{FF2B5EF4-FFF2-40B4-BE49-F238E27FC236}">
                <a16:creationId xmlns:a16="http://schemas.microsoft.com/office/drawing/2014/main" id="{1B26FE71-7E5A-4644-952D-5CAFEBA36EA1}"/>
              </a:ext>
            </a:extLst>
          </p:cNvPr>
          <p:cNvSpPr>
            <a:spLocks noGrp="1"/>
          </p:cNvSpPr>
          <p:nvPr>
            <p:ph type="dt" sz="half" idx="10"/>
          </p:nvPr>
        </p:nvSpPr>
        <p:spPr/>
        <p:txBody>
          <a:bodyPr/>
          <a:lstStyle/>
          <a:p>
            <a:r>
              <a:rPr lang="en-US" dirty="0"/>
              <a:t>6/28/2017</a:t>
            </a:r>
          </a:p>
        </p:txBody>
      </p:sp>
      <p:sp>
        <p:nvSpPr>
          <p:cNvPr id="5" name="Footer Placeholder 4">
            <a:extLst>
              <a:ext uri="{FF2B5EF4-FFF2-40B4-BE49-F238E27FC236}">
                <a16:creationId xmlns:a16="http://schemas.microsoft.com/office/drawing/2014/main" id="{8CB62664-C5FB-49F8-A38C-9CC0BD2ECBAA}"/>
              </a:ext>
            </a:extLst>
          </p:cNvPr>
          <p:cNvSpPr>
            <a:spLocks noGrp="1"/>
          </p:cNvSpPr>
          <p:nvPr>
            <p:ph type="ftr" sz="quarter" idx="11"/>
          </p:nvPr>
        </p:nvSpPr>
        <p:spPr/>
        <p:txBody>
          <a:bodyPr/>
          <a:lstStyle/>
          <a:p>
            <a:r>
              <a:rPr lang="en-US" dirty="0"/>
              <a:t>Mountain View Insights, Inc.</a:t>
            </a:r>
          </a:p>
        </p:txBody>
      </p:sp>
      <p:sp>
        <p:nvSpPr>
          <p:cNvPr id="8" name="TextBox 7">
            <a:extLst>
              <a:ext uri="{FF2B5EF4-FFF2-40B4-BE49-F238E27FC236}">
                <a16:creationId xmlns:a16="http://schemas.microsoft.com/office/drawing/2014/main" id="{D6927D68-C473-4189-B51A-27507DF5108D}"/>
              </a:ext>
            </a:extLst>
          </p:cNvPr>
          <p:cNvSpPr txBox="1"/>
          <p:nvPr/>
        </p:nvSpPr>
        <p:spPr>
          <a:xfrm>
            <a:off x="934785" y="5562600"/>
            <a:ext cx="5638800" cy="276999"/>
          </a:xfrm>
          <a:prstGeom prst="rect">
            <a:avLst/>
          </a:prstGeom>
          <a:noFill/>
        </p:spPr>
        <p:txBody>
          <a:bodyPr wrap="square" rtlCol="0">
            <a:spAutoFit/>
          </a:bodyPr>
          <a:lstStyle/>
          <a:p>
            <a:r>
              <a:rPr lang="en-US" sz="1200" dirty="0"/>
              <a:t>Scale:  1=Not At All Helpful to 5=Extremely Helpful</a:t>
            </a:r>
          </a:p>
        </p:txBody>
      </p:sp>
      <p:pic>
        <p:nvPicPr>
          <p:cNvPr id="12" name="Picture 11">
            <a:extLst>
              <a:ext uri="{FF2B5EF4-FFF2-40B4-BE49-F238E27FC236}">
                <a16:creationId xmlns:a16="http://schemas.microsoft.com/office/drawing/2014/main" id="{475E37A4-0B0C-456A-9ACB-08AF5AC4C4CF}"/>
              </a:ext>
            </a:extLst>
          </p:cNvPr>
          <p:cNvPicPr>
            <a:picLocks noChangeAspect="1"/>
          </p:cNvPicPr>
          <p:nvPr/>
        </p:nvPicPr>
        <p:blipFill>
          <a:blip r:embed="rId2"/>
          <a:stretch>
            <a:fillRect/>
          </a:stretch>
        </p:blipFill>
        <p:spPr>
          <a:xfrm>
            <a:off x="934785" y="1981200"/>
            <a:ext cx="7611340" cy="3429000"/>
          </a:xfrm>
          <a:prstGeom prst="rect">
            <a:avLst/>
          </a:prstGeom>
        </p:spPr>
      </p:pic>
    </p:spTree>
    <p:extLst>
      <p:ext uri="{BB962C8B-B14F-4D97-AF65-F5344CB8AC3E}">
        <p14:creationId xmlns:p14="http://schemas.microsoft.com/office/powerpoint/2010/main" val="4014953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005117A-EEB8-47CA-8DE6-0C1131970AD7}"/>
              </a:ext>
            </a:extLst>
          </p:cNvPr>
          <p:cNvSpPr>
            <a:spLocks noGrp="1"/>
          </p:cNvSpPr>
          <p:nvPr>
            <p:ph type="title"/>
          </p:nvPr>
        </p:nvSpPr>
        <p:spPr>
          <a:xfrm>
            <a:off x="822960" y="286605"/>
            <a:ext cx="7543800" cy="1313596"/>
          </a:xfrm>
        </p:spPr>
        <p:txBody>
          <a:bodyPr>
            <a:normAutofit/>
          </a:bodyPr>
          <a:lstStyle/>
          <a:p>
            <a:r>
              <a:rPr lang="en-US" sz="3600" b="1" dirty="0">
                <a:solidFill>
                  <a:schemeClr val="tx1"/>
                </a:solidFill>
              </a:rPr>
              <a:t>Summary of Charitable</a:t>
            </a:r>
            <a:br>
              <a:rPr lang="en-US" sz="3600" b="1" dirty="0">
                <a:solidFill>
                  <a:schemeClr val="tx1"/>
                </a:solidFill>
              </a:rPr>
            </a:br>
            <a:r>
              <a:rPr lang="en-US" sz="3600" b="1" dirty="0">
                <a:solidFill>
                  <a:schemeClr val="tx1"/>
                </a:solidFill>
              </a:rPr>
              <a:t>Organization Raffle Feedback </a:t>
            </a:r>
            <a:r>
              <a:rPr lang="en-US" sz="2000" b="1" dirty="0">
                <a:solidFill>
                  <a:schemeClr val="tx1"/>
                </a:solidFill>
              </a:rPr>
              <a:t>(81 responses)</a:t>
            </a:r>
            <a:endParaRPr lang="en-US" sz="3600" b="1" dirty="0">
              <a:solidFill>
                <a:schemeClr val="tx1"/>
              </a:solidFill>
            </a:endParaRPr>
          </a:p>
        </p:txBody>
      </p:sp>
      <p:sp>
        <p:nvSpPr>
          <p:cNvPr id="5" name="Content Placeholder 4">
            <a:extLst>
              <a:ext uri="{FF2B5EF4-FFF2-40B4-BE49-F238E27FC236}">
                <a16:creationId xmlns:a16="http://schemas.microsoft.com/office/drawing/2014/main" id="{8DBBD385-B3E5-4A9D-B8FF-AE0244257C41}"/>
              </a:ext>
            </a:extLst>
          </p:cNvPr>
          <p:cNvSpPr>
            <a:spLocks noGrp="1"/>
          </p:cNvSpPr>
          <p:nvPr>
            <p:ph idx="1"/>
          </p:nvPr>
        </p:nvSpPr>
        <p:spPr>
          <a:xfrm>
            <a:off x="822960" y="1752600"/>
            <a:ext cx="7543801" cy="4402666"/>
          </a:xfrm>
        </p:spPr>
        <p:txBody>
          <a:bodyPr>
            <a:noAutofit/>
          </a:bodyPr>
          <a:lstStyle/>
          <a:p>
            <a:pPr marL="0" indent="0">
              <a:spcBef>
                <a:spcPts val="600"/>
              </a:spcBef>
              <a:buNone/>
            </a:pPr>
            <a:r>
              <a:rPr lang="en-US" sz="2400" b="1" dirty="0"/>
              <a:t>Substantial general satisfaction with how things work now, and relationship with SOS office managing raffles</a:t>
            </a:r>
          </a:p>
          <a:p>
            <a:pPr marL="0" indent="0">
              <a:spcBef>
                <a:spcPts val="600"/>
              </a:spcBef>
              <a:buNone/>
            </a:pPr>
            <a:r>
              <a:rPr lang="en-US" sz="2400" b="1" dirty="0"/>
              <a:t>Most often-mentioned suggestions for improvement:</a:t>
            </a:r>
          </a:p>
          <a:p>
            <a:pPr lvl="1">
              <a:spcAft>
                <a:spcPts val="600"/>
              </a:spcAft>
              <a:buFont typeface="Wingdings" panose="05000000000000000000" pitchFamily="2" charset="2"/>
              <a:buChar char="§"/>
            </a:pPr>
            <a:r>
              <a:rPr lang="en-US" sz="2000" dirty="0"/>
              <a:t>Less restrictions on members who can sell (e.g., would like paid receptionist, other non-board members to be able to sell tickets)</a:t>
            </a:r>
          </a:p>
          <a:p>
            <a:pPr lvl="1">
              <a:spcAft>
                <a:spcPts val="600"/>
              </a:spcAft>
              <a:buFont typeface="Wingdings" panose="05000000000000000000" pitchFamily="2" charset="2"/>
              <a:buChar char="§"/>
            </a:pPr>
            <a:r>
              <a:rPr lang="en-US" sz="2000" dirty="0"/>
              <a:t>Make the online registration process a bit more user friendly (seems like a first-timer issue)</a:t>
            </a:r>
          </a:p>
          <a:p>
            <a:pPr lvl="1">
              <a:spcAft>
                <a:spcPts val="600"/>
              </a:spcAft>
              <a:buFont typeface="Wingdings" panose="05000000000000000000" pitchFamily="2" charset="2"/>
              <a:buChar char="§"/>
            </a:pPr>
            <a:r>
              <a:rPr lang="en-US" sz="2000" dirty="0"/>
              <a:t>Allow for multi-calendar year registration.  Example, a raffle that spans from November to June.</a:t>
            </a:r>
          </a:p>
          <a:p>
            <a:pPr marL="0" indent="0">
              <a:buNone/>
            </a:pPr>
            <a:endParaRPr lang="en-US" sz="1600" dirty="0"/>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US" dirty="0"/>
          </a:p>
          <a:p>
            <a:pPr lvl="1">
              <a:buFont typeface="Wingdings" panose="05000000000000000000" pitchFamily="2" charset="2"/>
              <a:buChar char="§"/>
            </a:pPr>
            <a:endParaRPr lang="en-US" dirty="0"/>
          </a:p>
        </p:txBody>
      </p:sp>
      <p:sp>
        <p:nvSpPr>
          <p:cNvPr id="3" name="Slide Number Placeholder 2">
            <a:extLst>
              <a:ext uri="{FF2B5EF4-FFF2-40B4-BE49-F238E27FC236}">
                <a16:creationId xmlns:a16="http://schemas.microsoft.com/office/drawing/2014/main" id="{E4968AC5-9247-4BCD-999F-E4BA0F04A121}"/>
              </a:ext>
            </a:extLst>
          </p:cNvPr>
          <p:cNvSpPr>
            <a:spLocks noGrp="1"/>
          </p:cNvSpPr>
          <p:nvPr>
            <p:ph type="sldNum" sz="quarter" idx="12"/>
          </p:nvPr>
        </p:nvSpPr>
        <p:spPr/>
        <p:txBody>
          <a:bodyPr/>
          <a:lstStyle/>
          <a:p>
            <a:fld id="{17F519B2-A66C-4D61-BBEB-0A8E45B55CAC}" type="slidenum">
              <a:rPr lang="en-US" smtClean="0"/>
              <a:pPr/>
              <a:t>14</a:t>
            </a:fld>
            <a:endParaRPr lang="en-US" dirty="0"/>
          </a:p>
        </p:txBody>
      </p:sp>
      <p:sp>
        <p:nvSpPr>
          <p:cNvPr id="2" name="Date Placeholder 1">
            <a:extLst>
              <a:ext uri="{FF2B5EF4-FFF2-40B4-BE49-F238E27FC236}">
                <a16:creationId xmlns:a16="http://schemas.microsoft.com/office/drawing/2014/main" id="{ADCB522D-99BF-476E-BE18-0B94094A8D0F}"/>
              </a:ext>
            </a:extLst>
          </p:cNvPr>
          <p:cNvSpPr>
            <a:spLocks noGrp="1"/>
          </p:cNvSpPr>
          <p:nvPr>
            <p:ph type="dt" sz="half" idx="10"/>
          </p:nvPr>
        </p:nvSpPr>
        <p:spPr/>
        <p:txBody>
          <a:bodyPr/>
          <a:lstStyle/>
          <a:p>
            <a:r>
              <a:rPr lang="en-US" dirty="0"/>
              <a:t>6/28/2017</a:t>
            </a:r>
          </a:p>
        </p:txBody>
      </p:sp>
      <p:sp>
        <p:nvSpPr>
          <p:cNvPr id="6" name="Footer Placeholder 5">
            <a:extLst>
              <a:ext uri="{FF2B5EF4-FFF2-40B4-BE49-F238E27FC236}">
                <a16:creationId xmlns:a16="http://schemas.microsoft.com/office/drawing/2014/main" id="{2FBD7C94-33E2-4521-8424-7E899A3ED349}"/>
              </a:ext>
            </a:extLst>
          </p:cNvPr>
          <p:cNvSpPr>
            <a:spLocks noGrp="1"/>
          </p:cNvSpPr>
          <p:nvPr>
            <p:ph type="ftr" sz="quarter" idx="11"/>
          </p:nvPr>
        </p:nvSpPr>
        <p:spPr/>
        <p:txBody>
          <a:bodyPr/>
          <a:lstStyle/>
          <a:p>
            <a:r>
              <a:rPr lang="en-US" dirty="0"/>
              <a:t>Mountain View Insights, Inc.</a:t>
            </a:r>
          </a:p>
        </p:txBody>
      </p:sp>
    </p:spTree>
    <p:extLst>
      <p:ext uri="{BB962C8B-B14F-4D97-AF65-F5344CB8AC3E}">
        <p14:creationId xmlns:p14="http://schemas.microsoft.com/office/powerpoint/2010/main" val="1014689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B7896-4165-41BC-A6E0-14AD06F55FBF}"/>
              </a:ext>
            </a:extLst>
          </p:cNvPr>
          <p:cNvSpPr>
            <a:spLocks noGrp="1"/>
          </p:cNvSpPr>
          <p:nvPr>
            <p:ph type="title"/>
          </p:nvPr>
        </p:nvSpPr>
        <p:spPr>
          <a:xfrm>
            <a:off x="822961" y="914400"/>
            <a:ext cx="7543800" cy="703996"/>
          </a:xfrm>
        </p:spPr>
        <p:txBody>
          <a:bodyPr>
            <a:normAutofit/>
          </a:bodyPr>
          <a:lstStyle/>
          <a:p>
            <a:r>
              <a:rPr lang="en-US" sz="4000" b="1" dirty="0">
                <a:solidFill>
                  <a:schemeClr val="tx1"/>
                </a:solidFill>
              </a:rPr>
              <a:t>Bingo Player Feedback About Bingo</a:t>
            </a:r>
          </a:p>
        </p:txBody>
      </p:sp>
      <p:sp>
        <p:nvSpPr>
          <p:cNvPr id="3" name="Content Placeholder 2">
            <a:extLst>
              <a:ext uri="{FF2B5EF4-FFF2-40B4-BE49-F238E27FC236}">
                <a16:creationId xmlns:a16="http://schemas.microsoft.com/office/drawing/2014/main" id="{484ED6FC-6F65-4E4F-BD5A-3CA3B1A5A2F3}"/>
              </a:ext>
            </a:extLst>
          </p:cNvPr>
          <p:cNvSpPr>
            <a:spLocks noGrp="1"/>
          </p:cNvSpPr>
          <p:nvPr>
            <p:ph idx="1"/>
          </p:nvPr>
        </p:nvSpPr>
        <p:spPr>
          <a:xfrm>
            <a:off x="801290" y="1828800"/>
            <a:ext cx="7924800" cy="3982290"/>
          </a:xfrm>
          <a:solidFill>
            <a:schemeClr val="bg1"/>
          </a:solidFill>
        </p:spPr>
        <p:txBody>
          <a:bodyPr>
            <a:noAutofit/>
          </a:bodyPr>
          <a:lstStyle/>
          <a:p>
            <a:r>
              <a:rPr lang="en-US" b="1" dirty="0"/>
              <a:t>Bingo experience LIKES:</a:t>
            </a:r>
          </a:p>
          <a:p>
            <a:pPr lvl="1">
              <a:buFont typeface="Wingdings" panose="05000000000000000000" pitchFamily="2" charset="2"/>
              <a:buChar char="§"/>
            </a:pPr>
            <a:r>
              <a:rPr lang="en-US" sz="1600" dirty="0"/>
              <a:t>Winning!</a:t>
            </a:r>
          </a:p>
          <a:p>
            <a:pPr lvl="1">
              <a:buFont typeface="Wingdings" panose="05000000000000000000" pitchFamily="2" charset="2"/>
              <a:buChar char="§"/>
            </a:pPr>
            <a:r>
              <a:rPr lang="en-US" sz="1600" dirty="0"/>
              <a:t>Having fun/socializing, or not being bothered while playing</a:t>
            </a:r>
          </a:p>
          <a:p>
            <a:pPr lvl="1">
              <a:buFont typeface="Wingdings" panose="05000000000000000000" pitchFamily="2" charset="2"/>
              <a:buChar char="§"/>
            </a:pPr>
            <a:r>
              <a:rPr lang="en-US" sz="1600" dirty="0"/>
              <a:t>Cheaper/easier gambling opportunity than going “up the hill” to a casino</a:t>
            </a:r>
          </a:p>
          <a:p>
            <a:pPr lvl="1">
              <a:buFont typeface="Wingdings" panose="05000000000000000000" pitchFamily="2" charset="2"/>
              <a:buChar char="§"/>
            </a:pPr>
            <a:r>
              <a:rPr lang="en-US" sz="1600" dirty="0"/>
              <a:t>Variety of games</a:t>
            </a:r>
          </a:p>
          <a:p>
            <a:pPr lvl="1">
              <a:buFont typeface="Wingdings" panose="05000000000000000000" pitchFamily="2" charset="2"/>
              <a:buChar char="§"/>
            </a:pPr>
            <a:r>
              <a:rPr lang="en-US" sz="1600" dirty="0"/>
              <a:t>Something to remain active (older players)</a:t>
            </a:r>
          </a:p>
          <a:p>
            <a:r>
              <a:rPr lang="en-US" b="1" dirty="0"/>
              <a:t>Bingo experience DISLIKES:</a:t>
            </a:r>
          </a:p>
          <a:p>
            <a:pPr lvl="1">
              <a:buFont typeface="Wingdings" panose="05000000000000000000" pitchFamily="2" charset="2"/>
              <a:buChar char="§"/>
            </a:pPr>
            <a:r>
              <a:rPr lang="en-US" sz="1600" dirty="0"/>
              <a:t>Not winning or poor winnings/small pots</a:t>
            </a:r>
          </a:p>
          <a:p>
            <a:pPr lvl="1">
              <a:buFont typeface="Wingdings" panose="05000000000000000000" pitchFamily="2" charset="2"/>
              <a:buChar char="§"/>
            </a:pPr>
            <a:r>
              <a:rPr lang="en-US" sz="1600" dirty="0"/>
              <a:t>Facilities (cleanliness, machines not working as the should, poor food/beverages)</a:t>
            </a:r>
          </a:p>
          <a:p>
            <a:pPr lvl="1">
              <a:buFont typeface="Wingdings" panose="05000000000000000000" pitchFamily="2" charset="2"/>
              <a:buChar char="§"/>
            </a:pPr>
            <a:r>
              <a:rPr lang="en-US" sz="1600" dirty="0"/>
              <a:t>Callers (too loud/not loud enough, too fast/too slow)</a:t>
            </a:r>
          </a:p>
          <a:p>
            <a:pPr lvl="1">
              <a:buFont typeface="Wingdings" panose="05000000000000000000" pitchFamily="2" charset="2"/>
              <a:buChar char="§"/>
            </a:pPr>
            <a:r>
              <a:rPr lang="en-US" sz="1600" dirty="0"/>
              <a:t>Staff (unfriendly, not competent)</a:t>
            </a:r>
          </a:p>
          <a:p>
            <a:pPr lvl="1">
              <a:buFont typeface="Wingdings" panose="05000000000000000000" pitchFamily="2" charset="2"/>
              <a:buChar char="§"/>
            </a:pPr>
            <a:r>
              <a:rPr lang="en-US" sz="1600" dirty="0"/>
              <a:t>Young children, especially if they are not well behaved but even if they are</a:t>
            </a:r>
          </a:p>
          <a:p>
            <a:pPr lvl="1">
              <a:buFont typeface="Wingdings" panose="05000000000000000000" pitchFamily="2" charset="2"/>
              <a:buChar char="§"/>
            </a:pPr>
            <a:r>
              <a:rPr lang="en-US" sz="1600" dirty="0"/>
              <a:t>Perception of poor value for games or lack of honesty</a:t>
            </a:r>
          </a:p>
          <a:p>
            <a:pPr lvl="1">
              <a:buFont typeface="Wingdings" panose="05000000000000000000" pitchFamily="2" charset="2"/>
              <a:buChar char="§"/>
            </a:pPr>
            <a:r>
              <a:rPr lang="en-US" sz="1600" dirty="0"/>
              <a:t>Not being able to play as many electronic games as desired</a:t>
            </a:r>
          </a:p>
          <a:p>
            <a:pPr marL="0">
              <a:buNone/>
            </a:pPr>
            <a:endParaRPr lang="en-US" dirty="0"/>
          </a:p>
        </p:txBody>
      </p:sp>
      <p:sp>
        <p:nvSpPr>
          <p:cNvPr id="4" name="Date Placeholder 3">
            <a:extLst>
              <a:ext uri="{FF2B5EF4-FFF2-40B4-BE49-F238E27FC236}">
                <a16:creationId xmlns:a16="http://schemas.microsoft.com/office/drawing/2014/main" id="{DF0FF4AC-8E84-4ABF-B399-667B1516EE1E}"/>
              </a:ext>
            </a:extLst>
          </p:cNvPr>
          <p:cNvSpPr>
            <a:spLocks noGrp="1"/>
          </p:cNvSpPr>
          <p:nvPr>
            <p:ph type="dt" sz="half" idx="10"/>
          </p:nvPr>
        </p:nvSpPr>
        <p:spPr/>
        <p:txBody>
          <a:bodyPr/>
          <a:lstStyle/>
          <a:p>
            <a:r>
              <a:rPr lang="en-US" dirty="0"/>
              <a:t>6/28/2017</a:t>
            </a:r>
          </a:p>
        </p:txBody>
      </p:sp>
      <p:sp>
        <p:nvSpPr>
          <p:cNvPr id="5" name="Footer Placeholder 4">
            <a:extLst>
              <a:ext uri="{FF2B5EF4-FFF2-40B4-BE49-F238E27FC236}">
                <a16:creationId xmlns:a16="http://schemas.microsoft.com/office/drawing/2014/main" id="{DAA7B0FB-75AD-4939-833C-EDA93082C96C}"/>
              </a:ext>
            </a:extLst>
          </p:cNvPr>
          <p:cNvSpPr>
            <a:spLocks noGrp="1"/>
          </p:cNvSpPr>
          <p:nvPr>
            <p:ph type="ftr" sz="quarter" idx="11"/>
          </p:nvPr>
        </p:nvSpPr>
        <p:spPr/>
        <p:txBody>
          <a:bodyPr/>
          <a:lstStyle/>
          <a:p>
            <a:r>
              <a:rPr lang="en-US" dirty="0"/>
              <a:t>Mountain View Insights, Inc.</a:t>
            </a:r>
          </a:p>
        </p:txBody>
      </p:sp>
      <p:sp>
        <p:nvSpPr>
          <p:cNvPr id="6" name="Slide Number Placeholder 5">
            <a:extLst>
              <a:ext uri="{FF2B5EF4-FFF2-40B4-BE49-F238E27FC236}">
                <a16:creationId xmlns:a16="http://schemas.microsoft.com/office/drawing/2014/main" id="{A657B9AE-0B09-4CC4-8B1C-16F3B84C6ECE}"/>
              </a:ext>
            </a:extLst>
          </p:cNvPr>
          <p:cNvSpPr>
            <a:spLocks noGrp="1"/>
          </p:cNvSpPr>
          <p:nvPr>
            <p:ph type="sldNum" sz="quarter" idx="12"/>
          </p:nvPr>
        </p:nvSpPr>
        <p:spPr/>
        <p:txBody>
          <a:bodyPr/>
          <a:lstStyle/>
          <a:p>
            <a:fld id="{17F519B2-A66C-4D61-BBEB-0A8E45B55CAC}" type="slidenum">
              <a:rPr lang="en-US" smtClean="0"/>
              <a:pPr/>
              <a:t>15</a:t>
            </a:fld>
            <a:endParaRPr lang="en-US" dirty="0"/>
          </a:p>
        </p:txBody>
      </p:sp>
    </p:spTree>
    <p:extLst>
      <p:ext uri="{BB962C8B-B14F-4D97-AF65-F5344CB8AC3E}">
        <p14:creationId xmlns:p14="http://schemas.microsoft.com/office/powerpoint/2010/main" val="1650113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B7896-4165-41BC-A6E0-14AD06F55FBF}"/>
              </a:ext>
            </a:extLst>
          </p:cNvPr>
          <p:cNvSpPr>
            <a:spLocks noGrp="1"/>
          </p:cNvSpPr>
          <p:nvPr>
            <p:ph type="title"/>
          </p:nvPr>
        </p:nvSpPr>
        <p:spPr/>
        <p:txBody>
          <a:bodyPr>
            <a:normAutofit/>
          </a:bodyPr>
          <a:lstStyle/>
          <a:p>
            <a:r>
              <a:rPr lang="en-US" sz="4000" b="1" dirty="0">
                <a:solidFill>
                  <a:schemeClr val="tx1"/>
                </a:solidFill>
              </a:rPr>
              <a:t>Bingo Player Feedback About Casinos</a:t>
            </a:r>
          </a:p>
        </p:txBody>
      </p:sp>
      <p:sp>
        <p:nvSpPr>
          <p:cNvPr id="3" name="Content Placeholder 2">
            <a:extLst>
              <a:ext uri="{FF2B5EF4-FFF2-40B4-BE49-F238E27FC236}">
                <a16:creationId xmlns:a16="http://schemas.microsoft.com/office/drawing/2014/main" id="{484ED6FC-6F65-4E4F-BD5A-3CA3B1A5A2F3}"/>
              </a:ext>
            </a:extLst>
          </p:cNvPr>
          <p:cNvSpPr>
            <a:spLocks noGrp="1"/>
          </p:cNvSpPr>
          <p:nvPr>
            <p:ph idx="1"/>
          </p:nvPr>
        </p:nvSpPr>
        <p:spPr/>
        <p:txBody>
          <a:bodyPr/>
          <a:lstStyle/>
          <a:p>
            <a:r>
              <a:rPr lang="en-US" b="1" dirty="0"/>
              <a:t>Casino experience LIKES:</a:t>
            </a:r>
          </a:p>
          <a:p>
            <a:pPr lvl="1">
              <a:buFont typeface="Wingdings" panose="05000000000000000000" pitchFamily="2" charset="2"/>
              <a:buChar char="§"/>
            </a:pPr>
            <a:r>
              <a:rPr lang="en-US" dirty="0"/>
              <a:t>Chance to get away</a:t>
            </a:r>
          </a:p>
          <a:p>
            <a:pPr lvl="1">
              <a:buFont typeface="Wingdings" panose="05000000000000000000" pitchFamily="2" charset="2"/>
              <a:buChar char="§"/>
            </a:pPr>
            <a:r>
              <a:rPr lang="en-US" dirty="0"/>
              <a:t>Customer service/overall experience</a:t>
            </a:r>
          </a:p>
          <a:p>
            <a:pPr lvl="1">
              <a:buFont typeface="Wingdings" panose="05000000000000000000" pitchFamily="2" charset="2"/>
              <a:buChar char="§"/>
            </a:pPr>
            <a:r>
              <a:rPr lang="en-US" dirty="0"/>
              <a:t>Interesting games</a:t>
            </a:r>
          </a:p>
          <a:p>
            <a:pPr lvl="1">
              <a:buFont typeface="Wingdings" panose="05000000000000000000" pitchFamily="2" charset="2"/>
              <a:buChar char="§"/>
            </a:pPr>
            <a:r>
              <a:rPr lang="en-US" dirty="0"/>
              <a:t>Chance to win big</a:t>
            </a:r>
          </a:p>
          <a:p>
            <a:r>
              <a:rPr lang="en-US" b="1" dirty="0"/>
              <a:t>Casino experience DISLIKES:</a:t>
            </a:r>
          </a:p>
          <a:p>
            <a:pPr lvl="1">
              <a:buFont typeface="Wingdings" panose="05000000000000000000" pitchFamily="2" charset="2"/>
              <a:buChar char="§"/>
            </a:pPr>
            <a:r>
              <a:rPr lang="en-US" dirty="0"/>
              <a:t>Losing!  (some think the casinos are tighter than Vegas)</a:t>
            </a:r>
          </a:p>
          <a:p>
            <a:pPr lvl="1">
              <a:buFont typeface="Wingdings" panose="05000000000000000000" pitchFamily="2" charset="2"/>
              <a:buChar char="§"/>
            </a:pPr>
            <a:r>
              <a:rPr lang="en-US" dirty="0"/>
              <a:t>Travel time and expense</a:t>
            </a:r>
          </a:p>
          <a:p>
            <a:pPr lvl="1">
              <a:buFont typeface="Wingdings" panose="05000000000000000000" pitchFamily="2" charset="2"/>
              <a:buChar char="§"/>
            </a:pPr>
            <a:endParaRPr lang="en-US" dirty="0"/>
          </a:p>
          <a:p>
            <a:pPr lvl="1">
              <a:buFont typeface="Wingdings" panose="05000000000000000000" pitchFamily="2" charset="2"/>
              <a:buChar char="§"/>
            </a:pPr>
            <a:endParaRPr lang="en-US" dirty="0"/>
          </a:p>
        </p:txBody>
      </p:sp>
      <p:sp>
        <p:nvSpPr>
          <p:cNvPr id="4" name="Date Placeholder 3">
            <a:extLst>
              <a:ext uri="{FF2B5EF4-FFF2-40B4-BE49-F238E27FC236}">
                <a16:creationId xmlns:a16="http://schemas.microsoft.com/office/drawing/2014/main" id="{DF0FF4AC-8E84-4ABF-B399-667B1516EE1E}"/>
              </a:ext>
            </a:extLst>
          </p:cNvPr>
          <p:cNvSpPr>
            <a:spLocks noGrp="1"/>
          </p:cNvSpPr>
          <p:nvPr>
            <p:ph type="dt" sz="half" idx="10"/>
          </p:nvPr>
        </p:nvSpPr>
        <p:spPr/>
        <p:txBody>
          <a:bodyPr/>
          <a:lstStyle/>
          <a:p>
            <a:r>
              <a:rPr lang="en-US" dirty="0"/>
              <a:t>6/28/2017</a:t>
            </a:r>
          </a:p>
        </p:txBody>
      </p:sp>
      <p:sp>
        <p:nvSpPr>
          <p:cNvPr id="5" name="Footer Placeholder 4">
            <a:extLst>
              <a:ext uri="{FF2B5EF4-FFF2-40B4-BE49-F238E27FC236}">
                <a16:creationId xmlns:a16="http://schemas.microsoft.com/office/drawing/2014/main" id="{DAA7B0FB-75AD-4939-833C-EDA93082C96C}"/>
              </a:ext>
            </a:extLst>
          </p:cNvPr>
          <p:cNvSpPr>
            <a:spLocks noGrp="1"/>
          </p:cNvSpPr>
          <p:nvPr>
            <p:ph type="ftr" sz="quarter" idx="11"/>
          </p:nvPr>
        </p:nvSpPr>
        <p:spPr/>
        <p:txBody>
          <a:bodyPr/>
          <a:lstStyle/>
          <a:p>
            <a:r>
              <a:rPr lang="en-US" dirty="0"/>
              <a:t>Mountain View Insights, Inc.</a:t>
            </a:r>
          </a:p>
        </p:txBody>
      </p:sp>
      <p:sp>
        <p:nvSpPr>
          <p:cNvPr id="6" name="Slide Number Placeholder 5">
            <a:extLst>
              <a:ext uri="{FF2B5EF4-FFF2-40B4-BE49-F238E27FC236}">
                <a16:creationId xmlns:a16="http://schemas.microsoft.com/office/drawing/2014/main" id="{A657B9AE-0B09-4CC4-8B1C-16F3B84C6ECE}"/>
              </a:ext>
            </a:extLst>
          </p:cNvPr>
          <p:cNvSpPr>
            <a:spLocks noGrp="1"/>
          </p:cNvSpPr>
          <p:nvPr>
            <p:ph type="sldNum" sz="quarter" idx="12"/>
          </p:nvPr>
        </p:nvSpPr>
        <p:spPr/>
        <p:txBody>
          <a:bodyPr/>
          <a:lstStyle/>
          <a:p>
            <a:fld id="{17F519B2-A66C-4D61-BBEB-0A8E45B55CAC}" type="slidenum">
              <a:rPr lang="en-US" smtClean="0"/>
              <a:pPr/>
              <a:t>16</a:t>
            </a:fld>
            <a:endParaRPr lang="en-US" dirty="0"/>
          </a:p>
        </p:txBody>
      </p:sp>
    </p:spTree>
    <p:extLst>
      <p:ext uri="{BB962C8B-B14F-4D97-AF65-F5344CB8AC3E}">
        <p14:creationId xmlns:p14="http://schemas.microsoft.com/office/powerpoint/2010/main" val="568721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AF696-4E4D-4E67-9DC2-E5C3980047F5}"/>
              </a:ext>
            </a:extLst>
          </p:cNvPr>
          <p:cNvSpPr>
            <a:spLocks noGrp="1"/>
          </p:cNvSpPr>
          <p:nvPr>
            <p:ph type="title"/>
          </p:nvPr>
        </p:nvSpPr>
        <p:spPr/>
        <p:txBody>
          <a:bodyPr>
            <a:normAutofit/>
          </a:bodyPr>
          <a:lstStyle/>
          <a:p>
            <a:r>
              <a:rPr lang="en-US" sz="4000" b="1" dirty="0">
                <a:solidFill>
                  <a:schemeClr val="tx1"/>
                </a:solidFill>
              </a:rPr>
              <a:t>Bingo Stakeholder Implications</a:t>
            </a:r>
          </a:p>
        </p:txBody>
      </p:sp>
      <p:sp>
        <p:nvSpPr>
          <p:cNvPr id="3" name="Content Placeholder 2">
            <a:extLst>
              <a:ext uri="{FF2B5EF4-FFF2-40B4-BE49-F238E27FC236}">
                <a16:creationId xmlns:a16="http://schemas.microsoft.com/office/drawing/2014/main" id="{110975D3-AAB4-4766-847E-29726956AA5D}"/>
              </a:ext>
            </a:extLst>
          </p:cNvPr>
          <p:cNvSpPr>
            <a:spLocks noGrp="1"/>
          </p:cNvSpPr>
          <p:nvPr>
            <p:ph idx="1"/>
          </p:nvPr>
        </p:nvSpPr>
        <p:spPr/>
        <p:txBody>
          <a:bodyPr>
            <a:normAutofit lnSpcReduction="10000"/>
          </a:bodyPr>
          <a:lstStyle/>
          <a:p>
            <a:r>
              <a:rPr lang="en-US" b="1" dirty="0"/>
              <a:t>Charities/Operators</a:t>
            </a:r>
          </a:p>
          <a:p>
            <a:pPr lvl="1">
              <a:buFont typeface="Wingdings" panose="05000000000000000000" pitchFamily="2" charset="2"/>
              <a:buChar char="§"/>
            </a:pPr>
            <a:r>
              <a:rPr lang="en-US" dirty="0"/>
              <a:t>Short of disruptive innovation, bingo is likely to decline</a:t>
            </a:r>
          </a:p>
          <a:p>
            <a:pPr lvl="1">
              <a:buFont typeface="Wingdings" panose="05000000000000000000" pitchFamily="2" charset="2"/>
              <a:buChar char="§"/>
            </a:pPr>
            <a:r>
              <a:rPr lang="en-US" dirty="0"/>
              <a:t>Manage the decline to the best possible outcome</a:t>
            </a:r>
          </a:p>
          <a:p>
            <a:pPr lvl="2">
              <a:buFont typeface="Wingdings" panose="05000000000000000000" pitchFamily="2" charset="2"/>
              <a:buChar char="ü"/>
            </a:pPr>
            <a:r>
              <a:rPr lang="en-US" sz="1800" dirty="0"/>
              <a:t>Customer service</a:t>
            </a:r>
          </a:p>
          <a:p>
            <a:pPr lvl="2">
              <a:buFont typeface="Wingdings" panose="05000000000000000000" pitchFamily="2" charset="2"/>
              <a:buChar char="ü"/>
            </a:pPr>
            <a:r>
              <a:rPr lang="en-US" sz="1800" dirty="0"/>
              <a:t>Player experience</a:t>
            </a:r>
          </a:p>
          <a:p>
            <a:pPr lvl="1">
              <a:buFont typeface="Wingdings" panose="05000000000000000000" pitchFamily="2" charset="2"/>
              <a:buChar char="§"/>
            </a:pPr>
            <a:r>
              <a:rPr lang="en-US" dirty="0"/>
              <a:t>Look for new ways to fundraise</a:t>
            </a:r>
          </a:p>
          <a:p>
            <a:r>
              <a:rPr lang="en-US" b="1" dirty="0"/>
              <a:t>Suppliers</a:t>
            </a:r>
          </a:p>
          <a:p>
            <a:pPr lvl="1">
              <a:buFont typeface="Wingdings" panose="05000000000000000000" pitchFamily="2" charset="2"/>
              <a:buChar char="§"/>
            </a:pPr>
            <a:r>
              <a:rPr lang="en-US" dirty="0"/>
              <a:t>Tougher times ahead</a:t>
            </a:r>
          </a:p>
          <a:p>
            <a:pPr lvl="1">
              <a:buFont typeface="Wingdings" panose="05000000000000000000" pitchFamily="2" charset="2"/>
              <a:buChar char="§"/>
            </a:pPr>
            <a:r>
              <a:rPr lang="en-US" dirty="0"/>
              <a:t>Disruptive innovation?</a:t>
            </a:r>
          </a:p>
          <a:p>
            <a:r>
              <a:rPr lang="en-US" b="1" dirty="0"/>
              <a:t>Regulators</a:t>
            </a:r>
          </a:p>
          <a:p>
            <a:pPr lvl="1">
              <a:buFont typeface="Wingdings" panose="05000000000000000000" pitchFamily="2" charset="2"/>
              <a:buChar char="§"/>
            </a:pPr>
            <a:r>
              <a:rPr lang="en-US" dirty="0"/>
              <a:t>Not at all clear any significant barriers to success on the part of regulations</a:t>
            </a:r>
          </a:p>
          <a:p>
            <a:pPr lvl="1">
              <a:buFont typeface="Wingdings" panose="05000000000000000000" pitchFamily="2" charset="2"/>
              <a:buChar char="§"/>
            </a:pPr>
            <a:r>
              <a:rPr lang="en-US" dirty="0"/>
              <a:t>Facilitate the migration to more successful fundraising tools for charities</a:t>
            </a:r>
          </a:p>
        </p:txBody>
      </p:sp>
      <p:sp>
        <p:nvSpPr>
          <p:cNvPr id="4" name="Date Placeholder 3">
            <a:extLst>
              <a:ext uri="{FF2B5EF4-FFF2-40B4-BE49-F238E27FC236}">
                <a16:creationId xmlns:a16="http://schemas.microsoft.com/office/drawing/2014/main" id="{91922695-0E4E-428C-A2CD-114131B6FFE1}"/>
              </a:ext>
            </a:extLst>
          </p:cNvPr>
          <p:cNvSpPr>
            <a:spLocks noGrp="1"/>
          </p:cNvSpPr>
          <p:nvPr>
            <p:ph type="dt" sz="half" idx="10"/>
          </p:nvPr>
        </p:nvSpPr>
        <p:spPr/>
        <p:txBody>
          <a:bodyPr/>
          <a:lstStyle/>
          <a:p>
            <a:r>
              <a:rPr lang="en-US" dirty="0"/>
              <a:t>6/28/2017</a:t>
            </a:r>
          </a:p>
        </p:txBody>
      </p:sp>
      <p:sp>
        <p:nvSpPr>
          <p:cNvPr id="5" name="Footer Placeholder 4">
            <a:extLst>
              <a:ext uri="{FF2B5EF4-FFF2-40B4-BE49-F238E27FC236}">
                <a16:creationId xmlns:a16="http://schemas.microsoft.com/office/drawing/2014/main" id="{2C0B29ED-1D63-4DE0-9AEC-66E8DFF520B8}"/>
              </a:ext>
            </a:extLst>
          </p:cNvPr>
          <p:cNvSpPr>
            <a:spLocks noGrp="1"/>
          </p:cNvSpPr>
          <p:nvPr>
            <p:ph type="ftr" sz="quarter" idx="11"/>
          </p:nvPr>
        </p:nvSpPr>
        <p:spPr/>
        <p:txBody>
          <a:bodyPr/>
          <a:lstStyle/>
          <a:p>
            <a:r>
              <a:rPr lang="en-US" dirty="0"/>
              <a:t>Mountain View Insights, Inc.</a:t>
            </a:r>
          </a:p>
        </p:txBody>
      </p:sp>
      <p:sp>
        <p:nvSpPr>
          <p:cNvPr id="6" name="Slide Number Placeholder 5">
            <a:extLst>
              <a:ext uri="{FF2B5EF4-FFF2-40B4-BE49-F238E27FC236}">
                <a16:creationId xmlns:a16="http://schemas.microsoft.com/office/drawing/2014/main" id="{666CC1ED-F330-4E66-A29E-437E5B63F069}"/>
              </a:ext>
            </a:extLst>
          </p:cNvPr>
          <p:cNvSpPr>
            <a:spLocks noGrp="1"/>
          </p:cNvSpPr>
          <p:nvPr>
            <p:ph type="sldNum" sz="quarter" idx="12"/>
          </p:nvPr>
        </p:nvSpPr>
        <p:spPr/>
        <p:txBody>
          <a:bodyPr/>
          <a:lstStyle/>
          <a:p>
            <a:fld id="{17F519B2-A66C-4D61-BBEB-0A8E45B55CAC}" type="slidenum">
              <a:rPr lang="en-US" smtClean="0"/>
              <a:pPr/>
              <a:t>17</a:t>
            </a:fld>
            <a:endParaRPr lang="en-US" dirty="0"/>
          </a:p>
        </p:txBody>
      </p:sp>
    </p:spTree>
    <p:extLst>
      <p:ext uri="{BB962C8B-B14F-4D97-AF65-F5344CB8AC3E}">
        <p14:creationId xmlns:p14="http://schemas.microsoft.com/office/powerpoint/2010/main" val="3876700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43200"/>
            <a:ext cx="7772400" cy="1470025"/>
          </a:xfrm>
        </p:spPr>
        <p:txBody>
          <a:bodyPr anchor="ctr">
            <a:noAutofit/>
          </a:bodyPr>
          <a:lstStyle/>
          <a:p>
            <a:r>
              <a:rPr lang="en-US" sz="5400" b="1" dirty="0">
                <a:solidFill>
                  <a:schemeClr val="tx1"/>
                </a:solidFill>
              </a:rPr>
              <a:t>Bingo &amp; Raffle Study</a:t>
            </a:r>
          </a:p>
        </p:txBody>
      </p:sp>
      <p:sp>
        <p:nvSpPr>
          <p:cNvPr id="3" name="Subtitle 2"/>
          <p:cNvSpPr>
            <a:spLocks noGrp="1"/>
          </p:cNvSpPr>
          <p:nvPr>
            <p:ph type="subTitle" idx="1"/>
          </p:nvPr>
        </p:nvSpPr>
        <p:spPr>
          <a:xfrm>
            <a:off x="838200" y="4572000"/>
            <a:ext cx="7467600" cy="1371600"/>
          </a:xfrm>
        </p:spPr>
        <p:txBody>
          <a:bodyPr>
            <a:normAutofit/>
          </a:bodyPr>
          <a:lstStyle/>
          <a:p>
            <a:pPr>
              <a:spcBef>
                <a:spcPts val="0"/>
              </a:spcBef>
            </a:pPr>
            <a:r>
              <a:rPr lang="en-US" b="1" dirty="0">
                <a:solidFill>
                  <a:schemeClr val="tx1"/>
                </a:solidFill>
              </a:rPr>
              <a:t>John mann</a:t>
            </a:r>
          </a:p>
          <a:p>
            <a:pPr>
              <a:spcBef>
                <a:spcPts val="0"/>
              </a:spcBef>
            </a:pPr>
            <a:r>
              <a:rPr lang="en-US" b="1" dirty="0">
                <a:solidFill>
                  <a:schemeClr val="tx1"/>
                </a:solidFill>
              </a:rPr>
              <a:t>Mountain view insights, inc.</a:t>
            </a:r>
          </a:p>
          <a:p>
            <a:r>
              <a:rPr lang="en-US" b="1" dirty="0">
                <a:solidFill>
                  <a:schemeClr val="tx1"/>
                </a:solidFill>
              </a:rPr>
              <a:t>June 28, 2017</a:t>
            </a:r>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304800"/>
            <a:ext cx="19050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1194061"/>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chemeClr val="tx1"/>
                </a:solidFill>
              </a:rPr>
              <a:t>Methodology</a:t>
            </a:r>
            <a:endParaRPr lang="en-US" sz="3200" b="1" dirty="0">
              <a:solidFill>
                <a:schemeClr val="tx1"/>
              </a:solidFill>
            </a:endParaRPr>
          </a:p>
        </p:txBody>
      </p:sp>
      <p:sp>
        <p:nvSpPr>
          <p:cNvPr id="5" name="Content Placeholder 4"/>
          <p:cNvSpPr>
            <a:spLocks noGrp="1"/>
          </p:cNvSpPr>
          <p:nvPr>
            <p:ph idx="1"/>
          </p:nvPr>
        </p:nvSpPr>
        <p:spPr>
          <a:xfrm>
            <a:off x="838200" y="1863616"/>
            <a:ext cx="7391400" cy="2022583"/>
          </a:xfrm>
        </p:spPr>
        <p:txBody>
          <a:bodyPr>
            <a:noAutofit/>
          </a:bodyPr>
          <a:lstStyle/>
          <a:p>
            <a:pPr>
              <a:lnSpc>
                <a:spcPct val="100000"/>
              </a:lnSpc>
              <a:spcAft>
                <a:spcPts val="0"/>
              </a:spcAft>
            </a:pPr>
            <a:r>
              <a:rPr lang="en-US" sz="1800" dirty="0"/>
              <a:t>An online survey was conducted from May 17-June 10, 2017 among the total database of records for persons registered by the Secretary of State for bingo operations (984 valid unduplicated records).  A total of 376 responses were received, which is an excellent response rate for this type of survey of 38%.  This survey parallels closely a survey we conducted in 2012.</a:t>
            </a:r>
          </a:p>
          <a:p>
            <a:pPr>
              <a:lnSpc>
                <a:spcPct val="100000"/>
              </a:lnSpc>
              <a:spcAft>
                <a:spcPts val="0"/>
              </a:spcAft>
            </a:pPr>
            <a:r>
              <a:rPr lang="en-US" sz="1800" dirty="0"/>
              <a:t>Indicative of the database, the vast majority of responses were from persons associated with charitable organizations sponsoring bingo.  </a:t>
            </a:r>
          </a:p>
        </p:txBody>
      </p:sp>
      <p:sp>
        <p:nvSpPr>
          <p:cNvPr id="4" name="Slide Number Placeholder 3"/>
          <p:cNvSpPr>
            <a:spLocks noGrp="1"/>
          </p:cNvSpPr>
          <p:nvPr>
            <p:ph type="sldNum" sz="quarter" idx="12"/>
          </p:nvPr>
        </p:nvSpPr>
        <p:spPr/>
        <p:txBody>
          <a:bodyPr/>
          <a:lstStyle/>
          <a:p>
            <a:fld id="{3AD3E49A-6269-44A3-8F9A-0E794E9C1762}" type="slidenum">
              <a:rPr lang="en-US" smtClean="0"/>
              <a:pPr/>
              <a:t>19</a:t>
            </a:fld>
            <a:endParaRPr lang="en-US" dirty="0"/>
          </a:p>
        </p:txBody>
      </p:sp>
      <p:pic>
        <p:nvPicPr>
          <p:cNvPr id="3" name="Picture 2">
            <a:extLst>
              <a:ext uri="{FF2B5EF4-FFF2-40B4-BE49-F238E27FC236}">
                <a16:creationId xmlns:a16="http://schemas.microsoft.com/office/drawing/2014/main" id="{F0B400AD-DECB-4C28-A03D-72D3DC1E4A02}"/>
              </a:ext>
            </a:extLst>
          </p:cNvPr>
          <p:cNvPicPr>
            <a:picLocks noChangeAspect="1"/>
          </p:cNvPicPr>
          <p:nvPr/>
        </p:nvPicPr>
        <p:blipFill>
          <a:blip r:embed="rId2"/>
          <a:stretch>
            <a:fillRect/>
          </a:stretch>
        </p:blipFill>
        <p:spPr>
          <a:xfrm>
            <a:off x="2419665" y="4042334"/>
            <a:ext cx="4307050" cy="1304738"/>
          </a:xfrm>
          <a:prstGeom prst="rect">
            <a:avLst/>
          </a:prstGeom>
        </p:spPr>
      </p:pic>
      <p:sp>
        <p:nvSpPr>
          <p:cNvPr id="6" name="TextBox 5">
            <a:extLst>
              <a:ext uri="{FF2B5EF4-FFF2-40B4-BE49-F238E27FC236}">
                <a16:creationId xmlns:a16="http://schemas.microsoft.com/office/drawing/2014/main" id="{5DC09575-5DA9-4D8C-939E-E876328598DC}"/>
              </a:ext>
            </a:extLst>
          </p:cNvPr>
          <p:cNvSpPr txBox="1"/>
          <p:nvPr/>
        </p:nvSpPr>
        <p:spPr>
          <a:xfrm>
            <a:off x="838200" y="5410200"/>
            <a:ext cx="7696200" cy="923330"/>
          </a:xfrm>
          <a:prstGeom prst="rect">
            <a:avLst/>
          </a:prstGeom>
          <a:noFill/>
        </p:spPr>
        <p:txBody>
          <a:bodyPr wrap="square" rtlCol="0">
            <a:spAutoFit/>
          </a:bodyPr>
          <a:lstStyle/>
          <a:p>
            <a:pPr>
              <a:spcBef>
                <a:spcPts val="600"/>
              </a:spcBef>
            </a:pPr>
            <a:r>
              <a:rPr lang="en-US" dirty="0"/>
              <a:t>Initial survey results indicated a number of organizations conduct raffles but not bingo.  The survey was amended in progress to allow organizations who conduct raffles to suggest opportunities for improving their raffle returns.</a:t>
            </a:r>
          </a:p>
        </p:txBody>
      </p:sp>
      <p:sp>
        <p:nvSpPr>
          <p:cNvPr id="7" name="Date Placeholder 6">
            <a:extLst>
              <a:ext uri="{FF2B5EF4-FFF2-40B4-BE49-F238E27FC236}">
                <a16:creationId xmlns:a16="http://schemas.microsoft.com/office/drawing/2014/main" id="{59FA752C-3061-47A6-AD96-5570776FB32A}"/>
              </a:ext>
            </a:extLst>
          </p:cNvPr>
          <p:cNvSpPr>
            <a:spLocks noGrp="1"/>
          </p:cNvSpPr>
          <p:nvPr>
            <p:ph type="dt" sz="half" idx="10"/>
          </p:nvPr>
        </p:nvSpPr>
        <p:spPr/>
        <p:txBody>
          <a:bodyPr/>
          <a:lstStyle/>
          <a:p>
            <a:r>
              <a:rPr lang="en-US" dirty="0"/>
              <a:t>6/28/2017</a:t>
            </a:r>
          </a:p>
        </p:txBody>
      </p:sp>
      <p:sp>
        <p:nvSpPr>
          <p:cNvPr id="8" name="Footer Placeholder 7">
            <a:extLst>
              <a:ext uri="{FF2B5EF4-FFF2-40B4-BE49-F238E27FC236}">
                <a16:creationId xmlns:a16="http://schemas.microsoft.com/office/drawing/2014/main" id="{7F7DBD1C-004B-4179-BB3F-51D74D83C516}"/>
              </a:ext>
            </a:extLst>
          </p:cNvPr>
          <p:cNvSpPr>
            <a:spLocks noGrp="1"/>
          </p:cNvSpPr>
          <p:nvPr>
            <p:ph type="ftr" sz="quarter" idx="11"/>
          </p:nvPr>
        </p:nvSpPr>
        <p:spPr/>
        <p:txBody>
          <a:bodyPr/>
          <a:lstStyle/>
          <a:p>
            <a:r>
              <a:rPr lang="en-US" dirty="0"/>
              <a:t>Mountain View Insights, Inc.</a:t>
            </a:r>
          </a:p>
        </p:txBody>
      </p:sp>
    </p:spTree>
    <p:extLst>
      <p:ext uri="{BB962C8B-B14F-4D97-AF65-F5344CB8AC3E}">
        <p14:creationId xmlns:p14="http://schemas.microsoft.com/office/powerpoint/2010/main" val="1933395546"/>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tx1"/>
                </a:solidFill>
              </a:rPr>
              <a:t>Methodology</a:t>
            </a:r>
            <a:endParaRPr lang="en-US" sz="3600" b="1" dirty="0">
              <a:solidFill>
                <a:schemeClr val="tx1"/>
              </a:solidFill>
            </a:endParaRPr>
          </a:p>
        </p:txBody>
      </p:sp>
      <p:sp>
        <p:nvSpPr>
          <p:cNvPr id="5" name="Content Placeholder 4"/>
          <p:cNvSpPr>
            <a:spLocks noGrp="1"/>
          </p:cNvSpPr>
          <p:nvPr>
            <p:ph idx="1"/>
          </p:nvPr>
        </p:nvSpPr>
        <p:spPr>
          <a:xfrm>
            <a:off x="990600" y="1863616"/>
            <a:ext cx="7239000" cy="3775184"/>
          </a:xfrm>
        </p:spPr>
        <p:txBody>
          <a:bodyPr>
            <a:noAutofit/>
          </a:bodyPr>
          <a:lstStyle/>
          <a:p>
            <a:pPr marL="0" indent="0">
              <a:lnSpc>
                <a:spcPct val="100000"/>
              </a:lnSpc>
              <a:spcAft>
                <a:spcPts val="0"/>
              </a:spcAft>
              <a:buNone/>
            </a:pPr>
            <a:r>
              <a:rPr lang="en-US" b="1" dirty="0"/>
              <a:t>Online survey May 17-June 10, 2017</a:t>
            </a:r>
          </a:p>
          <a:p>
            <a:pPr marL="0" indent="0">
              <a:lnSpc>
                <a:spcPct val="100000"/>
              </a:lnSpc>
              <a:spcAft>
                <a:spcPts val="0"/>
              </a:spcAft>
              <a:buNone/>
            </a:pPr>
            <a:r>
              <a:rPr lang="en-US" b="1" dirty="0"/>
              <a:t>Closely parallels survey we conducted in 2012.</a:t>
            </a:r>
          </a:p>
          <a:p>
            <a:pPr marL="0" indent="0">
              <a:lnSpc>
                <a:spcPct val="100000"/>
              </a:lnSpc>
              <a:spcAft>
                <a:spcPts val="0"/>
              </a:spcAft>
              <a:buNone/>
            </a:pPr>
            <a:r>
              <a:rPr lang="en-US" b="1" dirty="0"/>
              <a:t>Base:  all records for persons registered by the Secretary of State for bingo operations (984 valid unduplicated records).</a:t>
            </a:r>
          </a:p>
          <a:p>
            <a:pPr marL="0" indent="0">
              <a:lnSpc>
                <a:spcPct val="100000"/>
              </a:lnSpc>
              <a:spcAft>
                <a:spcPts val="0"/>
              </a:spcAft>
              <a:buNone/>
            </a:pPr>
            <a:r>
              <a:rPr lang="en-US" b="1" dirty="0"/>
              <a:t>376 responses (38% response rate)</a:t>
            </a:r>
          </a:p>
          <a:p>
            <a:pPr marL="0" indent="0">
              <a:lnSpc>
                <a:spcPct val="100000"/>
              </a:lnSpc>
              <a:spcAft>
                <a:spcPts val="0"/>
              </a:spcAft>
              <a:buNone/>
            </a:pPr>
            <a:r>
              <a:rPr lang="en-US" b="1" dirty="0"/>
              <a:t>Respondent types:</a:t>
            </a:r>
          </a:p>
          <a:p>
            <a:pPr lvl="1">
              <a:lnSpc>
                <a:spcPct val="100000"/>
              </a:lnSpc>
              <a:spcAft>
                <a:spcPts val="0"/>
              </a:spcAft>
              <a:buFont typeface="Wingdings" panose="05000000000000000000" pitchFamily="2" charset="2"/>
              <a:buChar char="§"/>
            </a:pPr>
            <a:r>
              <a:rPr lang="en-US" dirty="0"/>
              <a:t>Member of charity sponsoring bingo/raffles        95%</a:t>
            </a:r>
          </a:p>
          <a:p>
            <a:pPr lvl="1">
              <a:lnSpc>
                <a:spcPct val="100000"/>
              </a:lnSpc>
              <a:spcAft>
                <a:spcPts val="0"/>
              </a:spcAft>
              <a:buFont typeface="Wingdings" panose="05000000000000000000" pitchFamily="2" charset="2"/>
              <a:buChar char="§"/>
            </a:pPr>
            <a:r>
              <a:rPr lang="en-US" dirty="0"/>
              <a:t>Own/operate bingo hall                                              3%</a:t>
            </a:r>
          </a:p>
          <a:p>
            <a:pPr lvl="1">
              <a:lnSpc>
                <a:spcPct val="100000"/>
              </a:lnSpc>
              <a:spcAft>
                <a:spcPts val="0"/>
              </a:spcAft>
              <a:buFont typeface="Wingdings" panose="05000000000000000000" pitchFamily="2" charset="2"/>
              <a:buChar char="§"/>
            </a:pPr>
            <a:r>
              <a:rPr lang="en-US" dirty="0"/>
              <a:t>Supplier                                                                          2%</a:t>
            </a:r>
          </a:p>
          <a:p>
            <a:pPr lvl="1">
              <a:lnSpc>
                <a:spcPct val="100000"/>
              </a:lnSpc>
              <a:spcAft>
                <a:spcPts val="0"/>
              </a:spcAft>
              <a:buFont typeface="Wingdings" panose="05000000000000000000" pitchFamily="2" charset="2"/>
              <a:buChar char="§"/>
            </a:pPr>
            <a:endParaRPr lang="en-US" sz="1600" dirty="0"/>
          </a:p>
        </p:txBody>
      </p:sp>
      <p:sp>
        <p:nvSpPr>
          <p:cNvPr id="4" name="Slide Number Placeholder 3"/>
          <p:cNvSpPr>
            <a:spLocks noGrp="1"/>
          </p:cNvSpPr>
          <p:nvPr>
            <p:ph type="sldNum" sz="quarter" idx="12"/>
          </p:nvPr>
        </p:nvSpPr>
        <p:spPr/>
        <p:txBody>
          <a:bodyPr/>
          <a:lstStyle/>
          <a:p>
            <a:fld id="{3AD3E49A-6269-44A3-8F9A-0E794E9C1762}" type="slidenum">
              <a:rPr lang="en-US" smtClean="0"/>
              <a:pPr/>
              <a:t>2</a:t>
            </a:fld>
            <a:endParaRPr lang="en-US" dirty="0"/>
          </a:p>
        </p:txBody>
      </p:sp>
      <p:sp>
        <p:nvSpPr>
          <p:cNvPr id="7" name="Date Placeholder 6">
            <a:extLst>
              <a:ext uri="{FF2B5EF4-FFF2-40B4-BE49-F238E27FC236}">
                <a16:creationId xmlns:a16="http://schemas.microsoft.com/office/drawing/2014/main" id="{59FA752C-3061-47A6-AD96-5570776FB32A}"/>
              </a:ext>
            </a:extLst>
          </p:cNvPr>
          <p:cNvSpPr>
            <a:spLocks noGrp="1"/>
          </p:cNvSpPr>
          <p:nvPr>
            <p:ph type="dt" sz="half" idx="10"/>
          </p:nvPr>
        </p:nvSpPr>
        <p:spPr/>
        <p:txBody>
          <a:bodyPr/>
          <a:lstStyle/>
          <a:p>
            <a:r>
              <a:rPr lang="en-US" dirty="0"/>
              <a:t>6/28/2017</a:t>
            </a:r>
          </a:p>
        </p:txBody>
      </p:sp>
      <p:sp>
        <p:nvSpPr>
          <p:cNvPr id="8" name="Footer Placeholder 7">
            <a:extLst>
              <a:ext uri="{FF2B5EF4-FFF2-40B4-BE49-F238E27FC236}">
                <a16:creationId xmlns:a16="http://schemas.microsoft.com/office/drawing/2014/main" id="{7F7DBD1C-004B-4179-BB3F-51D74D83C516}"/>
              </a:ext>
            </a:extLst>
          </p:cNvPr>
          <p:cNvSpPr>
            <a:spLocks noGrp="1"/>
          </p:cNvSpPr>
          <p:nvPr>
            <p:ph type="ftr" sz="quarter" idx="11"/>
          </p:nvPr>
        </p:nvSpPr>
        <p:spPr/>
        <p:txBody>
          <a:bodyPr/>
          <a:lstStyle/>
          <a:p>
            <a:r>
              <a:rPr lang="en-US" dirty="0"/>
              <a:t>Mountain View Insights, Inc.</a:t>
            </a:r>
          </a:p>
        </p:txBody>
      </p:sp>
    </p:spTree>
    <p:extLst>
      <p:ext uri="{BB962C8B-B14F-4D97-AF65-F5344CB8AC3E}">
        <p14:creationId xmlns:p14="http://schemas.microsoft.com/office/powerpoint/2010/main" val="2323651286"/>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chemeClr val="tx1"/>
                </a:solidFill>
              </a:rPr>
              <a:t>Overall Insights and Conclusions</a:t>
            </a:r>
          </a:p>
        </p:txBody>
      </p:sp>
      <p:sp>
        <p:nvSpPr>
          <p:cNvPr id="4" name="Content Placeholder 3"/>
          <p:cNvSpPr>
            <a:spLocks noGrp="1"/>
          </p:cNvSpPr>
          <p:nvPr>
            <p:ph idx="1"/>
          </p:nvPr>
        </p:nvSpPr>
        <p:spPr>
          <a:xfrm>
            <a:off x="822959" y="1845734"/>
            <a:ext cx="7635241" cy="4478866"/>
          </a:xfrm>
        </p:spPr>
        <p:txBody>
          <a:bodyPr>
            <a:normAutofit fontScale="92500" lnSpcReduction="10000"/>
          </a:bodyPr>
          <a:lstStyle/>
          <a:p>
            <a:pPr>
              <a:spcBef>
                <a:spcPts val="600"/>
              </a:spcBef>
            </a:pPr>
            <a:r>
              <a:rPr lang="en-US" b="1" dirty="0"/>
              <a:t>The landscape for bingo is quite similar to 2012.</a:t>
            </a:r>
          </a:p>
          <a:p>
            <a:pPr lvl="1">
              <a:spcBef>
                <a:spcPts val="600"/>
              </a:spcBef>
            </a:pPr>
            <a:r>
              <a:rPr lang="en-US" sz="1900" dirty="0"/>
              <a:t>The economy has improved, at least for many,</a:t>
            </a:r>
          </a:p>
          <a:p>
            <a:pPr lvl="1">
              <a:spcBef>
                <a:spcPts val="600"/>
              </a:spcBef>
            </a:pPr>
            <a:r>
              <a:rPr lang="en-US" sz="1900" dirty="0"/>
              <a:t>Technology (social media, email) is used more frequently for marketing</a:t>
            </a:r>
          </a:p>
          <a:p>
            <a:pPr>
              <a:spcBef>
                <a:spcPts val="600"/>
              </a:spcBef>
            </a:pPr>
            <a:r>
              <a:rPr lang="en-US" b="1" dirty="0"/>
              <a:t>Underlying factors driving a decline in bingo vitality persist.</a:t>
            </a:r>
          </a:p>
          <a:p>
            <a:pPr lvl="1">
              <a:spcBef>
                <a:spcPts val="600"/>
              </a:spcBef>
              <a:buFont typeface="Wingdings" panose="05000000000000000000" pitchFamily="2" charset="2"/>
              <a:buChar char="§"/>
            </a:pPr>
            <a:r>
              <a:rPr lang="en-US" dirty="0"/>
              <a:t>Most concerning is the continued </a:t>
            </a:r>
            <a:r>
              <a:rPr lang="en-US" b="1" dirty="0"/>
              <a:t>decline and aging of the loyal player base</a:t>
            </a:r>
            <a:r>
              <a:rPr lang="en-US" dirty="0"/>
              <a:t>.  Efforts to attract younger players are not succeeding well enough to counter current player attrition. </a:t>
            </a:r>
          </a:p>
          <a:p>
            <a:pPr lvl="1">
              <a:spcBef>
                <a:spcPts val="600"/>
              </a:spcBef>
              <a:buFont typeface="Wingdings" panose="05000000000000000000" pitchFamily="2" charset="2"/>
              <a:buChar char="§"/>
            </a:pPr>
            <a:r>
              <a:rPr lang="en-US" b="1" dirty="0"/>
              <a:t>Attracting and retaining experienced volunteers </a:t>
            </a:r>
            <a:r>
              <a:rPr lang="en-US" dirty="0"/>
              <a:t>with the necessary customer service and operational skills remains difficult at best.</a:t>
            </a:r>
          </a:p>
          <a:p>
            <a:pPr>
              <a:spcBef>
                <a:spcPts val="600"/>
              </a:spcBef>
            </a:pPr>
            <a:r>
              <a:rPr lang="en-US" b="1" dirty="0"/>
              <a:t>There are no obvious magic bullets </a:t>
            </a:r>
            <a:r>
              <a:rPr lang="en-US" dirty="0"/>
              <a:t>(at least in terms of changing regulations or operations) that will solve the player and volunteer issues.</a:t>
            </a:r>
          </a:p>
          <a:p>
            <a:pPr>
              <a:spcBef>
                <a:spcPts val="600"/>
              </a:spcBef>
            </a:pPr>
            <a:r>
              <a:rPr lang="en-US" b="1" dirty="0"/>
              <a:t>Player participation and fundraising revenue will likely continue to decline </a:t>
            </a:r>
            <a:r>
              <a:rPr lang="en-US" dirty="0"/>
              <a:t>without fundamental changes to the entertainment value of the game (fun, comradery, payouts).</a:t>
            </a:r>
          </a:p>
          <a:p>
            <a:pPr>
              <a:spcBef>
                <a:spcPts val="600"/>
              </a:spcBef>
            </a:pPr>
            <a:r>
              <a:rPr lang="en-US" b="1" dirty="0"/>
              <a:t>Perhaps it is time to explore other means of charitable fundraising.</a:t>
            </a:r>
          </a:p>
        </p:txBody>
      </p:sp>
      <p:sp>
        <p:nvSpPr>
          <p:cNvPr id="3" name="Slide Number Placeholder 2"/>
          <p:cNvSpPr>
            <a:spLocks noGrp="1"/>
          </p:cNvSpPr>
          <p:nvPr>
            <p:ph type="sldNum" sz="quarter" idx="12"/>
          </p:nvPr>
        </p:nvSpPr>
        <p:spPr/>
        <p:txBody>
          <a:bodyPr/>
          <a:lstStyle/>
          <a:p>
            <a:fld id="{3AD3E49A-6269-44A3-8F9A-0E794E9C1762}" type="slidenum">
              <a:rPr lang="en-US" smtClean="0"/>
              <a:pPr/>
              <a:t>20</a:t>
            </a:fld>
            <a:endParaRPr lang="en-US" dirty="0"/>
          </a:p>
        </p:txBody>
      </p:sp>
      <p:sp>
        <p:nvSpPr>
          <p:cNvPr id="5" name="Date Placeholder 4">
            <a:extLst>
              <a:ext uri="{FF2B5EF4-FFF2-40B4-BE49-F238E27FC236}">
                <a16:creationId xmlns:a16="http://schemas.microsoft.com/office/drawing/2014/main" id="{5EC87DE3-5C2F-4A64-98EC-1EBD6F95FB21}"/>
              </a:ext>
            </a:extLst>
          </p:cNvPr>
          <p:cNvSpPr>
            <a:spLocks noGrp="1"/>
          </p:cNvSpPr>
          <p:nvPr>
            <p:ph type="dt" sz="half" idx="10"/>
          </p:nvPr>
        </p:nvSpPr>
        <p:spPr/>
        <p:txBody>
          <a:bodyPr/>
          <a:lstStyle/>
          <a:p>
            <a:r>
              <a:rPr lang="en-US" dirty="0"/>
              <a:t>6/28/2017</a:t>
            </a:r>
          </a:p>
        </p:txBody>
      </p:sp>
      <p:sp>
        <p:nvSpPr>
          <p:cNvPr id="6" name="Footer Placeholder 5">
            <a:extLst>
              <a:ext uri="{FF2B5EF4-FFF2-40B4-BE49-F238E27FC236}">
                <a16:creationId xmlns:a16="http://schemas.microsoft.com/office/drawing/2014/main" id="{CBCC9640-29E0-44AA-ABCD-DA5DC18C5001}"/>
              </a:ext>
            </a:extLst>
          </p:cNvPr>
          <p:cNvSpPr>
            <a:spLocks noGrp="1"/>
          </p:cNvSpPr>
          <p:nvPr>
            <p:ph type="ftr" sz="quarter" idx="11"/>
          </p:nvPr>
        </p:nvSpPr>
        <p:spPr/>
        <p:txBody>
          <a:bodyPr/>
          <a:lstStyle/>
          <a:p>
            <a:r>
              <a:rPr lang="en-US" dirty="0"/>
              <a:t>Mountain View Insights, Inc.</a:t>
            </a:r>
          </a:p>
        </p:txBody>
      </p:sp>
    </p:spTree>
    <p:extLst>
      <p:ext uri="{BB962C8B-B14F-4D97-AF65-F5344CB8AC3E}">
        <p14:creationId xmlns:p14="http://schemas.microsoft.com/office/powerpoint/2010/main" val="738459994"/>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solidFill>
                  <a:schemeClr val="tx1"/>
                </a:solidFill>
              </a:rPr>
              <a:t>Perspective from Current Charitable Organizations Operating Bingo</a:t>
            </a:r>
          </a:p>
        </p:txBody>
      </p:sp>
      <p:sp>
        <p:nvSpPr>
          <p:cNvPr id="3" name="Slide Number Placeholder 2"/>
          <p:cNvSpPr>
            <a:spLocks noGrp="1"/>
          </p:cNvSpPr>
          <p:nvPr>
            <p:ph type="sldNum" sz="quarter" idx="12"/>
          </p:nvPr>
        </p:nvSpPr>
        <p:spPr/>
        <p:txBody>
          <a:bodyPr/>
          <a:lstStyle/>
          <a:p>
            <a:fld id="{3AD3E49A-6269-44A3-8F9A-0E794E9C1762}" type="slidenum">
              <a:rPr lang="en-US" smtClean="0"/>
              <a:pPr/>
              <a:t>21</a:t>
            </a:fld>
            <a:endParaRPr lang="en-US" dirty="0"/>
          </a:p>
        </p:txBody>
      </p:sp>
      <p:sp>
        <p:nvSpPr>
          <p:cNvPr id="4" name="Date Placeholder 3">
            <a:extLst>
              <a:ext uri="{FF2B5EF4-FFF2-40B4-BE49-F238E27FC236}">
                <a16:creationId xmlns:a16="http://schemas.microsoft.com/office/drawing/2014/main" id="{519B666B-1AE6-43FD-ABCB-509ABF56A945}"/>
              </a:ext>
            </a:extLst>
          </p:cNvPr>
          <p:cNvSpPr>
            <a:spLocks noGrp="1"/>
          </p:cNvSpPr>
          <p:nvPr>
            <p:ph type="dt" sz="half" idx="10"/>
          </p:nvPr>
        </p:nvSpPr>
        <p:spPr/>
        <p:txBody>
          <a:bodyPr/>
          <a:lstStyle/>
          <a:p>
            <a:r>
              <a:rPr lang="en-US" dirty="0"/>
              <a:t>6/28/2017</a:t>
            </a:r>
          </a:p>
        </p:txBody>
      </p:sp>
      <p:sp>
        <p:nvSpPr>
          <p:cNvPr id="5" name="Footer Placeholder 4">
            <a:extLst>
              <a:ext uri="{FF2B5EF4-FFF2-40B4-BE49-F238E27FC236}">
                <a16:creationId xmlns:a16="http://schemas.microsoft.com/office/drawing/2014/main" id="{52D2BC7B-CE7C-4799-9704-D6060C86CBCB}"/>
              </a:ext>
            </a:extLst>
          </p:cNvPr>
          <p:cNvSpPr>
            <a:spLocks noGrp="1"/>
          </p:cNvSpPr>
          <p:nvPr>
            <p:ph type="ftr" sz="quarter" idx="11"/>
          </p:nvPr>
        </p:nvSpPr>
        <p:spPr/>
        <p:txBody>
          <a:bodyPr/>
          <a:lstStyle/>
          <a:p>
            <a:r>
              <a:rPr lang="en-US" dirty="0"/>
              <a:t>Mountain View Insights, Inc.</a:t>
            </a:r>
          </a:p>
        </p:txBody>
      </p:sp>
    </p:spTree>
    <p:extLst>
      <p:ext uri="{BB962C8B-B14F-4D97-AF65-F5344CB8AC3E}">
        <p14:creationId xmlns:p14="http://schemas.microsoft.com/office/powerpoint/2010/main" val="25484071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D3E49A-6269-44A3-8F9A-0E794E9C1762}" type="slidenum">
              <a:rPr lang="en-US" smtClean="0"/>
              <a:pPr/>
              <a:t>22</a:t>
            </a:fld>
            <a:endParaRPr lang="en-US" dirty="0"/>
          </a:p>
        </p:txBody>
      </p:sp>
      <p:pic>
        <p:nvPicPr>
          <p:cNvPr id="6" name="Picture 5">
            <a:extLst>
              <a:ext uri="{FF2B5EF4-FFF2-40B4-BE49-F238E27FC236}">
                <a16:creationId xmlns:a16="http://schemas.microsoft.com/office/drawing/2014/main" id="{EDCE24A4-146B-47C3-8908-033361EC8FF8}"/>
              </a:ext>
            </a:extLst>
          </p:cNvPr>
          <p:cNvPicPr>
            <a:picLocks noChangeAspect="1"/>
          </p:cNvPicPr>
          <p:nvPr/>
        </p:nvPicPr>
        <p:blipFill rotWithShape="1">
          <a:blip r:embed="rId2"/>
          <a:srcRect b="10545"/>
          <a:stretch/>
        </p:blipFill>
        <p:spPr>
          <a:xfrm>
            <a:off x="1828800" y="1807678"/>
            <a:ext cx="5284611" cy="4116374"/>
          </a:xfrm>
          <a:prstGeom prst="rect">
            <a:avLst/>
          </a:prstGeom>
        </p:spPr>
      </p:pic>
      <p:sp>
        <p:nvSpPr>
          <p:cNvPr id="7" name="Title 6">
            <a:extLst>
              <a:ext uri="{FF2B5EF4-FFF2-40B4-BE49-F238E27FC236}">
                <a16:creationId xmlns:a16="http://schemas.microsoft.com/office/drawing/2014/main" id="{2CFFFF9F-C58F-4AB8-A966-DBB865F7C6F4}"/>
              </a:ext>
            </a:extLst>
          </p:cNvPr>
          <p:cNvSpPr>
            <a:spLocks noGrp="1"/>
          </p:cNvSpPr>
          <p:nvPr>
            <p:ph type="title"/>
          </p:nvPr>
        </p:nvSpPr>
        <p:spPr>
          <a:xfrm>
            <a:off x="822960" y="286604"/>
            <a:ext cx="7586403" cy="1450757"/>
          </a:xfrm>
        </p:spPr>
        <p:txBody>
          <a:bodyPr>
            <a:noAutofit/>
          </a:bodyPr>
          <a:lstStyle/>
          <a:p>
            <a:r>
              <a:rPr lang="en-US" sz="2400" b="1" dirty="0">
                <a:solidFill>
                  <a:schemeClr val="tx1"/>
                </a:solidFill>
              </a:rPr>
              <a:t>Organizations are placing increased emphasis on fun and community involvement to be successful.  While customer service and game variety are reported less often as positive factors, their fewer mentions are likely driving the focus on fun. </a:t>
            </a:r>
          </a:p>
        </p:txBody>
      </p:sp>
      <p:sp>
        <p:nvSpPr>
          <p:cNvPr id="2" name="Date Placeholder 1">
            <a:extLst>
              <a:ext uri="{FF2B5EF4-FFF2-40B4-BE49-F238E27FC236}">
                <a16:creationId xmlns:a16="http://schemas.microsoft.com/office/drawing/2014/main" id="{F513D0C9-DCC6-40DA-A25B-B8D2FF50CC67}"/>
              </a:ext>
            </a:extLst>
          </p:cNvPr>
          <p:cNvSpPr>
            <a:spLocks noGrp="1"/>
          </p:cNvSpPr>
          <p:nvPr>
            <p:ph type="dt" sz="half" idx="10"/>
          </p:nvPr>
        </p:nvSpPr>
        <p:spPr/>
        <p:txBody>
          <a:bodyPr/>
          <a:lstStyle/>
          <a:p>
            <a:r>
              <a:rPr lang="en-US" dirty="0"/>
              <a:t>6/28/2017</a:t>
            </a:r>
          </a:p>
        </p:txBody>
      </p:sp>
      <p:sp>
        <p:nvSpPr>
          <p:cNvPr id="4" name="Footer Placeholder 3">
            <a:extLst>
              <a:ext uri="{FF2B5EF4-FFF2-40B4-BE49-F238E27FC236}">
                <a16:creationId xmlns:a16="http://schemas.microsoft.com/office/drawing/2014/main" id="{2F716421-FEB9-488F-957E-0EBD2A4B798D}"/>
              </a:ext>
            </a:extLst>
          </p:cNvPr>
          <p:cNvSpPr>
            <a:spLocks noGrp="1"/>
          </p:cNvSpPr>
          <p:nvPr>
            <p:ph type="ftr" sz="quarter" idx="11"/>
          </p:nvPr>
        </p:nvSpPr>
        <p:spPr/>
        <p:txBody>
          <a:bodyPr/>
          <a:lstStyle/>
          <a:p>
            <a:r>
              <a:rPr lang="en-US" dirty="0"/>
              <a:t>Mountain View Insights, Inc.</a:t>
            </a:r>
          </a:p>
        </p:txBody>
      </p:sp>
      <p:pic>
        <p:nvPicPr>
          <p:cNvPr id="5" name="Picture 4">
            <a:extLst>
              <a:ext uri="{FF2B5EF4-FFF2-40B4-BE49-F238E27FC236}">
                <a16:creationId xmlns:a16="http://schemas.microsoft.com/office/drawing/2014/main" id="{3A423522-839F-4814-8CD9-12BC0DE15276}"/>
              </a:ext>
            </a:extLst>
          </p:cNvPr>
          <p:cNvPicPr>
            <a:picLocks noChangeAspect="1"/>
          </p:cNvPicPr>
          <p:nvPr/>
        </p:nvPicPr>
        <p:blipFill>
          <a:blip r:embed="rId3"/>
          <a:stretch>
            <a:fillRect/>
          </a:stretch>
        </p:blipFill>
        <p:spPr>
          <a:xfrm>
            <a:off x="4271732" y="6040922"/>
            <a:ext cx="3664014" cy="323116"/>
          </a:xfrm>
          <a:prstGeom prst="rect">
            <a:avLst/>
          </a:prstGeom>
        </p:spPr>
      </p:pic>
    </p:spTree>
    <p:extLst>
      <p:ext uri="{BB962C8B-B14F-4D97-AF65-F5344CB8AC3E}">
        <p14:creationId xmlns:p14="http://schemas.microsoft.com/office/powerpoint/2010/main" val="655091086"/>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D3E49A-6269-44A3-8F9A-0E794E9C1762}" type="slidenum">
              <a:rPr lang="en-US" smtClean="0"/>
              <a:pPr/>
              <a:t>23</a:t>
            </a:fld>
            <a:endParaRPr lang="en-US" dirty="0"/>
          </a:p>
        </p:txBody>
      </p:sp>
      <p:pic>
        <p:nvPicPr>
          <p:cNvPr id="6" name="Picture 5">
            <a:extLst>
              <a:ext uri="{FF2B5EF4-FFF2-40B4-BE49-F238E27FC236}">
                <a16:creationId xmlns:a16="http://schemas.microsoft.com/office/drawing/2014/main" id="{EA8983F9-AB4E-4C02-8AD6-145B865F66B7}"/>
              </a:ext>
            </a:extLst>
          </p:cNvPr>
          <p:cNvPicPr>
            <a:picLocks noChangeAspect="1"/>
          </p:cNvPicPr>
          <p:nvPr/>
        </p:nvPicPr>
        <p:blipFill>
          <a:blip r:embed="rId2"/>
          <a:stretch>
            <a:fillRect/>
          </a:stretch>
        </p:blipFill>
        <p:spPr>
          <a:xfrm>
            <a:off x="1371600" y="1828800"/>
            <a:ext cx="6728460" cy="4154634"/>
          </a:xfrm>
          <a:prstGeom prst="rect">
            <a:avLst/>
          </a:prstGeom>
        </p:spPr>
      </p:pic>
      <p:sp>
        <p:nvSpPr>
          <p:cNvPr id="7" name="Title 6">
            <a:extLst>
              <a:ext uri="{FF2B5EF4-FFF2-40B4-BE49-F238E27FC236}">
                <a16:creationId xmlns:a16="http://schemas.microsoft.com/office/drawing/2014/main" id="{46E83F82-EBA5-4B5C-A9BD-198554D48BA6}"/>
              </a:ext>
            </a:extLst>
          </p:cNvPr>
          <p:cNvSpPr>
            <a:spLocks noGrp="1"/>
          </p:cNvSpPr>
          <p:nvPr>
            <p:ph type="title"/>
          </p:nvPr>
        </p:nvSpPr>
        <p:spPr>
          <a:xfrm>
            <a:off x="822960" y="286604"/>
            <a:ext cx="7711440" cy="1450757"/>
          </a:xfrm>
        </p:spPr>
        <p:txBody>
          <a:bodyPr>
            <a:normAutofit fontScale="90000"/>
          </a:bodyPr>
          <a:lstStyle/>
          <a:p>
            <a:r>
              <a:rPr lang="en-US" sz="2400" b="1" dirty="0">
                <a:solidFill>
                  <a:schemeClr val="tx1"/>
                </a:solidFill>
              </a:rPr>
              <a:t>Organizations continue to cite poor player turnout as the most impactful negative factor, with volunteer issues directionally even more impactful in 2017 than 2012.  Bad weather was mentioned more often, likely due to the late spring snows this year.  The effect of the economy was again seen as less negative than in 2012.</a:t>
            </a:r>
          </a:p>
        </p:txBody>
      </p:sp>
      <p:sp>
        <p:nvSpPr>
          <p:cNvPr id="2" name="Date Placeholder 1">
            <a:extLst>
              <a:ext uri="{FF2B5EF4-FFF2-40B4-BE49-F238E27FC236}">
                <a16:creationId xmlns:a16="http://schemas.microsoft.com/office/drawing/2014/main" id="{9F7A6DF4-8FFA-45FB-9B6F-B08295FFA6D4}"/>
              </a:ext>
            </a:extLst>
          </p:cNvPr>
          <p:cNvSpPr>
            <a:spLocks noGrp="1"/>
          </p:cNvSpPr>
          <p:nvPr>
            <p:ph type="dt" sz="half" idx="10"/>
          </p:nvPr>
        </p:nvSpPr>
        <p:spPr/>
        <p:txBody>
          <a:bodyPr/>
          <a:lstStyle/>
          <a:p>
            <a:r>
              <a:rPr lang="en-US" dirty="0"/>
              <a:t>6/28/2017</a:t>
            </a:r>
          </a:p>
        </p:txBody>
      </p:sp>
      <p:sp>
        <p:nvSpPr>
          <p:cNvPr id="4" name="Footer Placeholder 3">
            <a:extLst>
              <a:ext uri="{FF2B5EF4-FFF2-40B4-BE49-F238E27FC236}">
                <a16:creationId xmlns:a16="http://schemas.microsoft.com/office/drawing/2014/main" id="{98250900-4A04-41BF-8CCD-838D98030C22}"/>
              </a:ext>
            </a:extLst>
          </p:cNvPr>
          <p:cNvSpPr>
            <a:spLocks noGrp="1"/>
          </p:cNvSpPr>
          <p:nvPr>
            <p:ph type="ftr" sz="quarter" idx="11"/>
          </p:nvPr>
        </p:nvSpPr>
        <p:spPr/>
        <p:txBody>
          <a:bodyPr/>
          <a:lstStyle/>
          <a:p>
            <a:r>
              <a:rPr lang="en-US" dirty="0"/>
              <a:t>Mountain View Insights, Inc.</a:t>
            </a:r>
          </a:p>
        </p:txBody>
      </p:sp>
      <p:sp>
        <p:nvSpPr>
          <p:cNvPr id="8" name="TextBox 7">
            <a:extLst>
              <a:ext uri="{FF2B5EF4-FFF2-40B4-BE49-F238E27FC236}">
                <a16:creationId xmlns:a16="http://schemas.microsoft.com/office/drawing/2014/main" id="{7F612B87-FE5E-4D06-AB2B-E98C8B9654EC}"/>
              </a:ext>
            </a:extLst>
          </p:cNvPr>
          <p:cNvSpPr txBox="1"/>
          <p:nvPr/>
        </p:nvSpPr>
        <p:spPr>
          <a:xfrm>
            <a:off x="5410200" y="5983434"/>
            <a:ext cx="3657600" cy="276999"/>
          </a:xfrm>
          <a:prstGeom prst="rect">
            <a:avLst/>
          </a:prstGeom>
          <a:noFill/>
        </p:spPr>
        <p:txBody>
          <a:bodyPr wrap="square" rtlCol="0">
            <a:spAutoFit/>
          </a:bodyPr>
          <a:lstStyle/>
          <a:p>
            <a:r>
              <a:rPr lang="en-US" sz="1200" dirty="0"/>
              <a:t>S=statistically different at 95% confidence</a:t>
            </a:r>
          </a:p>
        </p:txBody>
      </p:sp>
    </p:spTree>
    <p:extLst>
      <p:ext uri="{BB962C8B-B14F-4D97-AF65-F5344CB8AC3E}">
        <p14:creationId xmlns:p14="http://schemas.microsoft.com/office/powerpoint/2010/main" val="46345520"/>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D3E49A-6269-44A3-8F9A-0E794E9C1762}" type="slidenum">
              <a:rPr lang="en-US" smtClean="0"/>
              <a:pPr/>
              <a:t>24</a:t>
            </a:fld>
            <a:endParaRPr lang="en-US" dirty="0"/>
          </a:p>
        </p:txBody>
      </p:sp>
      <p:pic>
        <p:nvPicPr>
          <p:cNvPr id="6" name="Picture 5">
            <a:extLst>
              <a:ext uri="{FF2B5EF4-FFF2-40B4-BE49-F238E27FC236}">
                <a16:creationId xmlns:a16="http://schemas.microsoft.com/office/drawing/2014/main" id="{D8B7078A-7FA8-457F-B9B4-64944E5642DD}"/>
              </a:ext>
            </a:extLst>
          </p:cNvPr>
          <p:cNvPicPr>
            <a:picLocks noChangeAspect="1"/>
          </p:cNvPicPr>
          <p:nvPr/>
        </p:nvPicPr>
        <p:blipFill>
          <a:blip r:embed="rId2"/>
          <a:stretch>
            <a:fillRect/>
          </a:stretch>
        </p:blipFill>
        <p:spPr>
          <a:xfrm>
            <a:off x="973267" y="1905000"/>
            <a:ext cx="7243186" cy="4191000"/>
          </a:xfrm>
          <a:prstGeom prst="rect">
            <a:avLst/>
          </a:prstGeom>
        </p:spPr>
      </p:pic>
      <p:sp>
        <p:nvSpPr>
          <p:cNvPr id="7" name="Title 6">
            <a:extLst>
              <a:ext uri="{FF2B5EF4-FFF2-40B4-BE49-F238E27FC236}">
                <a16:creationId xmlns:a16="http://schemas.microsoft.com/office/drawing/2014/main" id="{9C550769-F303-4112-9FB0-5C3E82093047}"/>
              </a:ext>
            </a:extLst>
          </p:cNvPr>
          <p:cNvSpPr>
            <a:spLocks noGrp="1"/>
          </p:cNvSpPr>
          <p:nvPr>
            <p:ph type="title"/>
          </p:nvPr>
        </p:nvSpPr>
        <p:spPr/>
        <p:txBody>
          <a:bodyPr>
            <a:normAutofit/>
          </a:bodyPr>
          <a:lstStyle/>
          <a:p>
            <a:r>
              <a:rPr lang="en-US" sz="2400" b="1" dirty="0">
                <a:solidFill>
                  <a:schemeClr val="tx1"/>
                </a:solidFill>
              </a:rPr>
              <a:t>Most external factors are currently having a similar level of negative impact on charities operating bingo compared to 2012, except for negative economic impacts are reportedly less severe. </a:t>
            </a:r>
            <a:endParaRPr lang="en-US" sz="4000" dirty="0">
              <a:solidFill>
                <a:schemeClr val="tx1"/>
              </a:solidFill>
            </a:endParaRPr>
          </a:p>
        </p:txBody>
      </p:sp>
      <p:sp>
        <p:nvSpPr>
          <p:cNvPr id="2" name="Date Placeholder 1">
            <a:extLst>
              <a:ext uri="{FF2B5EF4-FFF2-40B4-BE49-F238E27FC236}">
                <a16:creationId xmlns:a16="http://schemas.microsoft.com/office/drawing/2014/main" id="{4F480640-22A0-4518-9B78-063C3BF2C2FB}"/>
              </a:ext>
            </a:extLst>
          </p:cNvPr>
          <p:cNvSpPr>
            <a:spLocks noGrp="1"/>
          </p:cNvSpPr>
          <p:nvPr>
            <p:ph type="dt" sz="half" idx="10"/>
          </p:nvPr>
        </p:nvSpPr>
        <p:spPr/>
        <p:txBody>
          <a:bodyPr/>
          <a:lstStyle/>
          <a:p>
            <a:r>
              <a:rPr lang="en-US" dirty="0"/>
              <a:t>6/28/2017</a:t>
            </a:r>
          </a:p>
        </p:txBody>
      </p:sp>
      <p:sp>
        <p:nvSpPr>
          <p:cNvPr id="4" name="Footer Placeholder 3">
            <a:extLst>
              <a:ext uri="{FF2B5EF4-FFF2-40B4-BE49-F238E27FC236}">
                <a16:creationId xmlns:a16="http://schemas.microsoft.com/office/drawing/2014/main" id="{802F38B0-0851-470A-B129-52ED9B84AC69}"/>
              </a:ext>
            </a:extLst>
          </p:cNvPr>
          <p:cNvSpPr>
            <a:spLocks noGrp="1"/>
          </p:cNvSpPr>
          <p:nvPr>
            <p:ph type="ftr" sz="quarter" idx="11"/>
          </p:nvPr>
        </p:nvSpPr>
        <p:spPr/>
        <p:txBody>
          <a:bodyPr/>
          <a:lstStyle/>
          <a:p>
            <a:r>
              <a:rPr lang="en-US" dirty="0"/>
              <a:t>Mountain View Insights, Inc.</a:t>
            </a:r>
          </a:p>
        </p:txBody>
      </p:sp>
      <p:sp>
        <p:nvSpPr>
          <p:cNvPr id="8" name="TextBox 7">
            <a:extLst>
              <a:ext uri="{FF2B5EF4-FFF2-40B4-BE49-F238E27FC236}">
                <a16:creationId xmlns:a16="http://schemas.microsoft.com/office/drawing/2014/main" id="{E38922E4-ED42-4EC4-8A0F-D09A4277A95D}"/>
              </a:ext>
            </a:extLst>
          </p:cNvPr>
          <p:cNvSpPr txBox="1"/>
          <p:nvPr/>
        </p:nvSpPr>
        <p:spPr>
          <a:xfrm>
            <a:off x="5486400" y="6091270"/>
            <a:ext cx="3657600" cy="276999"/>
          </a:xfrm>
          <a:prstGeom prst="rect">
            <a:avLst/>
          </a:prstGeom>
          <a:noFill/>
        </p:spPr>
        <p:txBody>
          <a:bodyPr wrap="square" rtlCol="0">
            <a:spAutoFit/>
          </a:bodyPr>
          <a:lstStyle/>
          <a:p>
            <a:r>
              <a:rPr lang="en-US" sz="1200" dirty="0"/>
              <a:t>S=statistically different at 95% confidence</a:t>
            </a:r>
          </a:p>
        </p:txBody>
      </p:sp>
    </p:spTree>
    <p:extLst>
      <p:ext uri="{BB962C8B-B14F-4D97-AF65-F5344CB8AC3E}">
        <p14:creationId xmlns:p14="http://schemas.microsoft.com/office/powerpoint/2010/main" val="1572956667"/>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5050"/>
            <a:ext cx="7848600" cy="1450757"/>
          </a:xfrm>
        </p:spPr>
        <p:txBody>
          <a:bodyPr>
            <a:noAutofit/>
          </a:bodyPr>
          <a:lstStyle/>
          <a:p>
            <a:r>
              <a:rPr lang="en-US" sz="2400" b="1" dirty="0">
                <a:solidFill>
                  <a:schemeClr val="tx1"/>
                </a:solidFill>
              </a:rPr>
              <a:t>Charitable organizations continue to use less-sophisticated means of promotion, though technology usage (social media, internet) is up significantly. Organizations seem to have taken on more of the responsibility for promotion, deferring less to hall operators.</a:t>
            </a:r>
          </a:p>
        </p:txBody>
      </p:sp>
      <p:sp>
        <p:nvSpPr>
          <p:cNvPr id="3" name="Slide Number Placeholder 2"/>
          <p:cNvSpPr>
            <a:spLocks noGrp="1"/>
          </p:cNvSpPr>
          <p:nvPr>
            <p:ph type="sldNum" sz="quarter" idx="12"/>
          </p:nvPr>
        </p:nvSpPr>
        <p:spPr/>
        <p:txBody>
          <a:bodyPr/>
          <a:lstStyle/>
          <a:p>
            <a:fld id="{3AD3E49A-6269-44A3-8F9A-0E794E9C1762}" type="slidenum">
              <a:rPr lang="en-US" smtClean="0"/>
              <a:pPr/>
              <a:t>25</a:t>
            </a:fld>
            <a:endParaRPr lang="en-US" dirty="0"/>
          </a:p>
        </p:txBody>
      </p:sp>
      <p:pic>
        <p:nvPicPr>
          <p:cNvPr id="8" name="Picture 7">
            <a:extLst>
              <a:ext uri="{FF2B5EF4-FFF2-40B4-BE49-F238E27FC236}">
                <a16:creationId xmlns:a16="http://schemas.microsoft.com/office/drawing/2014/main" id="{A45A8D28-3A34-436A-89B6-C1CADE321A9E}"/>
              </a:ext>
            </a:extLst>
          </p:cNvPr>
          <p:cNvPicPr>
            <a:picLocks noChangeAspect="1"/>
          </p:cNvPicPr>
          <p:nvPr/>
        </p:nvPicPr>
        <p:blipFill>
          <a:blip r:embed="rId2"/>
          <a:stretch>
            <a:fillRect/>
          </a:stretch>
        </p:blipFill>
        <p:spPr>
          <a:xfrm>
            <a:off x="2133600" y="1828800"/>
            <a:ext cx="5563788" cy="4103966"/>
          </a:xfrm>
          <a:prstGeom prst="rect">
            <a:avLst/>
          </a:prstGeom>
        </p:spPr>
      </p:pic>
      <p:sp>
        <p:nvSpPr>
          <p:cNvPr id="4" name="Date Placeholder 3">
            <a:extLst>
              <a:ext uri="{FF2B5EF4-FFF2-40B4-BE49-F238E27FC236}">
                <a16:creationId xmlns:a16="http://schemas.microsoft.com/office/drawing/2014/main" id="{175F5261-140C-4C90-AE1C-F4DCE0177138}"/>
              </a:ext>
            </a:extLst>
          </p:cNvPr>
          <p:cNvSpPr>
            <a:spLocks noGrp="1"/>
          </p:cNvSpPr>
          <p:nvPr>
            <p:ph type="dt" sz="half" idx="10"/>
          </p:nvPr>
        </p:nvSpPr>
        <p:spPr/>
        <p:txBody>
          <a:bodyPr/>
          <a:lstStyle/>
          <a:p>
            <a:r>
              <a:rPr lang="en-US" dirty="0"/>
              <a:t>6/28/2017</a:t>
            </a:r>
          </a:p>
        </p:txBody>
      </p:sp>
      <p:sp>
        <p:nvSpPr>
          <p:cNvPr id="5" name="Footer Placeholder 4">
            <a:extLst>
              <a:ext uri="{FF2B5EF4-FFF2-40B4-BE49-F238E27FC236}">
                <a16:creationId xmlns:a16="http://schemas.microsoft.com/office/drawing/2014/main" id="{9C3D8380-969B-41E1-89DA-468442598948}"/>
              </a:ext>
            </a:extLst>
          </p:cNvPr>
          <p:cNvSpPr>
            <a:spLocks noGrp="1"/>
          </p:cNvSpPr>
          <p:nvPr>
            <p:ph type="ftr" sz="quarter" idx="11"/>
          </p:nvPr>
        </p:nvSpPr>
        <p:spPr/>
        <p:txBody>
          <a:bodyPr/>
          <a:lstStyle/>
          <a:p>
            <a:r>
              <a:rPr lang="en-US" dirty="0"/>
              <a:t>Mountain View Insights, Inc.</a:t>
            </a:r>
          </a:p>
        </p:txBody>
      </p:sp>
      <p:sp>
        <p:nvSpPr>
          <p:cNvPr id="7" name="TextBox 6">
            <a:extLst>
              <a:ext uri="{FF2B5EF4-FFF2-40B4-BE49-F238E27FC236}">
                <a16:creationId xmlns:a16="http://schemas.microsoft.com/office/drawing/2014/main" id="{8A840F3B-9297-492A-B51A-2B76F92218E9}"/>
              </a:ext>
            </a:extLst>
          </p:cNvPr>
          <p:cNvSpPr txBox="1"/>
          <p:nvPr/>
        </p:nvSpPr>
        <p:spPr>
          <a:xfrm>
            <a:off x="5029200" y="6055759"/>
            <a:ext cx="3657600" cy="276999"/>
          </a:xfrm>
          <a:prstGeom prst="rect">
            <a:avLst/>
          </a:prstGeom>
          <a:noFill/>
        </p:spPr>
        <p:txBody>
          <a:bodyPr wrap="square" rtlCol="0">
            <a:spAutoFit/>
          </a:bodyPr>
          <a:lstStyle/>
          <a:p>
            <a:r>
              <a:rPr lang="en-US" sz="1200" dirty="0"/>
              <a:t>S=statistically different at 95% confidence</a:t>
            </a:r>
          </a:p>
        </p:txBody>
      </p:sp>
    </p:spTree>
    <p:extLst>
      <p:ext uri="{BB962C8B-B14F-4D97-AF65-F5344CB8AC3E}">
        <p14:creationId xmlns:p14="http://schemas.microsoft.com/office/powerpoint/2010/main" val="3774422565"/>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B9F4B-A864-4D6E-BEC8-022670597624}"/>
              </a:ext>
            </a:extLst>
          </p:cNvPr>
          <p:cNvSpPr>
            <a:spLocks noGrp="1"/>
          </p:cNvSpPr>
          <p:nvPr>
            <p:ph type="title"/>
          </p:nvPr>
        </p:nvSpPr>
        <p:spPr/>
        <p:txBody>
          <a:bodyPr>
            <a:normAutofit/>
          </a:bodyPr>
          <a:lstStyle/>
          <a:p>
            <a:r>
              <a:rPr lang="en-US" sz="3600" b="1" dirty="0">
                <a:solidFill>
                  <a:schemeClr val="tx1"/>
                </a:solidFill>
              </a:rPr>
              <a:t>Attracting Younger Players to Bingo</a:t>
            </a:r>
          </a:p>
        </p:txBody>
      </p:sp>
      <p:sp>
        <p:nvSpPr>
          <p:cNvPr id="6" name="Content Placeholder 5">
            <a:extLst>
              <a:ext uri="{FF2B5EF4-FFF2-40B4-BE49-F238E27FC236}">
                <a16:creationId xmlns:a16="http://schemas.microsoft.com/office/drawing/2014/main" id="{D50C0B13-E6DA-46E7-83B0-1B17BA4FFF89}"/>
              </a:ext>
            </a:extLst>
          </p:cNvPr>
          <p:cNvSpPr>
            <a:spLocks noGrp="1"/>
          </p:cNvSpPr>
          <p:nvPr>
            <p:ph idx="1"/>
          </p:nvPr>
        </p:nvSpPr>
        <p:spPr>
          <a:xfrm>
            <a:off x="914400" y="1828800"/>
            <a:ext cx="7543801" cy="4023360"/>
          </a:xfrm>
        </p:spPr>
        <p:txBody>
          <a:bodyPr>
            <a:normAutofit/>
          </a:bodyPr>
          <a:lstStyle/>
          <a:p>
            <a:pPr marL="0" indent="0">
              <a:buNone/>
            </a:pPr>
            <a:r>
              <a:rPr lang="en-US" b="1" dirty="0"/>
              <a:t>Surprisingly, many organizations report no special efforts to attract younger players.</a:t>
            </a:r>
          </a:p>
          <a:p>
            <a:pPr marL="0" indent="0">
              <a:buNone/>
            </a:pPr>
            <a:r>
              <a:rPr lang="en-US" b="1" dirty="0"/>
              <a:t>Those who do seem to have rather simple strategies:</a:t>
            </a:r>
          </a:p>
          <a:p>
            <a:pPr lvl="1">
              <a:buFont typeface="Wingdings" panose="05000000000000000000" pitchFamily="2" charset="2"/>
              <a:buChar char="§"/>
            </a:pPr>
            <a:r>
              <a:rPr lang="en-US" dirty="0"/>
              <a:t>Social media marketing</a:t>
            </a:r>
          </a:p>
          <a:p>
            <a:pPr lvl="1">
              <a:buFont typeface="Wingdings" panose="05000000000000000000" pitchFamily="2" charset="2"/>
              <a:buChar char="§"/>
            </a:pPr>
            <a:r>
              <a:rPr lang="en-US" dirty="0"/>
              <a:t>Allowing families to bring small children</a:t>
            </a:r>
          </a:p>
          <a:p>
            <a:pPr lvl="1">
              <a:buFont typeface="Wingdings" panose="05000000000000000000" pitchFamily="2" charset="2"/>
              <a:buChar char="§"/>
            </a:pPr>
            <a:r>
              <a:rPr lang="en-US" dirty="0"/>
              <a:t>Letting children play (but not buy)</a:t>
            </a:r>
          </a:p>
          <a:p>
            <a:pPr lvl="1">
              <a:buFont typeface="Wingdings" panose="05000000000000000000" pitchFamily="2" charset="2"/>
              <a:buChar char="§"/>
            </a:pPr>
            <a:r>
              <a:rPr lang="en-US" dirty="0"/>
              <a:t>Keeping a family-friendly tone and environment</a:t>
            </a:r>
          </a:p>
          <a:p>
            <a:pPr lvl="1">
              <a:buFont typeface="Wingdings" panose="05000000000000000000" pitchFamily="2" charset="2"/>
              <a:buChar char="§"/>
            </a:pPr>
            <a:r>
              <a:rPr lang="en-US" dirty="0"/>
              <a:t>Door prizes</a:t>
            </a:r>
          </a:p>
          <a:p>
            <a:pPr lvl="1">
              <a:buFont typeface="Wingdings" panose="05000000000000000000" pitchFamily="2" charset="2"/>
              <a:buChar char="§"/>
            </a:pPr>
            <a:r>
              <a:rPr lang="en-US" dirty="0"/>
              <a:t>Advertising at local colleges</a:t>
            </a:r>
          </a:p>
          <a:p>
            <a:pPr lvl="1">
              <a:buFont typeface="Wingdings" panose="05000000000000000000" pitchFamily="2" charset="2"/>
              <a:buChar char="§"/>
            </a:pPr>
            <a:r>
              <a:rPr lang="en-US" dirty="0"/>
              <a:t>Word of mouth</a:t>
            </a:r>
          </a:p>
          <a:p>
            <a:pPr lvl="1">
              <a:buFont typeface="Wingdings" panose="05000000000000000000" pitchFamily="2" charset="2"/>
              <a:buChar char="§"/>
            </a:pPr>
            <a:r>
              <a:rPr lang="en-US" dirty="0"/>
              <a:t>Just being extra friendly to young people</a:t>
            </a:r>
          </a:p>
        </p:txBody>
      </p:sp>
      <p:sp>
        <p:nvSpPr>
          <p:cNvPr id="3" name="Date Placeholder 2">
            <a:extLst>
              <a:ext uri="{FF2B5EF4-FFF2-40B4-BE49-F238E27FC236}">
                <a16:creationId xmlns:a16="http://schemas.microsoft.com/office/drawing/2014/main" id="{1C037B05-4FBD-4D0B-953A-41BB6AB39435}"/>
              </a:ext>
            </a:extLst>
          </p:cNvPr>
          <p:cNvSpPr>
            <a:spLocks noGrp="1"/>
          </p:cNvSpPr>
          <p:nvPr>
            <p:ph type="dt" sz="half" idx="10"/>
          </p:nvPr>
        </p:nvSpPr>
        <p:spPr/>
        <p:txBody>
          <a:bodyPr/>
          <a:lstStyle/>
          <a:p>
            <a:r>
              <a:rPr lang="en-US" dirty="0"/>
              <a:t>6/28/2017</a:t>
            </a:r>
          </a:p>
        </p:txBody>
      </p:sp>
      <p:sp>
        <p:nvSpPr>
          <p:cNvPr id="4" name="Footer Placeholder 3">
            <a:extLst>
              <a:ext uri="{FF2B5EF4-FFF2-40B4-BE49-F238E27FC236}">
                <a16:creationId xmlns:a16="http://schemas.microsoft.com/office/drawing/2014/main" id="{55F8EB61-9074-4337-B087-24C5848B8A40}"/>
              </a:ext>
            </a:extLst>
          </p:cNvPr>
          <p:cNvSpPr>
            <a:spLocks noGrp="1"/>
          </p:cNvSpPr>
          <p:nvPr>
            <p:ph type="ftr" sz="quarter" idx="11"/>
          </p:nvPr>
        </p:nvSpPr>
        <p:spPr/>
        <p:txBody>
          <a:bodyPr/>
          <a:lstStyle/>
          <a:p>
            <a:r>
              <a:rPr lang="en-US" dirty="0"/>
              <a:t>Mountain View Insights, Inc.</a:t>
            </a:r>
          </a:p>
        </p:txBody>
      </p:sp>
      <p:sp>
        <p:nvSpPr>
          <p:cNvPr id="5" name="Slide Number Placeholder 4">
            <a:extLst>
              <a:ext uri="{FF2B5EF4-FFF2-40B4-BE49-F238E27FC236}">
                <a16:creationId xmlns:a16="http://schemas.microsoft.com/office/drawing/2014/main" id="{3578CE01-41B6-410B-A738-4B40B7D29217}"/>
              </a:ext>
            </a:extLst>
          </p:cNvPr>
          <p:cNvSpPr>
            <a:spLocks noGrp="1"/>
          </p:cNvSpPr>
          <p:nvPr>
            <p:ph type="sldNum" sz="quarter" idx="12"/>
          </p:nvPr>
        </p:nvSpPr>
        <p:spPr/>
        <p:txBody>
          <a:bodyPr/>
          <a:lstStyle/>
          <a:p>
            <a:fld id="{17F519B2-A66C-4D61-BBEB-0A8E45B55CAC}" type="slidenum">
              <a:rPr lang="en-US" smtClean="0"/>
              <a:pPr/>
              <a:t>26</a:t>
            </a:fld>
            <a:endParaRPr lang="en-US" dirty="0"/>
          </a:p>
        </p:txBody>
      </p:sp>
    </p:spTree>
    <p:extLst>
      <p:ext uri="{BB962C8B-B14F-4D97-AF65-F5344CB8AC3E}">
        <p14:creationId xmlns:p14="http://schemas.microsoft.com/office/powerpoint/2010/main" val="40453943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solidFill>
                  <a:schemeClr val="tx1"/>
                </a:solidFill>
              </a:rPr>
              <a:t>There has been a shift towards organizations having lower levels of bingo income in 2017 and 2016 compared to 2012.  This seems to link with qualitative concerns mentioned about declining player bases and net proceeds.</a:t>
            </a:r>
          </a:p>
        </p:txBody>
      </p:sp>
      <p:sp>
        <p:nvSpPr>
          <p:cNvPr id="3" name="Slide Number Placeholder 2"/>
          <p:cNvSpPr>
            <a:spLocks noGrp="1"/>
          </p:cNvSpPr>
          <p:nvPr>
            <p:ph type="sldNum" sz="quarter" idx="12"/>
          </p:nvPr>
        </p:nvSpPr>
        <p:spPr/>
        <p:txBody>
          <a:bodyPr/>
          <a:lstStyle/>
          <a:p>
            <a:fld id="{3AD3E49A-6269-44A3-8F9A-0E794E9C1762}" type="slidenum">
              <a:rPr lang="en-US" smtClean="0"/>
              <a:pPr/>
              <a:t>27</a:t>
            </a:fld>
            <a:endParaRPr lang="en-US" dirty="0"/>
          </a:p>
        </p:txBody>
      </p:sp>
      <p:pic>
        <p:nvPicPr>
          <p:cNvPr id="5" name="Picture 4">
            <a:extLst>
              <a:ext uri="{FF2B5EF4-FFF2-40B4-BE49-F238E27FC236}">
                <a16:creationId xmlns:a16="http://schemas.microsoft.com/office/drawing/2014/main" id="{1679725E-379A-484D-B6DA-046792CD8B0E}"/>
              </a:ext>
            </a:extLst>
          </p:cNvPr>
          <p:cNvPicPr>
            <a:picLocks noChangeAspect="1"/>
          </p:cNvPicPr>
          <p:nvPr/>
        </p:nvPicPr>
        <p:blipFill>
          <a:blip r:embed="rId2"/>
          <a:stretch>
            <a:fillRect/>
          </a:stretch>
        </p:blipFill>
        <p:spPr>
          <a:xfrm>
            <a:off x="1752600" y="2438400"/>
            <a:ext cx="5214718" cy="2286000"/>
          </a:xfrm>
          <a:prstGeom prst="rect">
            <a:avLst/>
          </a:prstGeom>
        </p:spPr>
      </p:pic>
      <p:sp>
        <p:nvSpPr>
          <p:cNvPr id="6" name="Date Placeholder 5">
            <a:extLst>
              <a:ext uri="{FF2B5EF4-FFF2-40B4-BE49-F238E27FC236}">
                <a16:creationId xmlns:a16="http://schemas.microsoft.com/office/drawing/2014/main" id="{E8CAC8BA-2C08-4877-B505-0A1B2782B0F6}"/>
              </a:ext>
            </a:extLst>
          </p:cNvPr>
          <p:cNvSpPr>
            <a:spLocks noGrp="1"/>
          </p:cNvSpPr>
          <p:nvPr>
            <p:ph type="dt" sz="half" idx="10"/>
          </p:nvPr>
        </p:nvSpPr>
        <p:spPr/>
        <p:txBody>
          <a:bodyPr/>
          <a:lstStyle/>
          <a:p>
            <a:r>
              <a:rPr lang="en-US" dirty="0"/>
              <a:t>6/28/2017</a:t>
            </a:r>
          </a:p>
        </p:txBody>
      </p:sp>
      <p:sp>
        <p:nvSpPr>
          <p:cNvPr id="7" name="Footer Placeholder 6">
            <a:extLst>
              <a:ext uri="{FF2B5EF4-FFF2-40B4-BE49-F238E27FC236}">
                <a16:creationId xmlns:a16="http://schemas.microsoft.com/office/drawing/2014/main" id="{8F279505-3E37-4033-9EE3-0884EE98B5AB}"/>
              </a:ext>
            </a:extLst>
          </p:cNvPr>
          <p:cNvSpPr>
            <a:spLocks noGrp="1"/>
          </p:cNvSpPr>
          <p:nvPr>
            <p:ph type="ftr" sz="quarter" idx="11"/>
          </p:nvPr>
        </p:nvSpPr>
        <p:spPr/>
        <p:txBody>
          <a:bodyPr/>
          <a:lstStyle/>
          <a:p>
            <a:r>
              <a:rPr lang="en-US" dirty="0"/>
              <a:t>Mountain View Insights, Inc.</a:t>
            </a:r>
          </a:p>
        </p:txBody>
      </p:sp>
    </p:spTree>
    <p:extLst>
      <p:ext uri="{BB962C8B-B14F-4D97-AF65-F5344CB8AC3E}">
        <p14:creationId xmlns:p14="http://schemas.microsoft.com/office/powerpoint/2010/main" val="28994539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787640" cy="1450757"/>
          </a:xfrm>
        </p:spPr>
        <p:txBody>
          <a:bodyPr>
            <a:noAutofit/>
          </a:bodyPr>
          <a:lstStyle/>
          <a:p>
            <a:r>
              <a:rPr lang="en-US" sz="2400" b="1" dirty="0">
                <a:solidFill>
                  <a:schemeClr val="tx1"/>
                </a:solidFill>
              </a:rPr>
              <a:t>Bingo fundraising is also declining as a percentage of charitable organizations’ operating budgets.  Only about 34% of organizations reported bingo to be at least half of their operating budget in 2017, compared to about 51% in 2012.</a:t>
            </a:r>
          </a:p>
        </p:txBody>
      </p:sp>
      <p:sp>
        <p:nvSpPr>
          <p:cNvPr id="3" name="Slide Number Placeholder 2"/>
          <p:cNvSpPr>
            <a:spLocks noGrp="1"/>
          </p:cNvSpPr>
          <p:nvPr>
            <p:ph type="sldNum" sz="quarter" idx="12"/>
          </p:nvPr>
        </p:nvSpPr>
        <p:spPr/>
        <p:txBody>
          <a:bodyPr/>
          <a:lstStyle/>
          <a:p>
            <a:fld id="{3AD3E49A-6269-44A3-8F9A-0E794E9C1762}" type="slidenum">
              <a:rPr lang="en-US" smtClean="0"/>
              <a:pPr/>
              <a:t>28</a:t>
            </a:fld>
            <a:endParaRPr lang="en-US" dirty="0"/>
          </a:p>
        </p:txBody>
      </p:sp>
      <p:pic>
        <p:nvPicPr>
          <p:cNvPr id="5" name="Picture 4">
            <a:extLst>
              <a:ext uri="{FF2B5EF4-FFF2-40B4-BE49-F238E27FC236}">
                <a16:creationId xmlns:a16="http://schemas.microsoft.com/office/drawing/2014/main" id="{9CDA31D9-AED9-45C8-A688-C00F6A0EE88D}"/>
              </a:ext>
            </a:extLst>
          </p:cNvPr>
          <p:cNvPicPr>
            <a:picLocks noChangeAspect="1"/>
          </p:cNvPicPr>
          <p:nvPr/>
        </p:nvPicPr>
        <p:blipFill>
          <a:blip r:embed="rId2"/>
          <a:stretch>
            <a:fillRect/>
          </a:stretch>
        </p:blipFill>
        <p:spPr>
          <a:xfrm>
            <a:off x="1776659" y="2667000"/>
            <a:ext cx="5636402" cy="2168596"/>
          </a:xfrm>
          <a:prstGeom prst="rect">
            <a:avLst/>
          </a:prstGeom>
        </p:spPr>
      </p:pic>
      <p:sp>
        <p:nvSpPr>
          <p:cNvPr id="6" name="Date Placeholder 5">
            <a:extLst>
              <a:ext uri="{FF2B5EF4-FFF2-40B4-BE49-F238E27FC236}">
                <a16:creationId xmlns:a16="http://schemas.microsoft.com/office/drawing/2014/main" id="{766FA668-6081-4762-B346-DCC539DB86D0}"/>
              </a:ext>
            </a:extLst>
          </p:cNvPr>
          <p:cNvSpPr>
            <a:spLocks noGrp="1"/>
          </p:cNvSpPr>
          <p:nvPr>
            <p:ph type="dt" sz="half" idx="10"/>
          </p:nvPr>
        </p:nvSpPr>
        <p:spPr/>
        <p:txBody>
          <a:bodyPr/>
          <a:lstStyle/>
          <a:p>
            <a:r>
              <a:rPr lang="en-US" dirty="0"/>
              <a:t>6/28/2017</a:t>
            </a:r>
          </a:p>
        </p:txBody>
      </p:sp>
      <p:sp>
        <p:nvSpPr>
          <p:cNvPr id="7" name="Footer Placeholder 6">
            <a:extLst>
              <a:ext uri="{FF2B5EF4-FFF2-40B4-BE49-F238E27FC236}">
                <a16:creationId xmlns:a16="http://schemas.microsoft.com/office/drawing/2014/main" id="{EB2D9CEF-14DD-4C91-9944-80513C244B4B}"/>
              </a:ext>
            </a:extLst>
          </p:cNvPr>
          <p:cNvSpPr>
            <a:spLocks noGrp="1"/>
          </p:cNvSpPr>
          <p:nvPr>
            <p:ph type="ftr" sz="quarter" idx="11"/>
          </p:nvPr>
        </p:nvSpPr>
        <p:spPr/>
        <p:txBody>
          <a:bodyPr/>
          <a:lstStyle/>
          <a:p>
            <a:r>
              <a:rPr lang="en-US" dirty="0"/>
              <a:t>Mountain View Insights, Inc.</a:t>
            </a:r>
          </a:p>
        </p:txBody>
      </p:sp>
    </p:spTree>
    <p:extLst>
      <p:ext uri="{BB962C8B-B14F-4D97-AF65-F5344CB8AC3E}">
        <p14:creationId xmlns:p14="http://schemas.microsoft.com/office/powerpoint/2010/main" val="21502671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711440" cy="1450757"/>
          </a:xfrm>
        </p:spPr>
        <p:txBody>
          <a:bodyPr>
            <a:noAutofit/>
          </a:bodyPr>
          <a:lstStyle/>
          <a:p>
            <a:r>
              <a:rPr lang="en-US" sz="2400" b="1" dirty="0">
                <a:solidFill>
                  <a:schemeClr val="tx1"/>
                </a:solidFill>
              </a:rPr>
              <a:t>Profit margins are thinning.  Charitable organizations report a widening gap between the trends in costs and prices charged.  About 45% of organizations report increased costs, with only about 14% reporting increased pricing.</a:t>
            </a:r>
          </a:p>
        </p:txBody>
      </p:sp>
      <p:sp>
        <p:nvSpPr>
          <p:cNvPr id="3" name="Slide Number Placeholder 2"/>
          <p:cNvSpPr>
            <a:spLocks noGrp="1"/>
          </p:cNvSpPr>
          <p:nvPr>
            <p:ph type="sldNum" sz="quarter" idx="12"/>
          </p:nvPr>
        </p:nvSpPr>
        <p:spPr/>
        <p:txBody>
          <a:bodyPr/>
          <a:lstStyle/>
          <a:p>
            <a:fld id="{3AD3E49A-6269-44A3-8F9A-0E794E9C1762}" type="slidenum">
              <a:rPr lang="en-US" smtClean="0"/>
              <a:pPr/>
              <a:t>29</a:t>
            </a:fld>
            <a:endParaRPr lang="en-US" dirty="0"/>
          </a:p>
        </p:txBody>
      </p:sp>
      <p:pic>
        <p:nvPicPr>
          <p:cNvPr id="4" name="Picture 3">
            <a:extLst>
              <a:ext uri="{FF2B5EF4-FFF2-40B4-BE49-F238E27FC236}">
                <a16:creationId xmlns:a16="http://schemas.microsoft.com/office/drawing/2014/main" id="{06E0796B-27C5-45F4-B7CC-4AEB5BA0E344}"/>
              </a:ext>
            </a:extLst>
          </p:cNvPr>
          <p:cNvPicPr>
            <a:picLocks noChangeAspect="1"/>
          </p:cNvPicPr>
          <p:nvPr/>
        </p:nvPicPr>
        <p:blipFill>
          <a:blip r:embed="rId2"/>
          <a:stretch>
            <a:fillRect/>
          </a:stretch>
        </p:blipFill>
        <p:spPr>
          <a:xfrm>
            <a:off x="1295400" y="1981200"/>
            <a:ext cx="6434595" cy="3933168"/>
          </a:xfrm>
          <a:prstGeom prst="rect">
            <a:avLst/>
          </a:prstGeom>
        </p:spPr>
      </p:pic>
      <p:sp>
        <p:nvSpPr>
          <p:cNvPr id="6" name="Date Placeholder 5">
            <a:extLst>
              <a:ext uri="{FF2B5EF4-FFF2-40B4-BE49-F238E27FC236}">
                <a16:creationId xmlns:a16="http://schemas.microsoft.com/office/drawing/2014/main" id="{97AAFC69-F92B-463E-9776-C2A68DFAEE73}"/>
              </a:ext>
            </a:extLst>
          </p:cNvPr>
          <p:cNvSpPr>
            <a:spLocks noGrp="1"/>
          </p:cNvSpPr>
          <p:nvPr>
            <p:ph type="dt" sz="half" idx="10"/>
          </p:nvPr>
        </p:nvSpPr>
        <p:spPr/>
        <p:txBody>
          <a:bodyPr/>
          <a:lstStyle/>
          <a:p>
            <a:r>
              <a:rPr lang="en-US" dirty="0"/>
              <a:t>6/28/2017</a:t>
            </a:r>
          </a:p>
        </p:txBody>
      </p:sp>
      <p:sp>
        <p:nvSpPr>
          <p:cNvPr id="7" name="Footer Placeholder 6">
            <a:extLst>
              <a:ext uri="{FF2B5EF4-FFF2-40B4-BE49-F238E27FC236}">
                <a16:creationId xmlns:a16="http://schemas.microsoft.com/office/drawing/2014/main" id="{DB9EE11A-31AD-4B42-B71F-6653A54978AD}"/>
              </a:ext>
            </a:extLst>
          </p:cNvPr>
          <p:cNvSpPr>
            <a:spLocks noGrp="1"/>
          </p:cNvSpPr>
          <p:nvPr>
            <p:ph type="ftr" sz="quarter" idx="11"/>
          </p:nvPr>
        </p:nvSpPr>
        <p:spPr/>
        <p:txBody>
          <a:bodyPr/>
          <a:lstStyle/>
          <a:p>
            <a:r>
              <a:rPr lang="en-US" dirty="0"/>
              <a:t>Mountain View Insights, Inc.</a:t>
            </a:r>
          </a:p>
        </p:txBody>
      </p:sp>
    </p:spTree>
    <p:extLst>
      <p:ext uri="{BB962C8B-B14F-4D97-AF65-F5344CB8AC3E}">
        <p14:creationId xmlns:p14="http://schemas.microsoft.com/office/powerpoint/2010/main" val="1088496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005117A-EEB8-47CA-8DE6-0C1131970AD7}"/>
              </a:ext>
            </a:extLst>
          </p:cNvPr>
          <p:cNvSpPr>
            <a:spLocks noGrp="1"/>
          </p:cNvSpPr>
          <p:nvPr>
            <p:ph type="title"/>
          </p:nvPr>
        </p:nvSpPr>
        <p:spPr>
          <a:xfrm>
            <a:off x="822960" y="286605"/>
            <a:ext cx="7543800" cy="1313596"/>
          </a:xfrm>
        </p:spPr>
        <p:txBody>
          <a:bodyPr>
            <a:normAutofit/>
          </a:bodyPr>
          <a:lstStyle/>
          <a:p>
            <a:r>
              <a:rPr lang="en-US" sz="4000" b="1" dirty="0">
                <a:solidFill>
                  <a:schemeClr val="tx1"/>
                </a:solidFill>
              </a:rPr>
              <a:t>Summary of Charitable</a:t>
            </a:r>
            <a:br>
              <a:rPr lang="en-US" sz="4000" b="1" dirty="0">
                <a:solidFill>
                  <a:schemeClr val="tx1"/>
                </a:solidFill>
              </a:rPr>
            </a:br>
            <a:r>
              <a:rPr lang="en-US" sz="4000" b="1" dirty="0">
                <a:solidFill>
                  <a:schemeClr val="tx1"/>
                </a:solidFill>
              </a:rPr>
              <a:t>Organization Bingo Feedback</a:t>
            </a:r>
          </a:p>
        </p:txBody>
      </p:sp>
      <p:sp>
        <p:nvSpPr>
          <p:cNvPr id="5" name="Content Placeholder 4">
            <a:extLst>
              <a:ext uri="{FF2B5EF4-FFF2-40B4-BE49-F238E27FC236}">
                <a16:creationId xmlns:a16="http://schemas.microsoft.com/office/drawing/2014/main" id="{8DBBD385-B3E5-4A9D-B8FF-AE0244257C41}"/>
              </a:ext>
            </a:extLst>
          </p:cNvPr>
          <p:cNvSpPr>
            <a:spLocks noGrp="1"/>
          </p:cNvSpPr>
          <p:nvPr>
            <p:ph idx="1"/>
          </p:nvPr>
        </p:nvSpPr>
        <p:spPr/>
        <p:txBody>
          <a:bodyPr>
            <a:normAutofit fontScale="92500" lnSpcReduction="10000"/>
          </a:bodyPr>
          <a:lstStyle/>
          <a:p>
            <a:pPr marL="0" indent="0">
              <a:buNone/>
            </a:pPr>
            <a:r>
              <a:rPr lang="en-US" sz="2400" b="1" dirty="0"/>
              <a:t>Bingo continues to decline in Colorado</a:t>
            </a:r>
          </a:p>
          <a:p>
            <a:pPr lvl="1">
              <a:buFont typeface="Wingdings" panose="05000000000000000000" pitchFamily="2" charset="2"/>
              <a:buChar char="§"/>
            </a:pPr>
            <a:r>
              <a:rPr lang="en-US" sz="2000" dirty="0"/>
              <a:t>Revenues are declining</a:t>
            </a:r>
          </a:p>
          <a:p>
            <a:pPr lvl="1">
              <a:buFont typeface="Wingdings" panose="05000000000000000000" pitchFamily="2" charset="2"/>
              <a:buChar char="§"/>
            </a:pPr>
            <a:r>
              <a:rPr lang="en-US" sz="2000" dirty="0"/>
              <a:t>Profit margins are shrinking</a:t>
            </a:r>
          </a:p>
          <a:p>
            <a:pPr lvl="1">
              <a:buFont typeface="Wingdings" panose="05000000000000000000" pitchFamily="2" charset="2"/>
              <a:buChar char="§"/>
            </a:pPr>
            <a:r>
              <a:rPr lang="en-US" sz="2000" dirty="0"/>
              <a:t>Players are aging, and harder to attract younger players</a:t>
            </a:r>
          </a:p>
          <a:p>
            <a:pPr marL="0" indent="0">
              <a:buNone/>
            </a:pPr>
            <a:r>
              <a:rPr lang="en-US" sz="2400" b="1" dirty="0"/>
              <a:t>There are few complaints about bingo regulations (prize limits, reporting)</a:t>
            </a:r>
          </a:p>
          <a:p>
            <a:pPr marL="0" indent="0">
              <a:buNone/>
            </a:pPr>
            <a:r>
              <a:rPr lang="en-US" sz="2400" b="1" dirty="0"/>
              <a:t>The game itself not attracting players like it once did</a:t>
            </a:r>
          </a:p>
          <a:p>
            <a:pPr marL="0" indent="0">
              <a:buNone/>
            </a:pPr>
            <a:r>
              <a:rPr lang="en-US" sz="2400" b="1" dirty="0"/>
              <a:t>No apparent magic bullets to fix bingo short of disruptive innovation </a:t>
            </a:r>
          </a:p>
          <a:p>
            <a:pPr marL="0" indent="0">
              <a:buNone/>
            </a:pPr>
            <a:r>
              <a:rPr lang="en-US" sz="2400" b="1" dirty="0"/>
              <a:t>Charitable organizations are turning elsewhere to meet their fundraising needs</a:t>
            </a:r>
          </a:p>
          <a:p>
            <a:pPr>
              <a:buFont typeface="Wingdings" panose="05000000000000000000" pitchFamily="2" charset="2"/>
              <a:buChar char="§"/>
            </a:pPr>
            <a:endParaRPr lang="en-US" dirty="0"/>
          </a:p>
          <a:p>
            <a:pPr>
              <a:buFont typeface="Wingdings" panose="05000000000000000000" pitchFamily="2" charset="2"/>
              <a:buChar char="§"/>
            </a:pPr>
            <a:endParaRPr lang="en-US" dirty="0"/>
          </a:p>
          <a:p>
            <a:pPr lvl="1">
              <a:buFont typeface="Wingdings" panose="05000000000000000000" pitchFamily="2" charset="2"/>
              <a:buChar char="§"/>
            </a:pPr>
            <a:endParaRPr lang="en-US" dirty="0"/>
          </a:p>
        </p:txBody>
      </p:sp>
      <p:sp>
        <p:nvSpPr>
          <p:cNvPr id="3" name="Slide Number Placeholder 2">
            <a:extLst>
              <a:ext uri="{FF2B5EF4-FFF2-40B4-BE49-F238E27FC236}">
                <a16:creationId xmlns:a16="http://schemas.microsoft.com/office/drawing/2014/main" id="{E4968AC5-9247-4BCD-999F-E4BA0F04A121}"/>
              </a:ext>
            </a:extLst>
          </p:cNvPr>
          <p:cNvSpPr>
            <a:spLocks noGrp="1"/>
          </p:cNvSpPr>
          <p:nvPr>
            <p:ph type="sldNum" sz="quarter" idx="12"/>
          </p:nvPr>
        </p:nvSpPr>
        <p:spPr/>
        <p:txBody>
          <a:bodyPr/>
          <a:lstStyle/>
          <a:p>
            <a:fld id="{17F519B2-A66C-4D61-BBEB-0A8E45B55CAC}" type="slidenum">
              <a:rPr lang="en-US" smtClean="0"/>
              <a:pPr/>
              <a:t>3</a:t>
            </a:fld>
            <a:endParaRPr lang="en-US" dirty="0"/>
          </a:p>
        </p:txBody>
      </p:sp>
      <p:sp>
        <p:nvSpPr>
          <p:cNvPr id="2" name="Date Placeholder 1">
            <a:extLst>
              <a:ext uri="{FF2B5EF4-FFF2-40B4-BE49-F238E27FC236}">
                <a16:creationId xmlns:a16="http://schemas.microsoft.com/office/drawing/2014/main" id="{BBFB6848-B507-48D7-9EA0-3466AE1120DD}"/>
              </a:ext>
            </a:extLst>
          </p:cNvPr>
          <p:cNvSpPr>
            <a:spLocks noGrp="1"/>
          </p:cNvSpPr>
          <p:nvPr>
            <p:ph type="dt" sz="half" idx="10"/>
          </p:nvPr>
        </p:nvSpPr>
        <p:spPr/>
        <p:txBody>
          <a:bodyPr/>
          <a:lstStyle/>
          <a:p>
            <a:r>
              <a:rPr lang="en-US" dirty="0"/>
              <a:t>6/28/2017</a:t>
            </a:r>
          </a:p>
        </p:txBody>
      </p:sp>
      <p:sp>
        <p:nvSpPr>
          <p:cNvPr id="6" name="Footer Placeholder 5">
            <a:extLst>
              <a:ext uri="{FF2B5EF4-FFF2-40B4-BE49-F238E27FC236}">
                <a16:creationId xmlns:a16="http://schemas.microsoft.com/office/drawing/2014/main" id="{1EA7DC01-BC80-44CE-BE38-9916CFBA09FF}"/>
              </a:ext>
            </a:extLst>
          </p:cNvPr>
          <p:cNvSpPr>
            <a:spLocks noGrp="1"/>
          </p:cNvSpPr>
          <p:nvPr>
            <p:ph type="ftr" sz="quarter" idx="11"/>
          </p:nvPr>
        </p:nvSpPr>
        <p:spPr/>
        <p:txBody>
          <a:bodyPr/>
          <a:lstStyle/>
          <a:p>
            <a:r>
              <a:rPr lang="en-US" dirty="0"/>
              <a:t>Mountain View Insights, Inc.</a:t>
            </a:r>
          </a:p>
        </p:txBody>
      </p:sp>
    </p:spTree>
    <p:extLst>
      <p:ext uri="{BB962C8B-B14F-4D97-AF65-F5344CB8AC3E}">
        <p14:creationId xmlns:p14="http://schemas.microsoft.com/office/powerpoint/2010/main" val="39209103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solidFill>
                  <a:schemeClr val="tx1"/>
                </a:solidFill>
              </a:rPr>
              <a:t>In addition to bingo, more charitable organizations are using food concessions and fewer are using flea markets/bazaars than in 2012.  But otherwise, charitable organizations are using fundraising tools similarly to 2012.</a:t>
            </a:r>
          </a:p>
        </p:txBody>
      </p:sp>
      <p:sp>
        <p:nvSpPr>
          <p:cNvPr id="3" name="Slide Number Placeholder 2"/>
          <p:cNvSpPr>
            <a:spLocks noGrp="1"/>
          </p:cNvSpPr>
          <p:nvPr>
            <p:ph type="sldNum" sz="quarter" idx="12"/>
          </p:nvPr>
        </p:nvSpPr>
        <p:spPr/>
        <p:txBody>
          <a:bodyPr/>
          <a:lstStyle/>
          <a:p>
            <a:fld id="{3AD3E49A-6269-44A3-8F9A-0E794E9C1762}" type="slidenum">
              <a:rPr lang="en-US" smtClean="0"/>
              <a:pPr/>
              <a:t>30</a:t>
            </a:fld>
            <a:endParaRPr lang="en-US" dirty="0"/>
          </a:p>
        </p:txBody>
      </p:sp>
      <p:pic>
        <p:nvPicPr>
          <p:cNvPr id="4" name="Picture 3">
            <a:extLst>
              <a:ext uri="{FF2B5EF4-FFF2-40B4-BE49-F238E27FC236}">
                <a16:creationId xmlns:a16="http://schemas.microsoft.com/office/drawing/2014/main" id="{F53554FE-4A77-4431-B5AA-F60264633227}"/>
              </a:ext>
            </a:extLst>
          </p:cNvPr>
          <p:cNvPicPr>
            <a:picLocks noChangeAspect="1"/>
          </p:cNvPicPr>
          <p:nvPr/>
        </p:nvPicPr>
        <p:blipFill>
          <a:blip r:embed="rId2"/>
          <a:stretch>
            <a:fillRect/>
          </a:stretch>
        </p:blipFill>
        <p:spPr>
          <a:xfrm>
            <a:off x="990600" y="2168157"/>
            <a:ext cx="7494963" cy="2804050"/>
          </a:xfrm>
          <a:prstGeom prst="rect">
            <a:avLst/>
          </a:prstGeom>
        </p:spPr>
      </p:pic>
      <p:sp>
        <p:nvSpPr>
          <p:cNvPr id="5" name="Date Placeholder 4">
            <a:extLst>
              <a:ext uri="{FF2B5EF4-FFF2-40B4-BE49-F238E27FC236}">
                <a16:creationId xmlns:a16="http://schemas.microsoft.com/office/drawing/2014/main" id="{61F52E57-9DD0-46F1-BB99-2D774BEA2C27}"/>
              </a:ext>
            </a:extLst>
          </p:cNvPr>
          <p:cNvSpPr>
            <a:spLocks noGrp="1"/>
          </p:cNvSpPr>
          <p:nvPr>
            <p:ph type="dt" sz="half" idx="10"/>
          </p:nvPr>
        </p:nvSpPr>
        <p:spPr/>
        <p:txBody>
          <a:bodyPr/>
          <a:lstStyle/>
          <a:p>
            <a:r>
              <a:rPr lang="en-US" dirty="0"/>
              <a:t>6/28/2017</a:t>
            </a:r>
          </a:p>
        </p:txBody>
      </p:sp>
      <p:sp>
        <p:nvSpPr>
          <p:cNvPr id="6" name="Footer Placeholder 5">
            <a:extLst>
              <a:ext uri="{FF2B5EF4-FFF2-40B4-BE49-F238E27FC236}">
                <a16:creationId xmlns:a16="http://schemas.microsoft.com/office/drawing/2014/main" id="{48F40B77-C068-41A3-999E-0FB29CD97EB7}"/>
              </a:ext>
            </a:extLst>
          </p:cNvPr>
          <p:cNvSpPr>
            <a:spLocks noGrp="1"/>
          </p:cNvSpPr>
          <p:nvPr>
            <p:ph type="ftr" sz="quarter" idx="11"/>
          </p:nvPr>
        </p:nvSpPr>
        <p:spPr/>
        <p:txBody>
          <a:bodyPr/>
          <a:lstStyle/>
          <a:p>
            <a:r>
              <a:rPr lang="en-US" dirty="0"/>
              <a:t>Mountain View Insights, Inc.</a:t>
            </a:r>
          </a:p>
        </p:txBody>
      </p:sp>
      <p:sp>
        <p:nvSpPr>
          <p:cNvPr id="7" name="TextBox 6">
            <a:extLst>
              <a:ext uri="{FF2B5EF4-FFF2-40B4-BE49-F238E27FC236}">
                <a16:creationId xmlns:a16="http://schemas.microsoft.com/office/drawing/2014/main" id="{0A30FB56-0F3D-417E-BC19-BD480A011883}"/>
              </a:ext>
            </a:extLst>
          </p:cNvPr>
          <p:cNvSpPr txBox="1"/>
          <p:nvPr/>
        </p:nvSpPr>
        <p:spPr>
          <a:xfrm>
            <a:off x="5791200" y="5181600"/>
            <a:ext cx="3657600" cy="276999"/>
          </a:xfrm>
          <a:prstGeom prst="rect">
            <a:avLst/>
          </a:prstGeom>
          <a:noFill/>
        </p:spPr>
        <p:txBody>
          <a:bodyPr wrap="square" rtlCol="0">
            <a:spAutoFit/>
          </a:bodyPr>
          <a:lstStyle/>
          <a:p>
            <a:r>
              <a:rPr lang="en-US" sz="1200" dirty="0"/>
              <a:t>S=statistically different at 95% confidence</a:t>
            </a:r>
          </a:p>
        </p:txBody>
      </p:sp>
    </p:spTree>
    <p:extLst>
      <p:ext uri="{BB962C8B-B14F-4D97-AF65-F5344CB8AC3E}">
        <p14:creationId xmlns:p14="http://schemas.microsoft.com/office/powerpoint/2010/main" val="1469797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D2E1031-402A-49E7-BCBD-C0682A6E3D49}"/>
              </a:ext>
            </a:extLst>
          </p:cNvPr>
          <p:cNvSpPr>
            <a:spLocks noGrp="1"/>
          </p:cNvSpPr>
          <p:nvPr>
            <p:ph type="title"/>
          </p:nvPr>
        </p:nvSpPr>
        <p:spPr>
          <a:xfrm>
            <a:off x="822960" y="286605"/>
            <a:ext cx="7940040" cy="1313596"/>
          </a:xfrm>
        </p:spPr>
        <p:txBody>
          <a:bodyPr>
            <a:noAutofit/>
          </a:bodyPr>
          <a:lstStyle/>
          <a:p>
            <a:r>
              <a:rPr lang="en-US" sz="2400" b="1" dirty="0">
                <a:solidFill>
                  <a:schemeClr val="tx1"/>
                </a:solidFill>
              </a:rPr>
              <a:t>There was tepid interest in potential changes to bingo provided for evaluation.  Of those surveyed, increasing prize limits drew the most interest.  But even so, less than a third of charitable organizations felt this would be helpful (4 or 5 on the five-point scale).</a:t>
            </a:r>
          </a:p>
        </p:txBody>
      </p:sp>
      <p:sp>
        <p:nvSpPr>
          <p:cNvPr id="3" name="Slide Number Placeholder 2">
            <a:extLst>
              <a:ext uri="{FF2B5EF4-FFF2-40B4-BE49-F238E27FC236}">
                <a16:creationId xmlns:a16="http://schemas.microsoft.com/office/drawing/2014/main" id="{FDD35A21-3D15-4229-8A5D-1713BE50BAAC}"/>
              </a:ext>
            </a:extLst>
          </p:cNvPr>
          <p:cNvSpPr>
            <a:spLocks noGrp="1"/>
          </p:cNvSpPr>
          <p:nvPr>
            <p:ph type="sldNum" sz="quarter" idx="12"/>
          </p:nvPr>
        </p:nvSpPr>
        <p:spPr/>
        <p:txBody>
          <a:bodyPr/>
          <a:lstStyle/>
          <a:p>
            <a:fld id="{17F519B2-A66C-4D61-BBEB-0A8E45B55CAC}" type="slidenum">
              <a:rPr lang="en-US" smtClean="0"/>
              <a:pPr/>
              <a:t>31</a:t>
            </a:fld>
            <a:endParaRPr lang="en-US" dirty="0"/>
          </a:p>
        </p:txBody>
      </p:sp>
      <p:pic>
        <p:nvPicPr>
          <p:cNvPr id="9" name="Picture 8">
            <a:extLst>
              <a:ext uri="{FF2B5EF4-FFF2-40B4-BE49-F238E27FC236}">
                <a16:creationId xmlns:a16="http://schemas.microsoft.com/office/drawing/2014/main" id="{5DC760AE-9247-4F3F-A30C-8D106A5D3015}"/>
              </a:ext>
            </a:extLst>
          </p:cNvPr>
          <p:cNvPicPr>
            <a:picLocks noChangeAspect="1"/>
          </p:cNvPicPr>
          <p:nvPr/>
        </p:nvPicPr>
        <p:blipFill>
          <a:blip r:embed="rId2"/>
          <a:stretch>
            <a:fillRect/>
          </a:stretch>
        </p:blipFill>
        <p:spPr>
          <a:xfrm>
            <a:off x="1613311" y="1905000"/>
            <a:ext cx="6359338" cy="3962400"/>
          </a:xfrm>
          <a:prstGeom prst="rect">
            <a:avLst/>
          </a:prstGeom>
        </p:spPr>
      </p:pic>
      <p:sp>
        <p:nvSpPr>
          <p:cNvPr id="2" name="Date Placeholder 1">
            <a:extLst>
              <a:ext uri="{FF2B5EF4-FFF2-40B4-BE49-F238E27FC236}">
                <a16:creationId xmlns:a16="http://schemas.microsoft.com/office/drawing/2014/main" id="{3A1F4BDC-15CD-4718-B333-36CBA91A0C59}"/>
              </a:ext>
            </a:extLst>
          </p:cNvPr>
          <p:cNvSpPr>
            <a:spLocks noGrp="1"/>
          </p:cNvSpPr>
          <p:nvPr>
            <p:ph type="dt" sz="half" idx="10"/>
          </p:nvPr>
        </p:nvSpPr>
        <p:spPr/>
        <p:txBody>
          <a:bodyPr/>
          <a:lstStyle/>
          <a:p>
            <a:r>
              <a:rPr lang="en-US" dirty="0"/>
              <a:t>6/28/2017</a:t>
            </a:r>
          </a:p>
        </p:txBody>
      </p:sp>
      <p:sp>
        <p:nvSpPr>
          <p:cNvPr id="4" name="Footer Placeholder 3">
            <a:extLst>
              <a:ext uri="{FF2B5EF4-FFF2-40B4-BE49-F238E27FC236}">
                <a16:creationId xmlns:a16="http://schemas.microsoft.com/office/drawing/2014/main" id="{A7A48CEC-1EBD-49FF-B87D-65F5FAEAB648}"/>
              </a:ext>
            </a:extLst>
          </p:cNvPr>
          <p:cNvSpPr>
            <a:spLocks noGrp="1"/>
          </p:cNvSpPr>
          <p:nvPr>
            <p:ph type="ftr" sz="quarter" idx="11"/>
          </p:nvPr>
        </p:nvSpPr>
        <p:spPr/>
        <p:txBody>
          <a:bodyPr/>
          <a:lstStyle/>
          <a:p>
            <a:r>
              <a:rPr lang="en-US" dirty="0"/>
              <a:t>Mountain View Insights, Inc.</a:t>
            </a:r>
          </a:p>
        </p:txBody>
      </p:sp>
      <p:sp>
        <p:nvSpPr>
          <p:cNvPr id="5" name="TextBox 4">
            <a:extLst>
              <a:ext uri="{FF2B5EF4-FFF2-40B4-BE49-F238E27FC236}">
                <a16:creationId xmlns:a16="http://schemas.microsoft.com/office/drawing/2014/main" id="{3231B413-557D-493B-BF39-7C551C99D212}"/>
              </a:ext>
            </a:extLst>
          </p:cNvPr>
          <p:cNvSpPr txBox="1"/>
          <p:nvPr/>
        </p:nvSpPr>
        <p:spPr>
          <a:xfrm>
            <a:off x="1524000" y="5943600"/>
            <a:ext cx="5638800" cy="276999"/>
          </a:xfrm>
          <a:prstGeom prst="rect">
            <a:avLst/>
          </a:prstGeom>
          <a:noFill/>
        </p:spPr>
        <p:txBody>
          <a:bodyPr wrap="square" rtlCol="0">
            <a:spAutoFit/>
          </a:bodyPr>
          <a:lstStyle/>
          <a:p>
            <a:r>
              <a:rPr lang="en-US" sz="1200" dirty="0"/>
              <a:t>Scale:  1=Not At All Helpful to 5=Extremely Helpful</a:t>
            </a:r>
          </a:p>
        </p:txBody>
      </p:sp>
    </p:spTree>
    <p:extLst>
      <p:ext uri="{BB962C8B-B14F-4D97-AF65-F5344CB8AC3E}">
        <p14:creationId xmlns:p14="http://schemas.microsoft.com/office/powerpoint/2010/main" val="3189081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D2E1031-402A-49E7-BCBD-C0682A6E3D49}"/>
              </a:ext>
            </a:extLst>
          </p:cNvPr>
          <p:cNvSpPr>
            <a:spLocks noGrp="1"/>
          </p:cNvSpPr>
          <p:nvPr>
            <p:ph type="title"/>
          </p:nvPr>
        </p:nvSpPr>
        <p:spPr>
          <a:xfrm>
            <a:off x="822960" y="286605"/>
            <a:ext cx="7940040" cy="1313596"/>
          </a:xfrm>
        </p:spPr>
        <p:txBody>
          <a:bodyPr>
            <a:noAutofit/>
          </a:bodyPr>
          <a:lstStyle/>
          <a:p>
            <a:r>
              <a:rPr lang="en-US" sz="2400" b="1" dirty="0">
                <a:solidFill>
                  <a:schemeClr val="tx1"/>
                </a:solidFill>
              </a:rPr>
              <a:t>We asked about a similar list of potential changes in 2012.  Interest this year was directionally or significantly lower than in 2012 for most of the ideas.</a:t>
            </a:r>
          </a:p>
        </p:txBody>
      </p:sp>
      <p:sp>
        <p:nvSpPr>
          <p:cNvPr id="3" name="Slide Number Placeholder 2">
            <a:extLst>
              <a:ext uri="{FF2B5EF4-FFF2-40B4-BE49-F238E27FC236}">
                <a16:creationId xmlns:a16="http://schemas.microsoft.com/office/drawing/2014/main" id="{FDD35A21-3D15-4229-8A5D-1713BE50BAAC}"/>
              </a:ext>
            </a:extLst>
          </p:cNvPr>
          <p:cNvSpPr>
            <a:spLocks noGrp="1"/>
          </p:cNvSpPr>
          <p:nvPr>
            <p:ph type="sldNum" sz="quarter" idx="12"/>
          </p:nvPr>
        </p:nvSpPr>
        <p:spPr/>
        <p:txBody>
          <a:bodyPr/>
          <a:lstStyle/>
          <a:p>
            <a:fld id="{17F519B2-A66C-4D61-BBEB-0A8E45B55CAC}" type="slidenum">
              <a:rPr lang="en-US" smtClean="0"/>
              <a:pPr/>
              <a:t>32</a:t>
            </a:fld>
            <a:endParaRPr lang="en-US" dirty="0"/>
          </a:p>
        </p:txBody>
      </p:sp>
      <p:pic>
        <p:nvPicPr>
          <p:cNvPr id="2" name="Picture 1">
            <a:extLst>
              <a:ext uri="{FF2B5EF4-FFF2-40B4-BE49-F238E27FC236}">
                <a16:creationId xmlns:a16="http://schemas.microsoft.com/office/drawing/2014/main" id="{2151A1CA-144B-4AD2-AF34-F147CC8945DF}"/>
              </a:ext>
            </a:extLst>
          </p:cNvPr>
          <p:cNvPicPr>
            <a:picLocks noChangeAspect="1"/>
          </p:cNvPicPr>
          <p:nvPr/>
        </p:nvPicPr>
        <p:blipFill>
          <a:blip r:embed="rId2"/>
          <a:stretch>
            <a:fillRect/>
          </a:stretch>
        </p:blipFill>
        <p:spPr>
          <a:xfrm>
            <a:off x="1291161" y="2057400"/>
            <a:ext cx="7003637" cy="3453732"/>
          </a:xfrm>
          <a:prstGeom prst="rect">
            <a:avLst/>
          </a:prstGeom>
        </p:spPr>
      </p:pic>
      <p:sp>
        <p:nvSpPr>
          <p:cNvPr id="4" name="Date Placeholder 3">
            <a:extLst>
              <a:ext uri="{FF2B5EF4-FFF2-40B4-BE49-F238E27FC236}">
                <a16:creationId xmlns:a16="http://schemas.microsoft.com/office/drawing/2014/main" id="{1B26FE71-7E5A-4644-952D-5CAFEBA36EA1}"/>
              </a:ext>
            </a:extLst>
          </p:cNvPr>
          <p:cNvSpPr>
            <a:spLocks noGrp="1"/>
          </p:cNvSpPr>
          <p:nvPr>
            <p:ph type="dt" sz="half" idx="10"/>
          </p:nvPr>
        </p:nvSpPr>
        <p:spPr/>
        <p:txBody>
          <a:bodyPr/>
          <a:lstStyle/>
          <a:p>
            <a:r>
              <a:rPr lang="en-US" dirty="0"/>
              <a:t>6/28/2017</a:t>
            </a:r>
          </a:p>
        </p:txBody>
      </p:sp>
      <p:sp>
        <p:nvSpPr>
          <p:cNvPr id="5" name="Footer Placeholder 4">
            <a:extLst>
              <a:ext uri="{FF2B5EF4-FFF2-40B4-BE49-F238E27FC236}">
                <a16:creationId xmlns:a16="http://schemas.microsoft.com/office/drawing/2014/main" id="{8CB62664-C5FB-49F8-A38C-9CC0BD2ECBAA}"/>
              </a:ext>
            </a:extLst>
          </p:cNvPr>
          <p:cNvSpPr>
            <a:spLocks noGrp="1"/>
          </p:cNvSpPr>
          <p:nvPr>
            <p:ph type="ftr" sz="quarter" idx="11"/>
          </p:nvPr>
        </p:nvSpPr>
        <p:spPr/>
        <p:txBody>
          <a:bodyPr/>
          <a:lstStyle/>
          <a:p>
            <a:r>
              <a:rPr lang="en-US" dirty="0"/>
              <a:t>Mountain View Insights, Inc.</a:t>
            </a:r>
          </a:p>
        </p:txBody>
      </p:sp>
      <p:sp>
        <p:nvSpPr>
          <p:cNvPr id="8" name="TextBox 7">
            <a:extLst>
              <a:ext uri="{FF2B5EF4-FFF2-40B4-BE49-F238E27FC236}">
                <a16:creationId xmlns:a16="http://schemas.microsoft.com/office/drawing/2014/main" id="{D6927D68-C473-4189-B51A-27507DF5108D}"/>
              </a:ext>
            </a:extLst>
          </p:cNvPr>
          <p:cNvSpPr txBox="1"/>
          <p:nvPr/>
        </p:nvSpPr>
        <p:spPr>
          <a:xfrm>
            <a:off x="1219200" y="5715000"/>
            <a:ext cx="5638800" cy="276999"/>
          </a:xfrm>
          <a:prstGeom prst="rect">
            <a:avLst/>
          </a:prstGeom>
          <a:noFill/>
        </p:spPr>
        <p:txBody>
          <a:bodyPr wrap="square" rtlCol="0">
            <a:spAutoFit/>
          </a:bodyPr>
          <a:lstStyle/>
          <a:p>
            <a:r>
              <a:rPr lang="en-US" sz="1200" dirty="0"/>
              <a:t>Scale:  1=Not At All Helpful to 5=Extremely Helpful</a:t>
            </a:r>
          </a:p>
        </p:txBody>
      </p:sp>
      <p:sp>
        <p:nvSpPr>
          <p:cNvPr id="9" name="TextBox 8">
            <a:extLst>
              <a:ext uri="{FF2B5EF4-FFF2-40B4-BE49-F238E27FC236}">
                <a16:creationId xmlns:a16="http://schemas.microsoft.com/office/drawing/2014/main" id="{DC26F386-B00C-4FD9-A94B-2152D5F55EA0}"/>
              </a:ext>
            </a:extLst>
          </p:cNvPr>
          <p:cNvSpPr txBox="1"/>
          <p:nvPr/>
        </p:nvSpPr>
        <p:spPr>
          <a:xfrm>
            <a:off x="1219200" y="5963601"/>
            <a:ext cx="3657600" cy="276999"/>
          </a:xfrm>
          <a:prstGeom prst="rect">
            <a:avLst/>
          </a:prstGeom>
          <a:noFill/>
        </p:spPr>
        <p:txBody>
          <a:bodyPr wrap="square" rtlCol="0">
            <a:spAutoFit/>
          </a:bodyPr>
          <a:lstStyle/>
          <a:p>
            <a:r>
              <a:rPr lang="en-US" sz="1200" dirty="0"/>
              <a:t>S=statistically different at 95% confidence</a:t>
            </a:r>
          </a:p>
        </p:txBody>
      </p:sp>
    </p:spTree>
    <p:extLst>
      <p:ext uri="{BB962C8B-B14F-4D97-AF65-F5344CB8AC3E}">
        <p14:creationId xmlns:p14="http://schemas.microsoft.com/office/powerpoint/2010/main" val="32546840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940040" cy="1450757"/>
          </a:xfrm>
        </p:spPr>
        <p:txBody>
          <a:bodyPr>
            <a:noAutofit/>
          </a:bodyPr>
          <a:lstStyle/>
          <a:p>
            <a:r>
              <a:rPr lang="en-US" sz="2400" b="1" dirty="0">
                <a:solidFill>
                  <a:schemeClr val="tx1"/>
                </a:solidFill>
              </a:rPr>
              <a:t>Declining proceeds and lack of volunteer support continue to drive charitable organizations to suspend bingo operations.  An aging player base and general lack of player interest are also key factors.</a:t>
            </a:r>
          </a:p>
        </p:txBody>
      </p:sp>
      <p:sp>
        <p:nvSpPr>
          <p:cNvPr id="3" name="Slide Number Placeholder 2"/>
          <p:cNvSpPr>
            <a:spLocks noGrp="1"/>
          </p:cNvSpPr>
          <p:nvPr>
            <p:ph type="sldNum" sz="quarter" idx="12"/>
          </p:nvPr>
        </p:nvSpPr>
        <p:spPr/>
        <p:txBody>
          <a:bodyPr/>
          <a:lstStyle/>
          <a:p>
            <a:fld id="{3AD3E49A-6269-44A3-8F9A-0E794E9C1762}" type="slidenum">
              <a:rPr lang="en-US" smtClean="0"/>
              <a:pPr/>
              <a:t>33</a:t>
            </a:fld>
            <a:endParaRPr lang="en-US" dirty="0"/>
          </a:p>
        </p:txBody>
      </p:sp>
      <p:sp>
        <p:nvSpPr>
          <p:cNvPr id="4" name="TextBox 3"/>
          <p:cNvSpPr txBox="1"/>
          <p:nvPr/>
        </p:nvSpPr>
        <p:spPr>
          <a:xfrm>
            <a:off x="1752600" y="6039991"/>
            <a:ext cx="5181600" cy="276999"/>
          </a:xfrm>
          <a:prstGeom prst="rect">
            <a:avLst/>
          </a:prstGeom>
          <a:noFill/>
        </p:spPr>
        <p:txBody>
          <a:bodyPr wrap="square" rtlCol="0">
            <a:spAutoFit/>
          </a:bodyPr>
          <a:lstStyle/>
          <a:p>
            <a:r>
              <a:rPr lang="en-US" sz="1200" dirty="0"/>
              <a:t>Note:  small base size (n=14 2017, n=37 2012)</a:t>
            </a:r>
          </a:p>
        </p:txBody>
      </p:sp>
      <p:pic>
        <p:nvPicPr>
          <p:cNvPr id="7" name="Picture 6">
            <a:extLst>
              <a:ext uri="{FF2B5EF4-FFF2-40B4-BE49-F238E27FC236}">
                <a16:creationId xmlns:a16="http://schemas.microsoft.com/office/drawing/2014/main" id="{B6BAB7BF-C9C1-406A-BF3F-9C546ABE4DA5}"/>
              </a:ext>
            </a:extLst>
          </p:cNvPr>
          <p:cNvPicPr>
            <a:picLocks noChangeAspect="1"/>
          </p:cNvPicPr>
          <p:nvPr/>
        </p:nvPicPr>
        <p:blipFill>
          <a:blip r:embed="rId2"/>
          <a:stretch>
            <a:fillRect/>
          </a:stretch>
        </p:blipFill>
        <p:spPr>
          <a:xfrm>
            <a:off x="1828800" y="1825021"/>
            <a:ext cx="5181600" cy="4214970"/>
          </a:xfrm>
          <a:prstGeom prst="rect">
            <a:avLst/>
          </a:prstGeom>
        </p:spPr>
      </p:pic>
      <p:sp>
        <p:nvSpPr>
          <p:cNvPr id="5" name="Date Placeholder 4">
            <a:extLst>
              <a:ext uri="{FF2B5EF4-FFF2-40B4-BE49-F238E27FC236}">
                <a16:creationId xmlns:a16="http://schemas.microsoft.com/office/drawing/2014/main" id="{6AFD2829-0263-4B63-AD31-E025B5A53A25}"/>
              </a:ext>
            </a:extLst>
          </p:cNvPr>
          <p:cNvSpPr>
            <a:spLocks noGrp="1"/>
          </p:cNvSpPr>
          <p:nvPr>
            <p:ph type="dt" sz="half" idx="10"/>
          </p:nvPr>
        </p:nvSpPr>
        <p:spPr/>
        <p:txBody>
          <a:bodyPr/>
          <a:lstStyle/>
          <a:p>
            <a:r>
              <a:rPr lang="en-US" dirty="0"/>
              <a:t>6/28/2017</a:t>
            </a:r>
          </a:p>
        </p:txBody>
      </p:sp>
      <p:sp>
        <p:nvSpPr>
          <p:cNvPr id="6" name="Footer Placeholder 5">
            <a:extLst>
              <a:ext uri="{FF2B5EF4-FFF2-40B4-BE49-F238E27FC236}">
                <a16:creationId xmlns:a16="http://schemas.microsoft.com/office/drawing/2014/main" id="{EC146B4D-E31C-43C8-A2BA-3F2E36EE986B}"/>
              </a:ext>
            </a:extLst>
          </p:cNvPr>
          <p:cNvSpPr>
            <a:spLocks noGrp="1"/>
          </p:cNvSpPr>
          <p:nvPr>
            <p:ph type="ftr" sz="quarter" idx="11"/>
          </p:nvPr>
        </p:nvSpPr>
        <p:spPr/>
        <p:txBody>
          <a:bodyPr/>
          <a:lstStyle/>
          <a:p>
            <a:r>
              <a:rPr lang="en-US" dirty="0"/>
              <a:t>Mountain View Insights, Inc.</a:t>
            </a:r>
          </a:p>
        </p:txBody>
      </p:sp>
    </p:spTree>
    <p:extLst>
      <p:ext uri="{BB962C8B-B14F-4D97-AF65-F5344CB8AC3E}">
        <p14:creationId xmlns:p14="http://schemas.microsoft.com/office/powerpoint/2010/main" val="599810359"/>
      </p:ext>
    </p:extLst>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005117A-EEB8-47CA-8DE6-0C1131970AD7}"/>
              </a:ext>
            </a:extLst>
          </p:cNvPr>
          <p:cNvSpPr>
            <a:spLocks noGrp="1"/>
          </p:cNvSpPr>
          <p:nvPr>
            <p:ph type="title"/>
          </p:nvPr>
        </p:nvSpPr>
        <p:spPr>
          <a:xfrm>
            <a:off x="822960" y="286605"/>
            <a:ext cx="7543800" cy="1313596"/>
          </a:xfrm>
        </p:spPr>
        <p:txBody>
          <a:bodyPr>
            <a:normAutofit/>
          </a:bodyPr>
          <a:lstStyle/>
          <a:p>
            <a:r>
              <a:rPr lang="en-US" sz="3600" b="1" dirty="0">
                <a:solidFill>
                  <a:schemeClr val="tx1"/>
                </a:solidFill>
              </a:rPr>
              <a:t>Summary of Charitable</a:t>
            </a:r>
            <a:br>
              <a:rPr lang="en-US" sz="3600" b="1" dirty="0">
                <a:solidFill>
                  <a:schemeClr val="tx1"/>
                </a:solidFill>
              </a:rPr>
            </a:br>
            <a:r>
              <a:rPr lang="en-US" sz="3600" b="1" dirty="0">
                <a:solidFill>
                  <a:schemeClr val="tx1"/>
                </a:solidFill>
              </a:rPr>
              <a:t>Organization Bingo Feedback</a:t>
            </a:r>
          </a:p>
        </p:txBody>
      </p:sp>
      <p:sp>
        <p:nvSpPr>
          <p:cNvPr id="5" name="Content Placeholder 4">
            <a:extLst>
              <a:ext uri="{FF2B5EF4-FFF2-40B4-BE49-F238E27FC236}">
                <a16:creationId xmlns:a16="http://schemas.microsoft.com/office/drawing/2014/main" id="{8DBBD385-B3E5-4A9D-B8FF-AE0244257C41}"/>
              </a:ext>
            </a:extLst>
          </p:cNvPr>
          <p:cNvSpPr>
            <a:spLocks noGrp="1"/>
          </p:cNvSpPr>
          <p:nvPr>
            <p:ph idx="1"/>
          </p:nvPr>
        </p:nvSpPr>
        <p:spPr/>
        <p:txBody>
          <a:bodyPr/>
          <a:lstStyle/>
          <a:p>
            <a:pPr>
              <a:buFont typeface="Wingdings" panose="05000000000000000000" pitchFamily="2" charset="2"/>
              <a:buChar char="§"/>
            </a:pPr>
            <a:r>
              <a:rPr lang="en-US" dirty="0"/>
              <a:t>Bingo continues to decline in Colorado</a:t>
            </a:r>
          </a:p>
          <a:p>
            <a:pPr lvl="1">
              <a:buFont typeface="Wingdings" panose="05000000000000000000" pitchFamily="2" charset="2"/>
              <a:buChar char="§"/>
            </a:pPr>
            <a:r>
              <a:rPr lang="en-US" dirty="0"/>
              <a:t>Costs are up, profits are down</a:t>
            </a:r>
          </a:p>
          <a:p>
            <a:pPr lvl="1">
              <a:buFont typeface="Wingdings" panose="05000000000000000000" pitchFamily="2" charset="2"/>
              <a:buChar char="§"/>
            </a:pPr>
            <a:r>
              <a:rPr lang="en-US" dirty="0"/>
              <a:t>Players are aging, and harder to attract to the game</a:t>
            </a:r>
          </a:p>
          <a:p>
            <a:pPr lvl="1">
              <a:buFont typeface="Wingdings" panose="05000000000000000000" pitchFamily="2" charset="2"/>
              <a:buChar char="§"/>
            </a:pPr>
            <a:r>
              <a:rPr lang="en-US" dirty="0"/>
              <a:t>There is competition from for-profit bingo, and reportedly from illegal internet bingo operations</a:t>
            </a:r>
          </a:p>
          <a:p>
            <a:pPr>
              <a:buFont typeface="Wingdings" panose="05000000000000000000" pitchFamily="2" charset="2"/>
              <a:buChar char="§"/>
            </a:pPr>
            <a:r>
              <a:rPr lang="en-US" dirty="0"/>
              <a:t>There are a few complaints about regulations (prize limits, reporting)</a:t>
            </a:r>
          </a:p>
          <a:p>
            <a:pPr>
              <a:buFont typeface="Wingdings" panose="05000000000000000000" pitchFamily="2" charset="2"/>
              <a:buChar char="§"/>
            </a:pPr>
            <a:r>
              <a:rPr lang="en-US" dirty="0"/>
              <a:t>But in general, it seems to be more about the game itself not attracting players like it once did</a:t>
            </a:r>
          </a:p>
          <a:p>
            <a:pPr>
              <a:buFont typeface="Wingdings" panose="05000000000000000000" pitchFamily="2" charset="2"/>
              <a:buChar char="§"/>
            </a:pPr>
            <a:r>
              <a:rPr lang="en-US" dirty="0"/>
              <a:t>Where else can charitable organizations turn to meet their fundraising needs?</a:t>
            </a:r>
          </a:p>
          <a:p>
            <a:pPr>
              <a:buFont typeface="Wingdings" panose="05000000000000000000" pitchFamily="2" charset="2"/>
              <a:buChar char="§"/>
            </a:pPr>
            <a:endParaRPr lang="en-US" dirty="0"/>
          </a:p>
          <a:p>
            <a:pPr>
              <a:buFont typeface="Wingdings" panose="05000000000000000000" pitchFamily="2" charset="2"/>
              <a:buChar char="§"/>
            </a:pPr>
            <a:endParaRPr lang="en-US" dirty="0"/>
          </a:p>
          <a:p>
            <a:pPr lvl="1">
              <a:buFont typeface="Wingdings" panose="05000000000000000000" pitchFamily="2" charset="2"/>
              <a:buChar char="§"/>
            </a:pPr>
            <a:endParaRPr lang="en-US" dirty="0"/>
          </a:p>
        </p:txBody>
      </p:sp>
      <p:sp>
        <p:nvSpPr>
          <p:cNvPr id="3" name="Slide Number Placeholder 2">
            <a:extLst>
              <a:ext uri="{FF2B5EF4-FFF2-40B4-BE49-F238E27FC236}">
                <a16:creationId xmlns:a16="http://schemas.microsoft.com/office/drawing/2014/main" id="{E4968AC5-9247-4BCD-999F-E4BA0F04A121}"/>
              </a:ext>
            </a:extLst>
          </p:cNvPr>
          <p:cNvSpPr>
            <a:spLocks noGrp="1"/>
          </p:cNvSpPr>
          <p:nvPr>
            <p:ph type="sldNum" sz="quarter" idx="12"/>
          </p:nvPr>
        </p:nvSpPr>
        <p:spPr/>
        <p:txBody>
          <a:bodyPr/>
          <a:lstStyle/>
          <a:p>
            <a:fld id="{17F519B2-A66C-4D61-BBEB-0A8E45B55CAC}" type="slidenum">
              <a:rPr lang="en-US" smtClean="0"/>
              <a:pPr/>
              <a:t>34</a:t>
            </a:fld>
            <a:endParaRPr lang="en-US" dirty="0"/>
          </a:p>
        </p:txBody>
      </p:sp>
      <p:sp>
        <p:nvSpPr>
          <p:cNvPr id="2" name="Date Placeholder 1">
            <a:extLst>
              <a:ext uri="{FF2B5EF4-FFF2-40B4-BE49-F238E27FC236}">
                <a16:creationId xmlns:a16="http://schemas.microsoft.com/office/drawing/2014/main" id="{BBFB6848-B507-48D7-9EA0-3466AE1120DD}"/>
              </a:ext>
            </a:extLst>
          </p:cNvPr>
          <p:cNvSpPr>
            <a:spLocks noGrp="1"/>
          </p:cNvSpPr>
          <p:nvPr>
            <p:ph type="dt" sz="half" idx="10"/>
          </p:nvPr>
        </p:nvSpPr>
        <p:spPr/>
        <p:txBody>
          <a:bodyPr/>
          <a:lstStyle/>
          <a:p>
            <a:r>
              <a:rPr lang="en-US" dirty="0"/>
              <a:t>6/28/2017</a:t>
            </a:r>
          </a:p>
        </p:txBody>
      </p:sp>
      <p:sp>
        <p:nvSpPr>
          <p:cNvPr id="6" name="Footer Placeholder 5">
            <a:extLst>
              <a:ext uri="{FF2B5EF4-FFF2-40B4-BE49-F238E27FC236}">
                <a16:creationId xmlns:a16="http://schemas.microsoft.com/office/drawing/2014/main" id="{1EA7DC01-BC80-44CE-BE38-9916CFBA09FF}"/>
              </a:ext>
            </a:extLst>
          </p:cNvPr>
          <p:cNvSpPr>
            <a:spLocks noGrp="1"/>
          </p:cNvSpPr>
          <p:nvPr>
            <p:ph type="ftr" sz="quarter" idx="11"/>
          </p:nvPr>
        </p:nvSpPr>
        <p:spPr/>
        <p:txBody>
          <a:bodyPr/>
          <a:lstStyle/>
          <a:p>
            <a:r>
              <a:rPr lang="en-US" dirty="0"/>
              <a:t>Mountain View Insights, Inc.</a:t>
            </a:r>
          </a:p>
        </p:txBody>
      </p:sp>
    </p:spTree>
    <p:extLst>
      <p:ext uri="{BB962C8B-B14F-4D97-AF65-F5344CB8AC3E}">
        <p14:creationId xmlns:p14="http://schemas.microsoft.com/office/powerpoint/2010/main" val="8697087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005117A-EEB8-47CA-8DE6-0C1131970AD7}"/>
              </a:ext>
            </a:extLst>
          </p:cNvPr>
          <p:cNvSpPr>
            <a:spLocks noGrp="1"/>
          </p:cNvSpPr>
          <p:nvPr>
            <p:ph type="title"/>
          </p:nvPr>
        </p:nvSpPr>
        <p:spPr>
          <a:xfrm>
            <a:off x="822960" y="286605"/>
            <a:ext cx="7543800" cy="1313596"/>
          </a:xfrm>
        </p:spPr>
        <p:txBody>
          <a:bodyPr>
            <a:normAutofit/>
          </a:bodyPr>
          <a:lstStyle/>
          <a:p>
            <a:r>
              <a:rPr lang="en-US" sz="3600" b="1" dirty="0">
                <a:solidFill>
                  <a:schemeClr val="tx1"/>
                </a:solidFill>
              </a:rPr>
              <a:t>Summary of Charitable</a:t>
            </a:r>
            <a:br>
              <a:rPr lang="en-US" sz="3600" b="1" dirty="0">
                <a:solidFill>
                  <a:schemeClr val="tx1"/>
                </a:solidFill>
              </a:rPr>
            </a:br>
            <a:r>
              <a:rPr lang="en-US" sz="3600" b="1" dirty="0">
                <a:solidFill>
                  <a:schemeClr val="tx1"/>
                </a:solidFill>
              </a:rPr>
              <a:t>Organization Raffle Feedback </a:t>
            </a:r>
            <a:r>
              <a:rPr lang="en-US" sz="2000" b="1" dirty="0">
                <a:solidFill>
                  <a:schemeClr val="tx1"/>
                </a:solidFill>
              </a:rPr>
              <a:t>(81 responses)</a:t>
            </a:r>
            <a:endParaRPr lang="en-US" sz="3600" b="1" dirty="0">
              <a:solidFill>
                <a:schemeClr val="tx1"/>
              </a:solidFill>
            </a:endParaRPr>
          </a:p>
        </p:txBody>
      </p:sp>
      <p:sp>
        <p:nvSpPr>
          <p:cNvPr id="5" name="Content Placeholder 4">
            <a:extLst>
              <a:ext uri="{FF2B5EF4-FFF2-40B4-BE49-F238E27FC236}">
                <a16:creationId xmlns:a16="http://schemas.microsoft.com/office/drawing/2014/main" id="{8DBBD385-B3E5-4A9D-B8FF-AE0244257C41}"/>
              </a:ext>
            </a:extLst>
          </p:cNvPr>
          <p:cNvSpPr>
            <a:spLocks noGrp="1"/>
          </p:cNvSpPr>
          <p:nvPr>
            <p:ph idx="1"/>
          </p:nvPr>
        </p:nvSpPr>
        <p:spPr>
          <a:xfrm>
            <a:off x="822960" y="1752600"/>
            <a:ext cx="7543801" cy="4402666"/>
          </a:xfrm>
        </p:spPr>
        <p:txBody>
          <a:bodyPr>
            <a:noAutofit/>
          </a:bodyPr>
          <a:lstStyle/>
          <a:p>
            <a:pPr>
              <a:spcBef>
                <a:spcPts val="600"/>
              </a:spcBef>
              <a:buFont typeface="Wingdings" panose="05000000000000000000" pitchFamily="2" charset="2"/>
              <a:buChar char="§"/>
            </a:pPr>
            <a:r>
              <a:rPr lang="en-US" sz="1800" b="1" dirty="0"/>
              <a:t>Substantial general satisfaction with how things work now, and relationship with SOS office managing raffles</a:t>
            </a:r>
          </a:p>
          <a:p>
            <a:pPr>
              <a:spcBef>
                <a:spcPts val="600"/>
              </a:spcBef>
              <a:buFont typeface="Wingdings" panose="05000000000000000000" pitchFamily="2" charset="2"/>
              <a:buChar char="§"/>
            </a:pPr>
            <a:r>
              <a:rPr lang="en-US" sz="1800" b="1" dirty="0"/>
              <a:t>Suggestions for improvement:</a:t>
            </a:r>
          </a:p>
          <a:p>
            <a:pPr lvl="1">
              <a:spcAft>
                <a:spcPts val="0"/>
              </a:spcAft>
              <a:buFont typeface="Wingdings" panose="05000000000000000000" pitchFamily="2" charset="2"/>
              <a:buChar char="§"/>
            </a:pPr>
            <a:r>
              <a:rPr lang="en-US" sz="1600" b="1" dirty="0"/>
              <a:t>Most mentioned:  Less restrictions on members who can sell </a:t>
            </a:r>
            <a:r>
              <a:rPr lang="en-US" sz="1600" dirty="0"/>
              <a:t>(e.g., would like paid receptionist, other non-board members to be able to sell tickets)</a:t>
            </a:r>
          </a:p>
          <a:p>
            <a:pPr lvl="1">
              <a:spcAft>
                <a:spcPts val="0"/>
              </a:spcAft>
              <a:buFont typeface="Wingdings" panose="05000000000000000000" pitchFamily="2" charset="2"/>
              <a:buChar char="§"/>
            </a:pPr>
            <a:r>
              <a:rPr lang="en-US" sz="1600" dirty="0"/>
              <a:t>Make the online registration process a bit more user friendly (seems like a first-timer issue)</a:t>
            </a:r>
          </a:p>
          <a:p>
            <a:pPr lvl="1">
              <a:spcAft>
                <a:spcPts val="0"/>
              </a:spcAft>
              <a:buFont typeface="Wingdings" panose="05000000000000000000" pitchFamily="2" charset="2"/>
              <a:buChar char="§"/>
            </a:pPr>
            <a:r>
              <a:rPr lang="en-US" sz="1600" dirty="0"/>
              <a:t>Allow for multi-calendar year registration.  Example, a raffle that spans from November to June.</a:t>
            </a:r>
          </a:p>
          <a:p>
            <a:pPr lvl="1">
              <a:spcAft>
                <a:spcPts val="0"/>
              </a:spcAft>
              <a:buFont typeface="Wingdings" panose="05000000000000000000" pitchFamily="2" charset="2"/>
              <a:buChar char="§"/>
            </a:pPr>
            <a:r>
              <a:rPr lang="en-US" sz="1600" dirty="0"/>
              <a:t>Quarterly reports laborious for groups doing raffles once a year (three quarter without activity)</a:t>
            </a:r>
          </a:p>
          <a:p>
            <a:pPr lvl="1">
              <a:spcAft>
                <a:spcPts val="0"/>
              </a:spcAft>
              <a:buFont typeface="Wingdings" panose="05000000000000000000" pitchFamily="2" charset="2"/>
              <a:buChar char="§"/>
            </a:pPr>
            <a:r>
              <a:rPr lang="en-US" sz="1600" dirty="0"/>
              <a:t>Faster approval of websites, confirmation emails and tickets to allow more time for marketing</a:t>
            </a:r>
          </a:p>
          <a:p>
            <a:pPr lvl="1">
              <a:spcAft>
                <a:spcPts val="0"/>
              </a:spcAft>
              <a:buFont typeface="Wingdings" panose="05000000000000000000" pitchFamily="2" charset="2"/>
              <a:buChar char="§"/>
            </a:pPr>
            <a:r>
              <a:rPr lang="en-US" sz="1600" dirty="0"/>
              <a:t>Present State raffle rules require licensed organizations to own all raffle prizes prior to selling any raffle tickets. This rule prevents many license holders from offering large prizes such as cars, trucks, recreational equipment, etc., as bonus raffle prizes.</a:t>
            </a:r>
          </a:p>
          <a:p>
            <a:pPr lvl="1">
              <a:spcAft>
                <a:spcPts val="0"/>
              </a:spcAft>
              <a:buFont typeface="Wingdings" panose="05000000000000000000" pitchFamily="2" charset="2"/>
              <a:buChar char="§"/>
            </a:pPr>
            <a:r>
              <a:rPr lang="en-US" sz="1600" dirty="0"/>
              <a:t>State approval of the use of "prize indemnity insurance"  to cover the cost of a major prize if a winning number were drawn, would certainly increase the potential raffle ticket sales for small clubs. </a:t>
            </a:r>
          </a:p>
          <a:p>
            <a:pPr>
              <a:buFont typeface="Wingdings" panose="05000000000000000000" pitchFamily="2" charset="2"/>
              <a:buChar char="§"/>
            </a:pPr>
            <a:endParaRPr lang="en-US" sz="1600" dirty="0"/>
          </a:p>
          <a:p>
            <a:pPr>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US" dirty="0"/>
          </a:p>
          <a:p>
            <a:pPr lvl="1">
              <a:buFont typeface="Wingdings" panose="05000000000000000000" pitchFamily="2" charset="2"/>
              <a:buChar char="§"/>
            </a:pPr>
            <a:endParaRPr lang="en-US" dirty="0"/>
          </a:p>
        </p:txBody>
      </p:sp>
      <p:sp>
        <p:nvSpPr>
          <p:cNvPr id="3" name="Slide Number Placeholder 2">
            <a:extLst>
              <a:ext uri="{FF2B5EF4-FFF2-40B4-BE49-F238E27FC236}">
                <a16:creationId xmlns:a16="http://schemas.microsoft.com/office/drawing/2014/main" id="{E4968AC5-9247-4BCD-999F-E4BA0F04A121}"/>
              </a:ext>
            </a:extLst>
          </p:cNvPr>
          <p:cNvSpPr>
            <a:spLocks noGrp="1"/>
          </p:cNvSpPr>
          <p:nvPr>
            <p:ph type="sldNum" sz="quarter" idx="12"/>
          </p:nvPr>
        </p:nvSpPr>
        <p:spPr/>
        <p:txBody>
          <a:bodyPr/>
          <a:lstStyle/>
          <a:p>
            <a:fld id="{17F519B2-A66C-4D61-BBEB-0A8E45B55CAC}" type="slidenum">
              <a:rPr lang="en-US" smtClean="0"/>
              <a:pPr/>
              <a:t>35</a:t>
            </a:fld>
            <a:endParaRPr lang="en-US" dirty="0"/>
          </a:p>
        </p:txBody>
      </p:sp>
      <p:sp>
        <p:nvSpPr>
          <p:cNvPr id="2" name="Date Placeholder 1">
            <a:extLst>
              <a:ext uri="{FF2B5EF4-FFF2-40B4-BE49-F238E27FC236}">
                <a16:creationId xmlns:a16="http://schemas.microsoft.com/office/drawing/2014/main" id="{ADCB522D-99BF-476E-BE18-0B94094A8D0F}"/>
              </a:ext>
            </a:extLst>
          </p:cNvPr>
          <p:cNvSpPr>
            <a:spLocks noGrp="1"/>
          </p:cNvSpPr>
          <p:nvPr>
            <p:ph type="dt" sz="half" idx="10"/>
          </p:nvPr>
        </p:nvSpPr>
        <p:spPr/>
        <p:txBody>
          <a:bodyPr/>
          <a:lstStyle/>
          <a:p>
            <a:r>
              <a:rPr lang="en-US" dirty="0"/>
              <a:t>6/28/2017</a:t>
            </a:r>
          </a:p>
        </p:txBody>
      </p:sp>
      <p:sp>
        <p:nvSpPr>
          <p:cNvPr id="6" name="Footer Placeholder 5">
            <a:extLst>
              <a:ext uri="{FF2B5EF4-FFF2-40B4-BE49-F238E27FC236}">
                <a16:creationId xmlns:a16="http://schemas.microsoft.com/office/drawing/2014/main" id="{2FBD7C94-33E2-4521-8424-7E899A3ED349}"/>
              </a:ext>
            </a:extLst>
          </p:cNvPr>
          <p:cNvSpPr>
            <a:spLocks noGrp="1"/>
          </p:cNvSpPr>
          <p:nvPr>
            <p:ph type="ftr" sz="quarter" idx="11"/>
          </p:nvPr>
        </p:nvSpPr>
        <p:spPr/>
        <p:txBody>
          <a:bodyPr/>
          <a:lstStyle/>
          <a:p>
            <a:r>
              <a:rPr lang="en-US" dirty="0"/>
              <a:t>Mountain View Insights, Inc.</a:t>
            </a:r>
          </a:p>
        </p:txBody>
      </p:sp>
    </p:spTree>
    <p:extLst>
      <p:ext uri="{BB962C8B-B14F-4D97-AF65-F5344CB8AC3E}">
        <p14:creationId xmlns:p14="http://schemas.microsoft.com/office/powerpoint/2010/main" val="18645816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62804"/>
            <a:ext cx="7543800" cy="475396"/>
          </a:xfrm>
        </p:spPr>
        <p:txBody>
          <a:bodyPr>
            <a:noAutofit/>
          </a:bodyPr>
          <a:lstStyle/>
          <a:p>
            <a:r>
              <a:rPr lang="en-US" sz="2400" b="1" dirty="0">
                <a:solidFill>
                  <a:schemeClr val="tx1"/>
                </a:solidFill>
              </a:rPr>
              <a:t>Service Provider Perspective:</a:t>
            </a:r>
            <a:br>
              <a:rPr lang="en-US" sz="2400" b="1" dirty="0">
                <a:solidFill>
                  <a:schemeClr val="tx1"/>
                </a:solidFill>
              </a:rPr>
            </a:br>
            <a:r>
              <a:rPr lang="en-US" sz="2400" b="1" dirty="0">
                <a:solidFill>
                  <a:schemeClr val="tx1"/>
                </a:solidFill>
              </a:rPr>
              <a:t>What Works </a:t>
            </a:r>
            <a:r>
              <a:rPr lang="en-US" sz="2000" b="1" dirty="0">
                <a:solidFill>
                  <a:schemeClr val="tx1"/>
                </a:solidFill>
              </a:rPr>
              <a:t>(6 responses)</a:t>
            </a:r>
            <a:endParaRPr lang="en-US" sz="2400" b="1" dirty="0">
              <a:solidFill>
                <a:schemeClr val="tx1"/>
              </a:solidFill>
            </a:endParaRPr>
          </a:p>
        </p:txBody>
      </p:sp>
      <p:sp>
        <p:nvSpPr>
          <p:cNvPr id="4" name="Content Placeholder 3"/>
          <p:cNvSpPr>
            <a:spLocks noGrp="1"/>
          </p:cNvSpPr>
          <p:nvPr>
            <p:ph idx="1"/>
          </p:nvPr>
        </p:nvSpPr>
        <p:spPr>
          <a:xfrm>
            <a:off x="822960" y="838200"/>
            <a:ext cx="7923749" cy="5257800"/>
          </a:xfrm>
          <a:solidFill>
            <a:schemeClr val="bg1"/>
          </a:solidFill>
        </p:spPr>
        <p:txBody>
          <a:bodyPr>
            <a:noAutofit/>
          </a:bodyPr>
          <a:lstStyle/>
          <a:p>
            <a:pPr marL="0" indent="0">
              <a:buNone/>
            </a:pPr>
            <a:r>
              <a:rPr lang="en-US" sz="1800" b="1" dirty="0"/>
              <a:t>Based on your observations, what are the best practices of those organizations that are most successful with bingo fundraising? (open-end responses)</a:t>
            </a:r>
          </a:p>
          <a:p>
            <a:pPr>
              <a:buFont typeface="Wingdings" panose="05000000000000000000" pitchFamily="2" charset="2"/>
              <a:buChar char="§"/>
            </a:pPr>
            <a:r>
              <a:rPr lang="en-US" sz="1600" dirty="0"/>
              <a:t>Clean, well-run facilities with modern equipment</a:t>
            </a:r>
          </a:p>
          <a:p>
            <a:pPr>
              <a:buFont typeface="Wingdings" panose="05000000000000000000" pitchFamily="2" charset="2"/>
              <a:buChar char="§"/>
            </a:pPr>
            <a:r>
              <a:rPr lang="en-US" sz="1600" dirty="0"/>
              <a:t>Having a stable volunteer base so the players have a consistent experience every time they attend a session.</a:t>
            </a:r>
          </a:p>
          <a:p>
            <a:pPr>
              <a:buFont typeface="Wingdings" panose="05000000000000000000" pitchFamily="2" charset="2"/>
              <a:buChar char="§"/>
            </a:pPr>
            <a:r>
              <a:rPr lang="en-US" sz="1600" dirty="0"/>
              <a:t>Having the hall provide a paid caller as part of the hall staff. A bingo caller could be counted as part of the "bingo equipment" provided by the hall.</a:t>
            </a:r>
          </a:p>
          <a:p>
            <a:pPr>
              <a:buFont typeface="Wingdings" panose="05000000000000000000" pitchFamily="2" charset="2"/>
              <a:buChar char="§"/>
            </a:pPr>
            <a:r>
              <a:rPr lang="en-US" sz="1600" dirty="0"/>
              <a:t>Strong manager; consistent policies; friendly service; willingness to try new techniques</a:t>
            </a:r>
          </a:p>
          <a:p>
            <a:pPr>
              <a:buFont typeface="Wingdings" panose="05000000000000000000" pitchFamily="2" charset="2"/>
              <a:buChar char="§"/>
            </a:pPr>
            <a:r>
              <a:rPr lang="en-US" sz="1600" dirty="0"/>
              <a:t>The groups that provide the best customer service and atmosphere to the players see the greatest number of return players.</a:t>
            </a:r>
          </a:p>
          <a:p>
            <a:pPr>
              <a:buFont typeface="Wingdings" panose="05000000000000000000" pitchFamily="2" charset="2"/>
              <a:buChar char="§"/>
            </a:pPr>
            <a:r>
              <a:rPr lang="en-US" sz="1600" dirty="0"/>
              <a:t>Groups with lagging attendance make their payouts based on the number of people attending the session or the number of packets sold, in order to keep them from losing money quarter after quarter. </a:t>
            </a:r>
          </a:p>
          <a:p>
            <a:pPr>
              <a:buFont typeface="Wingdings" panose="05000000000000000000" pitchFamily="2" charset="2"/>
              <a:buChar char="§"/>
            </a:pPr>
            <a:r>
              <a:rPr lang="en-US" sz="1600" dirty="0"/>
              <a:t>Progressive bingo games have definitely saved bingo by giving it a fighting chance against the mountain gaming towns due to the greed factor involved in the Jackpots.</a:t>
            </a:r>
          </a:p>
          <a:p>
            <a:pPr>
              <a:buFont typeface="Wingdings" panose="05000000000000000000" pitchFamily="2" charset="2"/>
              <a:buChar char="§"/>
            </a:pPr>
            <a:r>
              <a:rPr lang="en-US" sz="1600" dirty="0"/>
              <a:t>The groups that put the highest percentage back into the jackpots seem to receive the best returning attendance. </a:t>
            </a:r>
            <a:endParaRPr lang="en-US" sz="2800" dirty="0"/>
          </a:p>
        </p:txBody>
      </p:sp>
      <p:sp>
        <p:nvSpPr>
          <p:cNvPr id="3" name="Slide Number Placeholder 2"/>
          <p:cNvSpPr>
            <a:spLocks noGrp="1"/>
          </p:cNvSpPr>
          <p:nvPr>
            <p:ph type="sldNum" sz="quarter" idx="12"/>
          </p:nvPr>
        </p:nvSpPr>
        <p:spPr/>
        <p:txBody>
          <a:bodyPr/>
          <a:lstStyle/>
          <a:p>
            <a:fld id="{3AD3E49A-6269-44A3-8F9A-0E794E9C1762}" type="slidenum">
              <a:rPr lang="en-US" smtClean="0"/>
              <a:pPr/>
              <a:t>36</a:t>
            </a:fld>
            <a:endParaRPr lang="en-US" dirty="0"/>
          </a:p>
        </p:txBody>
      </p:sp>
      <p:sp>
        <p:nvSpPr>
          <p:cNvPr id="5" name="Date Placeholder 4">
            <a:extLst>
              <a:ext uri="{FF2B5EF4-FFF2-40B4-BE49-F238E27FC236}">
                <a16:creationId xmlns:a16="http://schemas.microsoft.com/office/drawing/2014/main" id="{0F76854A-77EE-4333-98D3-A0833A5E921B}"/>
              </a:ext>
            </a:extLst>
          </p:cNvPr>
          <p:cNvSpPr>
            <a:spLocks noGrp="1"/>
          </p:cNvSpPr>
          <p:nvPr>
            <p:ph type="dt" sz="half" idx="10"/>
          </p:nvPr>
        </p:nvSpPr>
        <p:spPr/>
        <p:txBody>
          <a:bodyPr/>
          <a:lstStyle/>
          <a:p>
            <a:r>
              <a:rPr lang="en-US" dirty="0"/>
              <a:t>6/28/2017</a:t>
            </a:r>
          </a:p>
        </p:txBody>
      </p:sp>
      <p:sp>
        <p:nvSpPr>
          <p:cNvPr id="6" name="Footer Placeholder 5">
            <a:extLst>
              <a:ext uri="{FF2B5EF4-FFF2-40B4-BE49-F238E27FC236}">
                <a16:creationId xmlns:a16="http://schemas.microsoft.com/office/drawing/2014/main" id="{A3792C58-AB6C-40E6-8C53-861D2D23DDF9}"/>
              </a:ext>
            </a:extLst>
          </p:cNvPr>
          <p:cNvSpPr>
            <a:spLocks noGrp="1"/>
          </p:cNvSpPr>
          <p:nvPr>
            <p:ph type="ftr" sz="quarter" idx="11"/>
          </p:nvPr>
        </p:nvSpPr>
        <p:spPr/>
        <p:txBody>
          <a:bodyPr/>
          <a:lstStyle/>
          <a:p>
            <a:r>
              <a:rPr lang="en-US" dirty="0"/>
              <a:t>Mountain View Insights, Inc.</a:t>
            </a:r>
          </a:p>
        </p:txBody>
      </p:sp>
    </p:spTree>
    <p:extLst>
      <p:ext uri="{BB962C8B-B14F-4D97-AF65-F5344CB8AC3E}">
        <p14:creationId xmlns:p14="http://schemas.microsoft.com/office/powerpoint/2010/main" val="2463318795"/>
      </p:ext>
    </p:extLst>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914400" y="1828800"/>
            <a:ext cx="7696200" cy="4343400"/>
          </a:xfrm>
        </p:spPr>
        <p:txBody>
          <a:bodyPr>
            <a:noAutofit/>
          </a:bodyPr>
          <a:lstStyle/>
          <a:p>
            <a:pPr marL="0" indent="0">
              <a:buNone/>
            </a:pPr>
            <a:r>
              <a:rPr lang="en-US" sz="1800" b="1" dirty="0"/>
              <a:t>Again, based on your observations, what do organizations need to do better to improve their bingo fundraising? (verbatim responses)</a:t>
            </a:r>
          </a:p>
          <a:p>
            <a:pPr>
              <a:spcBef>
                <a:spcPts val="600"/>
              </a:spcBef>
              <a:buFont typeface="Wingdings" panose="05000000000000000000" pitchFamily="2" charset="2"/>
              <a:buChar char="§"/>
            </a:pPr>
            <a:r>
              <a:rPr lang="en-US" sz="1800" dirty="0"/>
              <a:t>Running their sessions consistently from week to week.</a:t>
            </a:r>
          </a:p>
          <a:p>
            <a:pPr>
              <a:spcBef>
                <a:spcPts val="600"/>
              </a:spcBef>
              <a:buFont typeface="Wingdings" panose="05000000000000000000" pitchFamily="2" charset="2"/>
              <a:buChar char="§"/>
            </a:pPr>
            <a:r>
              <a:rPr lang="en-US" sz="1800" dirty="0"/>
              <a:t>Advertising and promotions by the halls to attract new players. </a:t>
            </a:r>
          </a:p>
          <a:p>
            <a:pPr>
              <a:spcBef>
                <a:spcPts val="600"/>
              </a:spcBef>
              <a:buFont typeface="Wingdings" panose="05000000000000000000" pitchFamily="2" charset="2"/>
              <a:buChar char="§"/>
            </a:pPr>
            <a:r>
              <a:rPr lang="en-US" sz="1800" dirty="0"/>
              <a:t>Customer Service; Self Promotion; Utilize New Techniques</a:t>
            </a:r>
          </a:p>
          <a:p>
            <a:pPr>
              <a:spcBef>
                <a:spcPts val="600"/>
              </a:spcBef>
              <a:buFont typeface="Wingdings" panose="05000000000000000000" pitchFamily="2" charset="2"/>
              <a:buChar char="§"/>
            </a:pPr>
            <a:r>
              <a:rPr lang="en-US" sz="1800" dirty="0"/>
              <a:t>Groups need good honest volunteers and reasonable packet pricing based on their market</a:t>
            </a:r>
          </a:p>
          <a:p>
            <a:pPr>
              <a:spcBef>
                <a:spcPts val="600"/>
              </a:spcBef>
              <a:buFont typeface="Wingdings" panose="05000000000000000000" pitchFamily="2" charset="2"/>
              <a:buChar char="§"/>
            </a:pPr>
            <a:r>
              <a:rPr lang="en-US" sz="1800" dirty="0"/>
              <a:t>Most of all it comes down to the customer service.  Most people attending a bingo session are doing it just as much for the entertainment and socialization, as they are for the gambling factor.</a:t>
            </a:r>
          </a:p>
          <a:p>
            <a:pPr>
              <a:spcBef>
                <a:spcPts val="600"/>
              </a:spcBef>
              <a:buFont typeface="Wingdings" panose="05000000000000000000" pitchFamily="2" charset="2"/>
              <a:buChar char="§"/>
            </a:pPr>
            <a:r>
              <a:rPr lang="en-US" sz="1800" dirty="0"/>
              <a:t>The bingo caller is the most important volunteer in the facility.  Changing the rules so the caller could either be paid or included in the rent would greatly improve attendance on a regular bases.</a:t>
            </a:r>
          </a:p>
          <a:p>
            <a:pPr>
              <a:spcBef>
                <a:spcPts val="600"/>
              </a:spcBef>
              <a:buFont typeface="Wingdings" panose="05000000000000000000" pitchFamily="2" charset="2"/>
              <a:buChar char="§"/>
            </a:pPr>
            <a:r>
              <a:rPr lang="en-US" sz="1800" dirty="0"/>
              <a:t>[Use my equipment] </a:t>
            </a:r>
          </a:p>
          <a:p>
            <a:endParaRPr lang="en-US" sz="1400" dirty="0"/>
          </a:p>
        </p:txBody>
      </p:sp>
      <p:sp>
        <p:nvSpPr>
          <p:cNvPr id="3" name="Slide Number Placeholder 2"/>
          <p:cNvSpPr>
            <a:spLocks noGrp="1"/>
          </p:cNvSpPr>
          <p:nvPr>
            <p:ph type="sldNum" sz="quarter" idx="12"/>
          </p:nvPr>
        </p:nvSpPr>
        <p:spPr/>
        <p:txBody>
          <a:bodyPr/>
          <a:lstStyle/>
          <a:p>
            <a:fld id="{3AD3E49A-6269-44A3-8F9A-0E794E9C1762}" type="slidenum">
              <a:rPr lang="en-US" smtClean="0"/>
              <a:pPr/>
              <a:t>37</a:t>
            </a:fld>
            <a:endParaRPr lang="en-US" dirty="0"/>
          </a:p>
        </p:txBody>
      </p:sp>
      <p:sp>
        <p:nvSpPr>
          <p:cNvPr id="6" name="Title 5">
            <a:extLst>
              <a:ext uri="{FF2B5EF4-FFF2-40B4-BE49-F238E27FC236}">
                <a16:creationId xmlns:a16="http://schemas.microsoft.com/office/drawing/2014/main" id="{1DDB0E88-08E9-462C-A440-DEC39C11BC0F}"/>
              </a:ext>
            </a:extLst>
          </p:cNvPr>
          <p:cNvSpPr>
            <a:spLocks noGrp="1"/>
          </p:cNvSpPr>
          <p:nvPr>
            <p:ph type="title"/>
          </p:nvPr>
        </p:nvSpPr>
        <p:spPr/>
        <p:txBody>
          <a:bodyPr>
            <a:normAutofit/>
          </a:bodyPr>
          <a:lstStyle/>
          <a:p>
            <a:r>
              <a:rPr lang="en-US" sz="2800" b="1" dirty="0">
                <a:solidFill>
                  <a:schemeClr val="tx1"/>
                </a:solidFill>
              </a:rPr>
              <a:t>Service Provider Perspective:</a:t>
            </a:r>
            <a:br>
              <a:rPr lang="en-US" sz="2800" b="1" dirty="0">
                <a:solidFill>
                  <a:schemeClr val="tx1"/>
                </a:solidFill>
              </a:rPr>
            </a:br>
            <a:r>
              <a:rPr lang="en-US" sz="2800" b="1" dirty="0">
                <a:solidFill>
                  <a:schemeClr val="tx1"/>
                </a:solidFill>
              </a:rPr>
              <a:t>What Needs To Be Better </a:t>
            </a:r>
            <a:r>
              <a:rPr lang="en-US" sz="2000" b="1" dirty="0">
                <a:solidFill>
                  <a:schemeClr val="tx1"/>
                </a:solidFill>
              </a:rPr>
              <a:t>(6 responses)</a:t>
            </a:r>
            <a:endParaRPr lang="en-US" sz="2800" dirty="0">
              <a:solidFill>
                <a:schemeClr val="tx1"/>
              </a:solidFill>
            </a:endParaRPr>
          </a:p>
        </p:txBody>
      </p:sp>
      <p:sp>
        <p:nvSpPr>
          <p:cNvPr id="7" name="Date Placeholder 6">
            <a:extLst>
              <a:ext uri="{FF2B5EF4-FFF2-40B4-BE49-F238E27FC236}">
                <a16:creationId xmlns:a16="http://schemas.microsoft.com/office/drawing/2014/main" id="{8AB4F2E8-6FC5-4923-9838-371F6877D889}"/>
              </a:ext>
            </a:extLst>
          </p:cNvPr>
          <p:cNvSpPr>
            <a:spLocks noGrp="1"/>
          </p:cNvSpPr>
          <p:nvPr>
            <p:ph type="dt" sz="half" idx="10"/>
          </p:nvPr>
        </p:nvSpPr>
        <p:spPr/>
        <p:txBody>
          <a:bodyPr/>
          <a:lstStyle/>
          <a:p>
            <a:r>
              <a:rPr lang="en-US" dirty="0"/>
              <a:t>6/28/2017</a:t>
            </a:r>
          </a:p>
        </p:txBody>
      </p:sp>
      <p:sp>
        <p:nvSpPr>
          <p:cNvPr id="8" name="Footer Placeholder 7">
            <a:extLst>
              <a:ext uri="{FF2B5EF4-FFF2-40B4-BE49-F238E27FC236}">
                <a16:creationId xmlns:a16="http://schemas.microsoft.com/office/drawing/2014/main" id="{80516B8A-7BFE-4EBB-AAD2-0F2601ACEAA4}"/>
              </a:ext>
            </a:extLst>
          </p:cNvPr>
          <p:cNvSpPr>
            <a:spLocks noGrp="1"/>
          </p:cNvSpPr>
          <p:nvPr>
            <p:ph type="ftr" sz="quarter" idx="11"/>
          </p:nvPr>
        </p:nvSpPr>
        <p:spPr/>
        <p:txBody>
          <a:bodyPr/>
          <a:lstStyle/>
          <a:p>
            <a:r>
              <a:rPr lang="en-US" dirty="0"/>
              <a:t>Mountain View Insights, Inc.</a:t>
            </a:r>
          </a:p>
        </p:txBody>
      </p:sp>
    </p:spTree>
    <p:extLst>
      <p:ext uri="{BB962C8B-B14F-4D97-AF65-F5344CB8AC3E}">
        <p14:creationId xmlns:p14="http://schemas.microsoft.com/office/powerpoint/2010/main" val="2317468043"/>
      </p:ext>
    </p:extLst>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chemeClr val="tx1"/>
                </a:solidFill>
              </a:rPr>
              <a:t>Bingo Hall Operator Perspective:</a:t>
            </a:r>
            <a:br>
              <a:rPr lang="en-US" sz="3200" b="1" dirty="0">
                <a:solidFill>
                  <a:schemeClr val="tx1"/>
                </a:solidFill>
              </a:rPr>
            </a:br>
            <a:r>
              <a:rPr lang="en-US" sz="3200" b="1" dirty="0">
                <a:solidFill>
                  <a:schemeClr val="tx1"/>
                </a:solidFill>
              </a:rPr>
              <a:t>What Works</a:t>
            </a:r>
            <a:r>
              <a:rPr lang="en-US" sz="2000" b="1" dirty="0">
                <a:solidFill>
                  <a:prstClr val="black"/>
                </a:solidFill>
              </a:rPr>
              <a:t>  (8 responses)</a:t>
            </a:r>
            <a:endParaRPr lang="en-US" sz="3200" b="1" dirty="0">
              <a:solidFill>
                <a:schemeClr val="tx1"/>
              </a:solidFill>
            </a:endParaRPr>
          </a:p>
        </p:txBody>
      </p:sp>
      <p:sp>
        <p:nvSpPr>
          <p:cNvPr id="4" name="Content Placeholder 3"/>
          <p:cNvSpPr>
            <a:spLocks noGrp="1"/>
          </p:cNvSpPr>
          <p:nvPr>
            <p:ph idx="1"/>
          </p:nvPr>
        </p:nvSpPr>
        <p:spPr>
          <a:xfrm>
            <a:off x="914400" y="1828800"/>
            <a:ext cx="7772400" cy="4527550"/>
          </a:xfrm>
        </p:spPr>
        <p:txBody>
          <a:bodyPr>
            <a:noAutofit/>
          </a:bodyPr>
          <a:lstStyle/>
          <a:p>
            <a:pPr marL="0" indent="0">
              <a:buNone/>
            </a:pPr>
            <a:r>
              <a:rPr lang="en-US" sz="2000" b="1" dirty="0"/>
              <a:t>Based on your observations, what are the best practices of your clients who are most successful with bingo fundraising?</a:t>
            </a:r>
          </a:p>
          <a:p>
            <a:pPr>
              <a:buFont typeface="Wingdings" panose="05000000000000000000" pitchFamily="2" charset="2"/>
              <a:buChar char="§"/>
            </a:pPr>
            <a:r>
              <a:rPr lang="en-US" sz="1800" dirty="0"/>
              <a:t>Groups that offer electronic bingo and event games like Firehorse and Panther. </a:t>
            </a:r>
          </a:p>
          <a:p>
            <a:pPr>
              <a:spcBef>
                <a:spcPts val="600"/>
              </a:spcBef>
              <a:buFont typeface="Wingdings" panose="05000000000000000000" pitchFamily="2" charset="2"/>
              <a:buChar char="§"/>
            </a:pPr>
            <a:r>
              <a:rPr lang="en-US" sz="1800" dirty="0"/>
              <a:t>Plenty of volunteers</a:t>
            </a:r>
          </a:p>
          <a:p>
            <a:pPr>
              <a:spcBef>
                <a:spcPts val="600"/>
              </a:spcBef>
              <a:buFont typeface="Wingdings" panose="05000000000000000000" pitchFamily="2" charset="2"/>
              <a:buChar char="§"/>
            </a:pPr>
            <a:r>
              <a:rPr lang="en-US" sz="1800" dirty="0"/>
              <a:t>Excellent customer service</a:t>
            </a:r>
          </a:p>
          <a:p>
            <a:pPr>
              <a:spcBef>
                <a:spcPts val="600"/>
              </a:spcBef>
              <a:buFont typeface="Wingdings" panose="05000000000000000000" pitchFamily="2" charset="2"/>
              <a:buChar char="§"/>
            </a:pPr>
            <a:r>
              <a:rPr lang="en-US" sz="1800" dirty="0"/>
              <a:t>Good food in snack bar</a:t>
            </a:r>
          </a:p>
          <a:p>
            <a:pPr>
              <a:spcBef>
                <a:spcPts val="600"/>
              </a:spcBef>
              <a:buFont typeface="Wingdings" panose="05000000000000000000" pitchFamily="2" charset="2"/>
              <a:buChar char="§"/>
            </a:pPr>
            <a:r>
              <a:rPr lang="en-US" sz="1800" dirty="0"/>
              <a:t>Clean facility</a:t>
            </a:r>
          </a:p>
          <a:p>
            <a:pPr>
              <a:spcBef>
                <a:spcPts val="600"/>
              </a:spcBef>
              <a:buFont typeface="Wingdings" panose="05000000000000000000" pitchFamily="2" charset="2"/>
              <a:buChar char="§"/>
            </a:pPr>
            <a:r>
              <a:rPr lang="en-US" sz="1800" dirty="0"/>
              <a:t>Good working equipment</a:t>
            </a:r>
          </a:p>
          <a:p>
            <a:pPr>
              <a:spcBef>
                <a:spcPts val="600"/>
              </a:spcBef>
              <a:buFont typeface="Wingdings" panose="05000000000000000000" pitchFamily="2" charset="2"/>
              <a:buChar char="§"/>
            </a:pPr>
            <a:r>
              <a:rPr lang="en-US" sz="1800" dirty="0"/>
              <a:t>Friendly place to play bingo</a:t>
            </a:r>
          </a:p>
          <a:p>
            <a:endParaRPr lang="en-US" sz="2000" dirty="0"/>
          </a:p>
          <a:p>
            <a:pPr marL="0" indent="0">
              <a:buNone/>
            </a:pPr>
            <a:endParaRPr lang="en-US" dirty="0"/>
          </a:p>
        </p:txBody>
      </p:sp>
      <p:sp>
        <p:nvSpPr>
          <p:cNvPr id="3" name="Slide Number Placeholder 2"/>
          <p:cNvSpPr>
            <a:spLocks noGrp="1"/>
          </p:cNvSpPr>
          <p:nvPr>
            <p:ph type="sldNum" sz="quarter" idx="12"/>
          </p:nvPr>
        </p:nvSpPr>
        <p:spPr/>
        <p:txBody>
          <a:bodyPr/>
          <a:lstStyle/>
          <a:p>
            <a:fld id="{3AD3E49A-6269-44A3-8F9A-0E794E9C1762}" type="slidenum">
              <a:rPr lang="en-US" smtClean="0"/>
              <a:pPr/>
              <a:t>38</a:t>
            </a:fld>
            <a:endParaRPr lang="en-US" dirty="0"/>
          </a:p>
        </p:txBody>
      </p:sp>
      <p:sp>
        <p:nvSpPr>
          <p:cNvPr id="5" name="Date Placeholder 4">
            <a:extLst>
              <a:ext uri="{FF2B5EF4-FFF2-40B4-BE49-F238E27FC236}">
                <a16:creationId xmlns:a16="http://schemas.microsoft.com/office/drawing/2014/main" id="{E93ABA75-030E-4242-A057-9B09EABFD973}"/>
              </a:ext>
            </a:extLst>
          </p:cNvPr>
          <p:cNvSpPr>
            <a:spLocks noGrp="1"/>
          </p:cNvSpPr>
          <p:nvPr>
            <p:ph type="dt" sz="half" idx="10"/>
          </p:nvPr>
        </p:nvSpPr>
        <p:spPr/>
        <p:txBody>
          <a:bodyPr/>
          <a:lstStyle/>
          <a:p>
            <a:r>
              <a:rPr lang="en-US" dirty="0"/>
              <a:t>6/28/2017</a:t>
            </a:r>
          </a:p>
        </p:txBody>
      </p:sp>
      <p:sp>
        <p:nvSpPr>
          <p:cNvPr id="6" name="Footer Placeholder 5">
            <a:extLst>
              <a:ext uri="{FF2B5EF4-FFF2-40B4-BE49-F238E27FC236}">
                <a16:creationId xmlns:a16="http://schemas.microsoft.com/office/drawing/2014/main" id="{2286AFD6-D250-45EB-9A5F-1CF2A24F3599}"/>
              </a:ext>
            </a:extLst>
          </p:cNvPr>
          <p:cNvSpPr>
            <a:spLocks noGrp="1"/>
          </p:cNvSpPr>
          <p:nvPr>
            <p:ph type="ftr" sz="quarter" idx="11"/>
          </p:nvPr>
        </p:nvSpPr>
        <p:spPr/>
        <p:txBody>
          <a:bodyPr/>
          <a:lstStyle/>
          <a:p>
            <a:r>
              <a:rPr lang="en-US" dirty="0"/>
              <a:t>Mountain View Insights, Inc.</a:t>
            </a:r>
          </a:p>
        </p:txBody>
      </p:sp>
    </p:spTree>
    <p:extLst>
      <p:ext uri="{BB962C8B-B14F-4D97-AF65-F5344CB8AC3E}">
        <p14:creationId xmlns:p14="http://schemas.microsoft.com/office/powerpoint/2010/main" val="35416398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chemeClr val="tx1"/>
                </a:solidFill>
              </a:rPr>
              <a:t>Bingo Hall Operator Perspective</a:t>
            </a:r>
            <a:br>
              <a:rPr lang="en-US" sz="3200" b="1" dirty="0">
                <a:solidFill>
                  <a:schemeClr val="tx1"/>
                </a:solidFill>
              </a:rPr>
            </a:br>
            <a:r>
              <a:rPr lang="en-US" sz="3200" b="1" dirty="0">
                <a:solidFill>
                  <a:schemeClr val="tx1"/>
                </a:solidFill>
              </a:rPr>
              <a:t>What Needs to Be Better </a:t>
            </a:r>
            <a:r>
              <a:rPr lang="en-US" sz="2000" b="1" dirty="0">
                <a:solidFill>
                  <a:prstClr val="black"/>
                </a:solidFill>
              </a:rPr>
              <a:t>(8 responses)</a:t>
            </a:r>
            <a:endParaRPr lang="en-US" sz="3200" b="1" dirty="0">
              <a:solidFill>
                <a:schemeClr val="tx1"/>
              </a:solidFill>
            </a:endParaRPr>
          </a:p>
        </p:txBody>
      </p:sp>
      <p:sp>
        <p:nvSpPr>
          <p:cNvPr id="4" name="Content Placeholder 3"/>
          <p:cNvSpPr>
            <a:spLocks noGrp="1"/>
          </p:cNvSpPr>
          <p:nvPr>
            <p:ph idx="1"/>
          </p:nvPr>
        </p:nvSpPr>
        <p:spPr>
          <a:xfrm>
            <a:off x="914400" y="1828800"/>
            <a:ext cx="7772400" cy="4527550"/>
          </a:xfrm>
        </p:spPr>
        <p:txBody>
          <a:bodyPr>
            <a:noAutofit/>
          </a:bodyPr>
          <a:lstStyle/>
          <a:p>
            <a:pPr marL="0" indent="0">
              <a:buNone/>
            </a:pPr>
            <a:r>
              <a:rPr lang="en-US" sz="2000" b="1" dirty="0"/>
              <a:t>Again, based on your observations, what do organizations renting your facilities need to do better to improve their bingo fundraising?</a:t>
            </a:r>
          </a:p>
          <a:p>
            <a:pPr>
              <a:spcBef>
                <a:spcPts val="600"/>
              </a:spcBef>
              <a:buFont typeface="Wingdings" panose="05000000000000000000" pitchFamily="2" charset="2"/>
              <a:buChar char="§"/>
            </a:pPr>
            <a:r>
              <a:rPr lang="en-US" sz="1800" dirty="0"/>
              <a:t>Better customer service</a:t>
            </a:r>
          </a:p>
          <a:p>
            <a:pPr>
              <a:spcBef>
                <a:spcPts val="600"/>
              </a:spcBef>
              <a:buFont typeface="Wingdings" panose="05000000000000000000" pitchFamily="2" charset="2"/>
              <a:buChar char="§"/>
            </a:pPr>
            <a:r>
              <a:rPr lang="en-US" sz="1800" dirty="0"/>
              <a:t>Better knowledge of the rules and regulations </a:t>
            </a:r>
          </a:p>
          <a:p>
            <a:pPr>
              <a:spcBef>
                <a:spcPts val="600"/>
              </a:spcBef>
              <a:buFont typeface="Wingdings" panose="05000000000000000000" pitchFamily="2" charset="2"/>
              <a:buChar char="§"/>
            </a:pPr>
            <a:r>
              <a:rPr lang="en-US" sz="1800" dirty="0"/>
              <a:t>Make sure they have enough volunteers</a:t>
            </a:r>
          </a:p>
          <a:p>
            <a:pPr>
              <a:spcBef>
                <a:spcPts val="600"/>
              </a:spcBef>
              <a:buFont typeface="Wingdings" panose="05000000000000000000" pitchFamily="2" charset="2"/>
              <a:buChar char="§"/>
            </a:pPr>
            <a:r>
              <a:rPr lang="en-US" sz="1800" dirty="0"/>
              <a:t>Pay out the max per session</a:t>
            </a:r>
          </a:p>
          <a:p>
            <a:pPr>
              <a:spcBef>
                <a:spcPts val="600"/>
              </a:spcBef>
              <a:buFont typeface="Wingdings" panose="05000000000000000000" pitchFamily="2" charset="2"/>
              <a:buChar char="§"/>
            </a:pPr>
            <a:r>
              <a:rPr lang="en-US" sz="1800" dirty="0"/>
              <a:t>Good customer service</a:t>
            </a:r>
          </a:p>
          <a:p>
            <a:pPr marL="0" indent="0">
              <a:buNone/>
            </a:pPr>
            <a:endParaRPr lang="en-US" dirty="0"/>
          </a:p>
        </p:txBody>
      </p:sp>
      <p:sp>
        <p:nvSpPr>
          <p:cNvPr id="3" name="Slide Number Placeholder 2"/>
          <p:cNvSpPr>
            <a:spLocks noGrp="1"/>
          </p:cNvSpPr>
          <p:nvPr>
            <p:ph type="sldNum" sz="quarter" idx="12"/>
          </p:nvPr>
        </p:nvSpPr>
        <p:spPr/>
        <p:txBody>
          <a:bodyPr/>
          <a:lstStyle/>
          <a:p>
            <a:fld id="{3AD3E49A-6269-44A3-8F9A-0E794E9C1762}" type="slidenum">
              <a:rPr lang="en-US" smtClean="0"/>
              <a:pPr/>
              <a:t>39</a:t>
            </a:fld>
            <a:endParaRPr lang="en-US" dirty="0"/>
          </a:p>
        </p:txBody>
      </p:sp>
      <p:sp>
        <p:nvSpPr>
          <p:cNvPr id="5" name="Date Placeholder 4">
            <a:extLst>
              <a:ext uri="{FF2B5EF4-FFF2-40B4-BE49-F238E27FC236}">
                <a16:creationId xmlns:a16="http://schemas.microsoft.com/office/drawing/2014/main" id="{5905B17F-A7C1-4441-B952-E636EBD6F870}"/>
              </a:ext>
            </a:extLst>
          </p:cNvPr>
          <p:cNvSpPr>
            <a:spLocks noGrp="1"/>
          </p:cNvSpPr>
          <p:nvPr>
            <p:ph type="dt" sz="half" idx="10"/>
          </p:nvPr>
        </p:nvSpPr>
        <p:spPr/>
        <p:txBody>
          <a:bodyPr/>
          <a:lstStyle/>
          <a:p>
            <a:r>
              <a:rPr lang="en-US" dirty="0"/>
              <a:t>6/28/2017</a:t>
            </a:r>
          </a:p>
        </p:txBody>
      </p:sp>
      <p:sp>
        <p:nvSpPr>
          <p:cNvPr id="6" name="Footer Placeholder 5">
            <a:extLst>
              <a:ext uri="{FF2B5EF4-FFF2-40B4-BE49-F238E27FC236}">
                <a16:creationId xmlns:a16="http://schemas.microsoft.com/office/drawing/2014/main" id="{1BA78619-F99A-4B32-AB26-8F656511396F}"/>
              </a:ext>
            </a:extLst>
          </p:cNvPr>
          <p:cNvSpPr>
            <a:spLocks noGrp="1"/>
          </p:cNvSpPr>
          <p:nvPr>
            <p:ph type="ftr" sz="quarter" idx="11"/>
          </p:nvPr>
        </p:nvSpPr>
        <p:spPr/>
        <p:txBody>
          <a:bodyPr/>
          <a:lstStyle/>
          <a:p>
            <a:r>
              <a:rPr lang="en-US" dirty="0"/>
              <a:t>Mountain View Insights, Inc.</a:t>
            </a:r>
          </a:p>
        </p:txBody>
      </p:sp>
    </p:spTree>
    <p:extLst>
      <p:ext uri="{BB962C8B-B14F-4D97-AF65-F5344CB8AC3E}">
        <p14:creationId xmlns:p14="http://schemas.microsoft.com/office/powerpoint/2010/main" val="3472295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solidFill>
                  <a:schemeClr val="tx1"/>
                </a:solidFill>
              </a:rPr>
              <a:t>Bingo profits in general are on the decline.  </a:t>
            </a:r>
          </a:p>
        </p:txBody>
      </p:sp>
      <p:sp>
        <p:nvSpPr>
          <p:cNvPr id="3" name="Slide Number Placeholder 2"/>
          <p:cNvSpPr>
            <a:spLocks noGrp="1"/>
          </p:cNvSpPr>
          <p:nvPr>
            <p:ph type="sldNum" sz="quarter" idx="12"/>
          </p:nvPr>
        </p:nvSpPr>
        <p:spPr/>
        <p:txBody>
          <a:bodyPr/>
          <a:lstStyle/>
          <a:p>
            <a:fld id="{3AD3E49A-6269-44A3-8F9A-0E794E9C1762}" type="slidenum">
              <a:rPr lang="en-US" smtClean="0"/>
              <a:pPr/>
              <a:t>4</a:t>
            </a:fld>
            <a:endParaRPr lang="en-US" dirty="0"/>
          </a:p>
        </p:txBody>
      </p:sp>
      <p:pic>
        <p:nvPicPr>
          <p:cNvPr id="5" name="Picture 4">
            <a:extLst>
              <a:ext uri="{FF2B5EF4-FFF2-40B4-BE49-F238E27FC236}">
                <a16:creationId xmlns:a16="http://schemas.microsoft.com/office/drawing/2014/main" id="{1679725E-379A-484D-B6DA-046792CD8B0E}"/>
              </a:ext>
            </a:extLst>
          </p:cNvPr>
          <p:cNvPicPr>
            <a:picLocks noChangeAspect="1"/>
          </p:cNvPicPr>
          <p:nvPr/>
        </p:nvPicPr>
        <p:blipFill>
          <a:blip r:embed="rId2"/>
          <a:stretch>
            <a:fillRect/>
          </a:stretch>
        </p:blipFill>
        <p:spPr>
          <a:xfrm>
            <a:off x="1143000" y="2133600"/>
            <a:ext cx="6757776" cy="2962437"/>
          </a:xfrm>
          <a:prstGeom prst="rect">
            <a:avLst/>
          </a:prstGeom>
        </p:spPr>
      </p:pic>
      <p:sp>
        <p:nvSpPr>
          <p:cNvPr id="6" name="Date Placeholder 5">
            <a:extLst>
              <a:ext uri="{FF2B5EF4-FFF2-40B4-BE49-F238E27FC236}">
                <a16:creationId xmlns:a16="http://schemas.microsoft.com/office/drawing/2014/main" id="{E8CAC8BA-2C08-4877-B505-0A1B2782B0F6}"/>
              </a:ext>
            </a:extLst>
          </p:cNvPr>
          <p:cNvSpPr>
            <a:spLocks noGrp="1"/>
          </p:cNvSpPr>
          <p:nvPr>
            <p:ph type="dt" sz="half" idx="10"/>
          </p:nvPr>
        </p:nvSpPr>
        <p:spPr/>
        <p:txBody>
          <a:bodyPr/>
          <a:lstStyle/>
          <a:p>
            <a:r>
              <a:rPr lang="en-US" dirty="0"/>
              <a:t>6/28/2017</a:t>
            </a:r>
          </a:p>
        </p:txBody>
      </p:sp>
      <p:sp>
        <p:nvSpPr>
          <p:cNvPr id="7" name="Footer Placeholder 6">
            <a:extLst>
              <a:ext uri="{FF2B5EF4-FFF2-40B4-BE49-F238E27FC236}">
                <a16:creationId xmlns:a16="http://schemas.microsoft.com/office/drawing/2014/main" id="{8F279505-3E37-4033-9EE3-0884EE98B5AB}"/>
              </a:ext>
            </a:extLst>
          </p:cNvPr>
          <p:cNvSpPr>
            <a:spLocks noGrp="1"/>
          </p:cNvSpPr>
          <p:nvPr>
            <p:ph type="ftr" sz="quarter" idx="11"/>
          </p:nvPr>
        </p:nvSpPr>
        <p:spPr/>
        <p:txBody>
          <a:bodyPr/>
          <a:lstStyle/>
          <a:p>
            <a:r>
              <a:rPr lang="en-US" dirty="0"/>
              <a:t>Mountain View Insights, Inc.</a:t>
            </a:r>
          </a:p>
        </p:txBody>
      </p:sp>
    </p:spTree>
    <p:extLst>
      <p:ext uri="{BB962C8B-B14F-4D97-AF65-F5344CB8AC3E}">
        <p14:creationId xmlns:p14="http://schemas.microsoft.com/office/powerpoint/2010/main" val="38590273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chemeClr val="tx1"/>
                </a:solidFill>
              </a:rPr>
              <a:t>Charitable Organization Demographics</a:t>
            </a:r>
          </a:p>
        </p:txBody>
      </p:sp>
      <p:sp>
        <p:nvSpPr>
          <p:cNvPr id="3" name="Slide Number Placeholder 2"/>
          <p:cNvSpPr>
            <a:spLocks noGrp="1"/>
          </p:cNvSpPr>
          <p:nvPr>
            <p:ph type="sldNum" sz="quarter" idx="12"/>
          </p:nvPr>
        </p:nvSpPr>
        <p:spPr/>
        <p:txBody>
          <a:bodyPr/>
          <a:lstStyle/>
          <a:p>
            <a:fld id="{3AD3E49A-6269-44A3-8F9A-0E794E9C1762}" type="slidenum">
              <a:rPr lang="en-US" smtClean="0"/>
              <a:pPr/>
              <a:t>40</a:t>
            </a:fld>
            <a:endParaRPr lang="en-US" dirty="0"/>
          </a:p>
        </p:txBody>
      </p:sp>
      <p:sp>
        <p:nvSpPr>
          <p:cNvPr id="4" name="Date Placeholder 3">
            <a:extLst>
              <a:ext uri="{FF2B5EF4-FFF2-40B4-BE49-F238E27FC236}">
                <a16:creationId xmlns:a16="http://schemas.microsoft.com/office/drawing/2014/main" id="{BDE656DD-D0B6-4055-AB39-C627E01E4A4C}"/>
              </a:ext>
            </a:extLst>
          </p:cNvPr>
          <p:cNvSpPr>
            <a:spLocks noGrp="1"/>
          </p:cNvSpPr>
          <p:nvPr>
            <p:ph type="dt" sz="half" idx="10"/>
          </p:nvPr>
        </p:nvSpPr>
        <p:spPr/>
        <p:txBody>
          <a:bodyPr/>
          <a:lstStyle/>
          <a:p>
            <a:r>
              <a:rPr lang="en-US" dirty="0"/>
              <a:t>6/28/2017</a:t>
            </a:r>
          </a:p>
        </p:txBody>
      </p:sp>
      <p:sp>
        <p:nvSpPr>
          <p:cNvPr id="5" name="Footer Placeholder 4">
            <a:extLst>
              <a:ext uri="{FF2B5EF4-FFF2-40B4-BE49-F238E27FC236}">
                <a16:creationId xmlns:a16="http://schemas.microsoft.com/office/drawing/2014/main" id="{352DCE73-7F0C-482B-BB65-A1C981B520F8}"/>
              </a:ext>
            </a:extLst>
          </p:cNvPr>
          <p:cNvSpPr>
            <a:spLocks noGrp="1"/>
          </p:cNvSpPr>
          <p:nvPr>
            <p:ph type="ftr" sz="quarter" idx="11"/>
          </p:nvPr>
        </p:nvSpPr>
        <p:spPr/>
        <p:txBody>
          <a:bodyPr/>
          <a:lstStyle/>
          <a:p>
            <a:r>
              <a:rPr lang="en-US" dirty="0"/>
              <a:t>Mountain View Insights, Inc.</a:t>
            </a:r>
          </a:p>
        </p:txBody>
      </p:sp>
    </p:spTree>
    <p:extLst>
      <p:ext uri="{BB962C8B-B14F-4D97-AF65-F5344CB8AC3E}">
        <p14:creationId xmlns:p14="http://schemas.microsoft.com/office/powerpoint/2010/main" val="455444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CB95851-BC41-44CA-AB8D-F445BBCE58C4}"/>
              </a:ext>
            </a:extLst>
          </p:cNvPr>
          <p:cNvSpPr/>
          <p:nvPr/>
        </p:nvSpPr>
        <p:spPr>
          <a:xfrm>
            <a:off x="3581400" y="792162"/>
            <a:ext cx="1676400" cy="21796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p:cNvSpPr>
            <a:spLocks noGrp="1"/>
          </p:cNvSpPr>
          <p:nvPr>
            <p:ph type="title"/>
          </p:nvPr>
        </p:nvSpPr>
        <p:spPr>
          <a:xfrm>
            <a:off x="581748" y="228600"/>
            <a:ext cx="8229600" cy="563562"/>
          </a:xfrm>
        </p:spPr>
        <p:txBody>
          <a:bodyPr>
            <a:normAutofit/>
          </a:bodyPr>
          <a:lstStyle/>
          <a:p>
            <a:r>
              <a:rPr lang="en-US" sz="2800" b="1" dirty="0">
                <a:solidFill>
                  <a:schemeClr val="tx1"/>
                </a:solidFill>
              </a:rPr>
              <a:t>Characteristics of the Charitable Organizations</a:t>
            </a:r>
          </a:p>
        </p:txBody>
      </p:sp>
      <p:sp>
        <p:nvSpPr>
          <p:cNvPr id="2" name="Slide Number Placeholder 1"/>
          <p:cNvSpPr>
            <a:spLocks noGrp="1"/>
          </p:cNvSpPr>
          <p:nvPr>
            <p:ph type="sldNum" sz="quarter" idx="12"/>
          </p:nvPr>
        </p:nvSpPr>
        <p:spPr/>
        <p:txBody>
          <a:bodyPr/>
          <a:lstStyle/>
          <a:p>
            <a:fld id="{3AD3E49A-6269-44A3-8F9A-0E794E9C1762}" type="slidenum">
              <a:rPr lang="en-US" smtClean="0"/>
              <a:pPr/>
              <a:t>41</a:t>
            </a:fld>
            <a:endParaRPr lang="en-US" dirty="0"/>
          </a:p>
        </p:txBody>
      </p:sp>
      <p:pic>
        <p:nvPicPr>
          <p:cNvPr id="3" name="Picture 2">
            <a:extLst>
              <a:ext uri="{FF2B5EF4-FFF2-40B4-BE49-F238E27FC236}">
                <a16:creationId xmlns:a16="http://schemas.microsoft.com/office/drawing/2014/main" id="{7B0D0CB5-32CE-4EA3-91B4-CEE52DADAE80}"/>
              </a:ext>
            </a:extLst>
          </p:cNvPr>
          <p:cNvPicPr>
            <a:picLocks noChangeAspect="1"/>
          </p:cNvPicPr>
          <p:nvPr/>
        </p:nvPicPr>
        <p:blipFill>
          <a:blip r:embed="rId2"/>
          <a:stretch>
            <a:fillRect/>
          </a:stretch>
        </p:blipFill>
        <p:spPr>
          <a:xfrm>
            <a:off x="685800" y="792162"/>
            <a:ext cx="3581400" cy="5239914"/>
          </a:xfrm>
          <a:prstGeom prst="rect">
            <a:avLst/>
          </a:prstGeom>
        </p:spPr>
      </p:pic>
      <p:pic>
        <p:nvPicPr>
          <p:cNvPr id="8" name="Picture 7">
            <a:extLst>
              <a:ext uri="{FF2B5EF4-FFF2-40B4-BE49-F238E27FC236}">
                <a16:creationId xmlns:a16="http://schemas.microsoft.com/office/drawing/2014/main" id="{5E5E60BB-F470-4918-B0B8-923B85B61E96}"/>
              </a:ext>
            </a:extLst>
          </p:cNvPr>
          <p:cNvPicPr>
            <a:picLocks noChangeAspect="1"/>
          </p:cNvPicPr>
          <p:nvPr/>
        </p:nvPicPr>
        <p:blipFill>
          <a:blip r:embed="rId3"/>
          <a:stretch>
            <a:fillRect/>
          </a:stretch>
        </p:blipFill>
        <p:spPr>
          <a:xfrm>
            <a:off x="4560052" y="781438"/>
            <a:ext cx="3733800" cy="5218581"/>
          </a:xfrm>
          <a:prstGeom prst="rect">
            <a:avLst/>
          </a:prstGeom>
        </p:spPr>
      </p:pic>
      <p:sp>
        <p:nvSpPr>
          <p:cNvPr id="5" name="Date Placeholder 4">
            <a:extLst>
              <a:ext uri="{FF2B5EF4-FFF2-40B4-BE49-F238E27FC236}">
                <a16:creationId xmlns:a16="http://schemas.microsoft.com/office/drawing/2014/main" id="{6ACF9219-41AE-4BF6-BFEF-E73615E066FC}"/>
              </a:ext>
            </a:extLst>
          </p:cNvPr>
          <p:cNvSpPr>
            <a:spLocks noGrp="1"/>
          </p:cNvSpPr>
          <p:nvPr>
            <p:ph type="dt" sz="half" idx="10"/>
          </p:nvPr>
        </p:nvSpPr>
        <p:spPr/>
        <p:txBody>
          <a:bodyPr/>
          <a:lstStyle/>
          <a:p>
            <a:r>
              <a:rPr lang="en-US" dirty="0"/>
              <a:t>6/28/2017</a:t>
            </a:r>
          </a:p>
        </p:txBody>
      </p:sp>
      <p:sp>
        <p:nvSpPr>
          <p:cNvPr id="6" name="Footer Placeholder 5">
            <a:extLst>
              <a:ext uri="{FF2B5EF4-FFF2-40B4-BE49-F238E27FC236}">
                <a16:creationId xmlns:a16="http://schemas.microsoft.com/office/drawing/2014/main" id="{33DEF48E-AD31-456D-9F0B-D609CA79D113}"/>
              </a:ext>
            </a:extLst>
          </p:cNvPr>
          <p:cNvSpPr>
            <a:spLocks noGrp="1"/>
          </p:cNvSpPr>
          <p:nvPr>
            <p:ph type="ftr" sz="quarter" idx="11"/>
          </p:nvPr>
        </p:nvSpPr>
        <p:spPr/>
        <p:txBody>
          <a:bodyPr/>
          <a:lstStyle/>
          <a:p>
            <a:r>
              <a:rPr lang="en-US" dirty="0"/>
              <a:t>Mountain View Insights, Inc.</a:t>
            </a:r>
          </a:p>
        </p:txBody>
      </p:sp>
      <p:sp>
        <p:nvSpPr>
          <p:cNvPr id="10" name="TextBox 9">
            <a:extLst>
              <a:ext uri="{FF2B5EF4-FFF2-40B4-BE49-F238E27FC236}">
                <a16:creationId xmlns:a16="http://schemas.microsoft.com/office/drawing/2014/main" id="{7C474141-B8CC-4511-879F-792011862C1B}"/>
              </a:ext>
            </a:extLst>
          </p:cNvPr>
          <p:cNvSpPr txBox="1"/>
          <p:nvPr/>
        </p:nvSpPr>
        <p:spPr>
          <a:xfrm>
            <a:off x="609600" y="6033653"/>
            <a:ext cx="3657600" cy="276999"/>
          </a:xfrm>
          <a:prstGeom prst="rect">
            <a:avLst/>
          </a:prstGeom>
          <a:noFill/>
        </p:spPr>
        <p:txBody>
          <a:bodyPr wrap="square" rtlCol="0">
            <a:spAutoFit/>
          </a:bodyPr>
          <a:lstStyle/>
          <a:p>
            <a:r>
              <a:rPr lang="en-US" sz="1200" dirty="0"/>
              <a:t>S=statistically different at 95% confidence</a:t>
            </a:r>
          </a:p>
        </p:txBody>
      </p:sp>
    </p:spTree>
    <p:extLst>
      <p:ext uri="{BB962C8B-B14F-4D97-AF65-F5344CB8AC3E}">
        <p14:creationId xmlns:p14="http://schemas.microsoft.com/office/powerpoint/2010/main" val="11660049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1F96EB9-1321-4C9B-800A-2B0BDAAD2088}"/>
              </a:ext>
            </a:extLst>
          </p:cNvPr>
          <p:cNvSpPr/>
          <p:nvPr/>
        </p:nvSpPr>
        <p:spPr>
          <a:xfrm>
            <a:off x="533400" y="1447800"/>
            <a:ext cx="80772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lide Number Placeholder 2"/>
          <p:cNvSpPr>
            <a:spLocks noGrp="1"/>
          </p:cNvSpPr>
          <p:nvPr>
            <p:ph type="sldNum" sz="quarter" idx="12"/>
          </p:nvPr>
        </p:nvSpPr>
        <p:spPr/>
        <p:txBody>
          <a:bodyPr/>
          <a:lstStyle/>
          <a:p>
            <a:fld id="{3AD3E49A-6269-44A3-8F9A-0E794E9C1762}" type="slidenum">
              <a:rPr lang="en-US" smtClean="0"/>
              <a:pPr/>
              <a:t>42</a:t>
            </a:fld>
            <a:endParaRPr lang="en-US" dirty="0"/>
          </a:p>
        </p:txBody>
      </p:sp>
      <p:sp>
        <p:nvSpPr>
          <p:cNvPr id="6" name="Title 3">
            <a:extLst>
              <a:ext uri="{FF2B5EF4-FFF2-40B4-BE49-F238E27FC236}">
                <a16:creationId xmlns:a16="http://schemas.microsoft.com/office/drawing/2014/main" id="{5F9D9B8F-9456-445D-8F95-802960C90E22}"/>
              </a:ext>
            </a:extLst>
          </p:cNvPr>
          <p:cNvSpPr txBox="1">
            <a:spLocks/>
          </p:cNvSpPr>
          <p:nvPr/>
        </p:nvSpPr>
        <p:spPr>
          <a:xfrm>
            <a:off x="581748" y="228600"/>
            <a:ext cx="8229600" cy="5635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z="2800" b="1" dirty="0">
                <a:solidFill>
                  <a:schemeClr val="tx1"/>
                </a:solidFill>
              </a:rPr>
              <a:t>Characteristics of the Charitable Organizations</a:t>
            </a:r>
          </a:p>
        </p:txBody>
      </p:sp>
      <p:pic>
        <p:nvPicPr>
          <p:cNvPr id="9" name="Picture 8">
            <a:extLst>
              <a:ext uri="{FF2B5EF4-FFF2-40B4-BE49-F238E27FC236}">
                <a16:creationId xmlns:a16="http://schemas.microsoft.com/office/drawing/2014/main" id="{2F7EBD61-9FAF-40A9-8E29-3C86D6ABC9E9}"/>
              </a:ext>
            </a:extLst>
          </p:cNvPr>
          <p:cNvPicPr>
            <a:picLocks noChangeAspect="1"/>
          </p:cNvPicPr>
          <p:nvPr/>
        </p:nvPicPr>
        <p:blipFill>
          <a:blip r:embed="rId3"/>
          <a:stretch>
            <a:fillRect/>
          </a:stretch>
        </p:blipFill>
        <p:spPr>
          <a:xfrm>
            <a:off x="762000" y="813932"/>
            <a:ext cx="3581400" cy="5359003"/>
          </a:xfrm>
          <a:prstGeom prst="rect">
            <a:avLst/>
          </a:prstGeom>
        </p:spPr>
      </p:pic>
      <p:pic>
        <p:nvPicPr>
          <p:cNvPr id="10" name="Picture 9">
            <a:extLst>
              <a:ext uri="{FF2B5EF4-FFF2-40B4-BE49-F238E27FC236}">
                <a16:creationId xmlns:a16="http://schemas.microsoft.com/office/drawing/2014/main" id="{BFD34266-C009-4569-A72E-7DCC65554671}"/>
              </a:ext>
            </a:extLst>
          </p:cNvPr>
          <p:cNvPicPr>
            <a:picLocks noChangeAspect="1"/>
          </p:cNvPicPr>
          <p:nvPr/>
        </p:nvPicPr>
        <p:blipFill>
          <a:blip r:embed="rId4"/>
          <a:stretch>
            <a:fillRect/>
          </a:stretch>
        </p:blipFill>
        <p:spPr>
          <a:xfrm>
            <a:off x="4572000" y="813932"/>
            <a:ext cx="3733800" cy="3632581"/>
          </a:xfrm>
          <a:prstGeom prst="rect">
            <a:avLst/>
          </a:prstGeom>
        </p:spPr>
      </p:pic>
      <p:sp>
        <p:nvSpPr>
          <p:cNvPr id="12" name="Date Placeholder 11">
            <a:extLst>
              <a:ext uri="{FF2B5EF4-FFF2-40B4-BE49-F238E27FC236}">
                <a16:creationId xmlns:a16="http://schemas.microsoft.com/office/drawing/2014/main" id="{E4289D85-AFD7-43AB-A49F-677D2A0EBBEB}"/>
              </a:ext>
            </a:extLst>
          </p:cNvPr>
          <p:cNvSpPr>
            <a:spLocks noGrp="1"/>
          </p:cNvSpPr>
          <p:nvPr>
            <p:ph type="dt" sz="half" idx="10"/>
          </p:nvPr>
        </p:nvSpPr>
        <p:spPr/>
        <p:txBody>
          <a:bodyPr/>
          <a:lstStyle/>
          <a:p>
            <a:r>
              <a:rPr lang="en-US" dirty="0"/>
              <a:t>6/28/2017</a:t>
            </a:r>
          </a:p>
        </p:txBody>
      </p:sp>
      <p:sp>
        <p:nvSpPr>
          <p:cNvPr id="13" name="Footer Placeholder 12">
            <a:extLst>
              <a:ext uri="{FF2B5EF4-FFF2-40B4-BE49-F238E27FC236}">
                <a16:creationId xmlns:a16="http://schemas.microsoft.com/office/drawing/2014/main" id="{9A3E5EC7-E739-4B6F-B959-89CD90C8C723}"/>
              </a:ext>
            </a:extLst>
          </p:cNvPr>
          <p:cNvSpPr>
            <a:spLocks noGrp="1"/>
          </p:cNvSpPr>
          <p:nvPr>
            <p:ph type="ftr" sz="quarter" idx="11"/>
          </p:nvPr>
        </p:nvSpPr>
        <p:spPr/>
        <p:txBody>
          <a:bodyPr/>
          <a:lstStyle/>
          <a:p>
            <a:r>
              <a:rPr lang="en-US" dirty="0"/>
              <a:t>Mountain View Insights, Inc.</a:t>
            </a:r>
          </a:p>
        </p:txBody>
      </p:sp>
      <p:sp>
        <p:nvSpPr>
          <p:cNvPr id="14" name="TextBox 13">
            <a:extLst>
              <a:ext uri="{FF2B5EF4-FFF2-40B4-BE49-F238E27FC236}">
                <a16:creationId xmlns:a16="http://schemas.microsoft.com/office/drawing/2014/main" id="{4DDCDDFE-AE9E-4E0C-B06B-70F16E7D2663}"/>
              </a:ext>
            </a:extLst>
          </p:cNvPr>
          <p:cNvSpPr txBox="1"/>
          <p:nvPr/>
        </p:nvSpPr>
        <p:spPr>
          <a:xfrm>
            <a:off x="4648200" y="4800600"/>
            <a:ext cx="3657600" cy="276999"/>
          </a:xfrm>
          <a:prstGeom prst="rect">
            <a:avLst/>
          </a:prstGeom>
          <a:noFill/>
        </p:spPr>
        <p:txBody>
          <a:bodyPr wrap="square" rtlCol="0">
            <a:spAutoFit/>
          </a:bodyPr>
          <a:lstStyle/>
          <a:p>
            <a:r>
              <a:rPr lang="en-US" sz="1200" dirty="0"/>
              <a:t>S=statistically different at 95% confidence</a:t>
            </a:r>
          </a:p>
        </p:txBody>
      </p:sp>
    </p:spTree>
    <p:extLst>
      <p:ext uri="{BB962C8B-B14F-4D97-AF65-F5344CB8AC3E}">
        <p14:creationId xmlns:p14="http://schemas.microsoft.com/office/powerpoint/2010/main" val="23781340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43200"/>
            <a:ext cx="7772400" cy="1470025"/>
          </a:xfrm>
        </p:spPr>
        <p:txBody>
          <a:bodyPr anchor="ctr">
            <a:noAutofit/>
          </a:bodyPr>
          <a:lstStyle/>
          <a:p>
            <a:r>
              <a:rPr lang="en-US" sz="5400" b="1" dirty="0">
                <a:solidFill>
                  <a:schemeClr val="tx1"/>
                </a:solidFill>
              </a:rPr>
              <a:t>Bingo Player Study</a:t>
            </a:r>
          </a:p>
        </p:txBody>
      </p:sp>
      <p:sp>
        <p:nvSpPr>
          <p:cNvPr id="3" name="Subtitle 2"/>
          <p:cNvSpPr>
            <a:spLocks noGrp="1"/>
          </p:cNvSpPr>
          <p:nvPr>
            <p:ph type="subTitle" idx="1"/>
          </p:nvPr>
        </p:nvSpPr>
        <p:spPr>
          <a:xfrm>
            <a:off x="838200" y="4572000"/>
            <a:ext cx="7467600" cy="1371600"/>
          </a:xfrm>
        </p:spPr>
        <p:txBody>
          <a:bodyPr>
            <a:normAutofit/>
          </a:bodyPr>
          <a:lstStyle/>
          <a:p>
            <a:pPr>
              <a:spcBef>
                <a:spcPts val="0"/>
              </a:spcBef>
            </a:pPr>
            <a:r>
              <a:rPr lang="en-US" b="1" dirty="0">
                <a:solidFill>
                  <a:schemeClr val="tx1"/>
                </a:solidFill>
              </a:rPr>
              <a:t>John mann</a:t>
            </a:r>
          </a:p>
          <a:p>
            <a:pPr>
              <a:spcBef>
                <a:spcPts val="0"/>
              </a:spcBef>
            </a:pPr>
            <a:r>
              <a:rPr lang="en-US" b="1" dirty="0">
                <a:solidFill>
                  <a:schemeClr val="tx1"/>
                </a:solidFill>
              </a:rPr>
              <a:t>Mountain view insights, inc.</a:t>
            </a:r>
          </a:p>
          <a:p>
            <a:r>
              <a:rPr lang="en-US" b="1" dirty="0">
                <a:solidFill>
                  <a:schemeClr val="tx1"/>
                </a:solidFill>
              </a:rPr>
              <a:t>June 28, 2017</a:t>
            </a:r>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304800"/>
            <a:ext cx="19050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4513826"/>
      </p:ext>
    </p:extLst>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chemeClr val="tx1"/>
                </a:solidFill>
              </a:rPr>
              <a:t>Methodology</a:t>
            </a:r>
          </a:p>
        </p:txBody>
      </p:sp>
      <p:sp>
        <p:nvSpPr>
          <p:cNvPr id="5" name="Content Placeholder 4"/>
          <p:cNvSpPr>
            <a:spLocks noGrp="1"/>
          </p:cNvSpPr>
          <p:nvPr>
            <p:ph idx="1"/>
          </p:nvPr>
        </p:nvSpPr>
        <p:spPr>
          <a:xfrm>
            <a:off x="685800" y="1863616"/>
            <a:ext cx="7680960" cy="3317984"/>
          </a:xfrm>
        </p:spPr>
        <p:txBody>
          <a:bodyPr>
            <a:noAutofit/>
          </a:bodyPr>
          <a:lstStyle/>
          <a:p>
            <a:pPr marL="201168" lvl="1" indent="0">
              <a:spcBef>
                <a:spcPts val="600"/>
              </a:spcBef>
              <a:buNone/>
            </a:pPr>
            <a:r>
              <a:rPr lang="en-US" dirty="0"/>
              <a:t>An online survey was conducted from May 17-June 21, 2017 to get feedback from bingo players.  Respondents were recruited a major bingo halls, and were given a card with an invitation to participate in an online survey.  The link to the survey was provided on the card.</a:t>
            </a:r>
          </a:p>
          <a:p>
            <a:pPr marL="201168" lvl="1" indent="0">
              <a:spcBef>
                <a:spcPts val="600"/>
              </a:spcBef>
              <a:buNone/>
            </a:pPr>
            <a:r>
              <a:rPr lang="en-US" dirty="0"/>
              <a:t>We were not able to provide an incentive for participation, which understandably limited interest.  The survey was closed at the last possible moment, and at that time </a:t>
            </a:r>
            <a:r>
              <a:rPr lang="en-US" b="1" dirty="0"/>
              <a:t>30 responses were collected</a:t>
            </a:r>
            <a:r>
              <a:rPr lang="en-US" dirty="0"/>
              <a:t>.</a:t>
            </a:r>
          </a:p>
          <a:p>
            <a:pPr marL="201168" lvl="1" indent="0">
              <a:spcBef>
                <a:spcPts val="600"/>
              </a:spcBef>
              <a:buNone/>
            </a:pPr>
            <a:r>
              <a:rPr lang="en-US" dirty="0"/>
              <a:t>Given the small base of responses, and recruitment limited to major bingo halls, these results should be interpreted with great caution.</a:t>
            </a:r>
          </a:p>
        </p:txBody>
      </p:sp>
      <p:sp>
        <p:nvSpPr>
          <p:cNvPr id="4" name="Slide Number Placeholder 3"/>
          <p:cNvSpPr>
            <a:spLocks noGrp="1"/>
          </p:cNvSpPr>
          <p:nvPr>
            <p:ph type="sldNum" sz="quarter" idx="12"/>
          </p:nvPr>
        </p:nvSpPr>
        <p:spPr/>
        <p:txBody>
          <a:bodyPr/>
          <a:lstStyle/>
          <a:p>
            <a:fld id="{3AD3E49A-6269-44A3-8F9A-0E794E9C1762}" type="slidenum">
              <a:rPr lang="en-US" smtClean="0"/>
              <a:pPr/>
              <a:t>44</a:t>
            </a:fld>
            <a:endParaRPr lang="en-US" dirty="0"/>
          </a:p>
        </p:txBody>
      </p:sp>
      <p:sp>
        <p:nvSpPr>
          <p:cNvPr id="7" name="Date Placeholder 6">
            <a:extLst>
              <a:ext uri="{FF2B5EF4-FFF2-40B4-BE49-F238E27FC236}">
                <a16:creationId xmlns:a16="http://schemas.microsoft.com/office/drawing/2014/main" id="{59FA752C-3061-47A6-AD96-5570776FB32A}"/>
              </a:ext>
            </a:extLst>
          </p:cNvPr>
          <p:cNvSpPr>
            <a:spLocks noGrp="1"/>
          </p:cNvSpPr>
          <p:nvPr>
            <p:ph type="dt" sz="half" idx="10"/>
          </p:nvPr>
        </p:nvSpPr>
        <p:spPr/>
        <p:txBody>
          <a:bodyPr/>
          <a:lstStyle/>
          <a:p>
            <a:r>
              <a:rPr lang="en-US" dirty="0"/>
              <a:t>6/28/2017</a:t>
            </a:r>
          </a:p>
        </p:txBody>
      </p:sp>
      <p:sp>
        <p:nvSpPr>
          <p:cNvPr id="8" name="Footer Placeholder 7">
            <a:extLst>
              <a:ext uri="{FF2B5EF4-FFF2-40B4-BE49-F238E27FC236}">
                <a16:creationId xmlns:a16="http://schemas.microsoft.com/office/drawing/2014/main" id="{7F7DBD1C-004B-4179-BB3F-51D74D83C516}"/>
              </a:ext>
            </a:extLst>
          </p:cNvPr>
          <p:cNvSpPr>
            <a:spLocks noGrp="1"/>
          </p:cNvSpPr>
          <p:nvPr>
            <p:ph type="ftr" sz="quarter" idx="11"/>
          </p:nvPr>
        </p:nvSpPr>
        <p:spPr/>
        <p:txBody>
          <a:bodyPr/>
          <a:lstStyle/>
          <a:p>
            <a:r>
              <a:rPr lang="en-US" dirty="0"/>
              <a:t>Mountain View Insights, Inc.</a:t>
            </a:r>
          </a:p>
        </p:txBody>
      </p:sp>
    </p:spTree>
    <p:extLst>
      <p:ext uri="{BB962C8B-B14F-4D97-AF65-F5344CB8AC3E}">
        <p14:creationId xmlns:p14="http://schemas.microsoft.com/office/powerpoint/2010/main" val="3590944965"/>
      </p:ext>
    </p:extLst>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92F9587-4964-4056-A096-A7B2E73AA3D1}"/>
              </a:ext>
            </a:extLst>
          </p:cNvPr>
          <p:cNvSpPr>
            <a:spLocks noGrp="1"/>
          </p:cNvSpPr>
          <p:nvPr>
            <p:ph type="title"/>
          </p:nvPr>
        </p:nvSpPr>
        <p:spPr>
          <a:xfrm>
            <a:off x="685800" y="228600"/>
            <a:ext cx="7543800" cy="551596"/>
          </a:xfrm>
        </p:spPr>
        <p:txBody>
          <a:bodyPr>
            <a:normAutofit/>
          </a:bodyPr>
          <a:lstStyle/>
          <a:p>
            <a:r>
              <a:rPr lang="en-US" sz="3200" b="1" dirty="0">
                <a:solidFill>
                  <a:schemeClr val="tx1"/>
                </a:solidFill>
              </a:rPr>
              <a:t>Bingo Players</a:t>
            </a:r>
          </a:p>
        </p:txBody>
      </p:sp>
      <p:sp>
        <p:nvSpPr>
          <p:cNvPr id="7" name="Content Placeholder 6">
            <a:extLst>
              <a:ext uri="{FF2B5EF4-FFF2-40B4-BE49-F238E27FC236}">
                <a16:creationId xmlns:a16="http://schemas.microsoft.com/office/drawing/2014/main" id="{DC468A31-79E4-41F9-A27E-EB93880EFCCB}"/>
              </a:ext>
            </a:extLst>
          </p:cNvPr>
          <p:cNvSpPr>
            <a:spLocks noGrp="1"/>
          </p:cNvSpPr>
          <p:nvPr>
            <p:ph idx="1"/>
          </p:nvPr>
        </p:nvSpPr>
        <p:spPr>
          <a:xfrm>
            <a:off x="822959" y="914400"/>
            <a:ext cx="7711441" cy="5181600"/>
          </a:xfrm>
          <a:solidFill>
            <a:schemeClr val="bg1"/>
          </a:solidFill>
        </p:spPr>
        <p:txBody>
          <a:bodyPr>
            <a:noAutofit/>
          </a:bodyPr>
          <a:lstStyle/>
          <a:p>
            <a:pPr marL="0" indent="0">
              <a:spcBef>
                <a:spcPts val="600"/>
              </a:spcBef>
              <a:buNone/>
            </a:pPr>
            <a:r>
              <a:rPr lang="en-US" b="1" dirty="0"/>
              <a:t>Key characteristics of players who responded:</a:t>
            </a:r>
          </a:p>
          <a:p>
            <a:pPr marL="0" indent="0">
              <a:spcBef>
                <a:spcPts val="600"/>
              </a:spcBef>
              <a:buNone/>
            </a:pPr>
            <a:endParaRPr lang="en-US" sz="700" b="1" dirty="0"/>
          </a:p>
          <a:p>
            <a:pPr lvl="1">
              <a:spcBef>
                <a:spcPts val="600"/>
              </a:spcBef>
              <a:spcAft>
                <a:spcPts val="0"/>
              </a:spcAft>
              <a:buFont typeface="Wingdings" panose="05000000000000000000" pitchFamily="2" charset="2"/>
              <a:buChar char="§"/>
            </a:pPr>
            <a:r>
              <a:rPr lang="en-US" sz="1600" b="1" dirty="0"/>
              <a:t>Mostly older </a:t>
            </a:r>
            <a:r>
              <a:rPr lang="en-US" sz="1600" dirty="0"/>
              <a:t>- only about a tenth of respondents were under age 40</a:t>
            </a:r>
          </a:p>
          <a:p>
            <a:pPr lvl="1">
              <a:spcBef>
                <a:spcPts val="600"/>
              </a:spcBef>
              <a:spcAft>
                <a:spcPts val="0"/>
              </a:spcAft>
              <a:buFont typeface="Wingdings" panose="05000000000000000000" pitchFamily="2" charset="2"/>
              <a:buChar char="§"/>
            </a:pPr>
            <a:r>
              <a:rPr lang="en-US" sz="1600" dirty="0"/>
              <a:t>Nearly all </a:t>
            </a:r>
            <a:r>
              <a:rPr lang="en-US" sz="1600" b="1" dirty="0"/>
              <a:t>female</a:t>
            </a:r>
            <a:r>
              <a:rPr lang="en-US" sz="1600" dirty="0"/>
              <a:t> - 84%</a:t>
            </a:r>
          </a:p>
          <a:p>
            <a:pPr lvl="1">
              <a:spcBef>
                <a:spcPts val="600"/>
              </a:spcBef>
              <a:spcAft>
                <a:spcPts val="0"/>
              </a:spcAft>
              <a:buFont typeface="Wingdings" panose="05000000000000000000" pitchFamily="2" charset="2"/>
              <a:buChar char="§"/>
            </a:pPr>
            <a:r>
              <a:rPr lang="en-US" sz="1600" dirty="0"/>
              <a:t>44% are employed full time, and 32% are retired</a:t>
            </a:r>
          </a:p>
          <a:p>
            <a:pPr lvl="1">
              <a:spcBef>
                <a:spcPts val="600"/>
              </a:spcBef>
              <a:spcAft>
                <a:spcPts val="0"/>
              </a:spcAft>
              <a:buFont typeface="Wingdings" panose="05000000000000000000" pitchFamily="2" charset="2"/>
              <a:buChar char="§"/>
            </a:pPr>
            <a:r>
              <a:rPr lang="en-US" sz="1600" b="1" dirty="0"/>
              <a:t>Mostly frequent players</a:t>
            </a:r>
            <a:r>
              <a:rPr lang="en-US" sz="1600" dirty="0"/>
              <a:t>.</a:t>
            </a:r>
          </a:p>
          <a:p>
            <a:pPr lvl="2">
              <a:spcBef>
                <a:spcPts val="600"/>
              </a:spcBef>
              <a:spcAft>
                <a:spcPts val="0"/>
              </a:spcAft>
              <a:buFont typeface="Wingdings" panose="05000000000000000000" pitchFamily="2" charset="2"/>
              <a:buChar char="§"/>
            </a:pPr>
            <a:r>
              <a:rPr lang="en-US" sz="1600" dirty="0"/>
              <a:t>60% play bingo more than once a week</a:t>
            </a:r>
          </a:p>
          <a:p>
            <a:pPr lvl="2">
              <a:spcBef>
                <a:spcPts val="600"/>
              </a:spcBef>
              <a:spcAft>
                <a:spcPts val="0"/>
              </a:spcAft>
              <a:buFont typeface="Wingdings" panose="05000000000000000000" pitchFamily="2" charset="2"/>
              <a:buChar char="§"/>
            </a:pPr>
            <a:r>
              <a:rPr lang="en-US" sz="1600" dirty="0"/>
              <a:t>87% play at professional halls (not surprising – this is where they were recruited for the survey)</a:t>
            </a:r>
          </a:p>
          <a:p>
            <a:pPr lvl="1">
              <a:spcBef>
                <a:spcPts val="600"/>
              </a:spcBef>
              <a:spcAft>
                <a:spcPts val="0"/>
              </a:spcAft>
              <a:buFont typeface="Wingdings" panose="05000000000000000000" pitchFamily="2" charset="2"/>
              <a:buChar char="§"/>
            </a:pPr>
            <a:r>
              <a:rPr lang="en-US" sz="1600" b="1" dirty="0"/>
              <a:t>It’s about a $90 session on average:</a:t>
            </a:r>
          </a:p>
          <a:p>
            <a:pPr lvl="2">
              <a:spcBef>
                <a:spcPts val="600"/>
              </a:spcBef>
              <a:spcAft>
                <a:spcPts val="0"/>
              </a:spcAft>
              <a:buFont typeface="Wingdings" panose="05000000000000000000" pitchFamily="2" charset="2"/>
              <a:buChar char="§"/>
            </a:pPr>
            <a:r>
              <a:rPr lang="en-US" sz="1600" dirty="0"/>
              <a:t>$46 on bingo</a:t>
            </a:r>
          </a:p>
          <a:p>
            <a:pPr lvl="2">
              <a:spcBef>
                <a:spcPts val="600"/>
              </a:spcBef>
              <a:spcAft>
                <a:spcPts val="0"/>
              </a:spcAft>
              <a:buFont typeface="Wingdings" panose="05000000000000000000" pitchFamily="2" charset="2"/>
              <a:buChar char="§"/>
            </a:pPr>
            <a:r>
              <a:rPr lang="en-US" sz="1600" dirty="0"/>
              <a:t>$27 on pull tabs</a:t>
            </a:r>
          </a:p>
          <a:p>
            <a:pPr lvl="2">
              <a:spcBef>
                <a:spcPts val="600"/>
              </a:spcBef>
              <a:spcAft>
                <a:spcPts val="0"/>
              </a:spcAft>
              <a:buFont typeface="Wingdings" panose="05000000000000000000" pitchFamily="2" charset="2"/>
              <a:buChar char="§"/>
            </a:pPr>
            <a:r>
              <a:rPr lang="en-US" sz="1600" dirty="0"/>
              <a:t>$16 on food and beverages</a:t>
            </a:r>
          </a:p>
          <a:p>
            <a:pPr lvl="1">
              <a:spcBef>
                <a:spcPts val="600"/>
              </a:spcBef>
              <a:spcAft>
                <a:spcPts val="0"/>
              </a:spcAft>
              <a:buFont typeface="Wingdings" panose="05000000000000000000" pitchFamily="2" charset="2"/>
              <a:buChar char="§"/>
            </a:pPr>
            <a:r>
              <a:rPr lang="en-US" sz="1600" dirty="0"/>
              <a:t>The average rating for their bingo experience was </a:t>
            </a:r>
            <a:r>
              <a:rPr lang="en-US" sz="1600" b="1" dirty="0"/>
              <a:t>3.8 on a five-point scale</a:t>
            </a:r>
            <a:r>
              <a:rPr lang="en-US" sz="1600" dirty="0"/>
              <a:t> (1=Poor, 2=Fair, 3=Good, 4=Very Good, 5=Excellent)</a:t>
            </a:r>
          </a:p>
          <a:p>
            <a:pPr lvl="1">
              <a:spcBef>
                <a:spcPts val="600"/>
              </a:spcBef>
              <a:spcAft>
                <a:spcPts val="0"/>
              </a:spcAft>
              <a:buFont typeface="Wingdings" panose="05000000000000000000" pitchFamily="2" charset="2"/>
              <a:buChar char="§"/>
            </a:pPr>
            <a:r>
              <a:rPr lang="en-US" sz="1600" b="1" dirty="0"/>
              <a:t>About half have been to a Colorado casino in the past month.</a:t>
            </a:r>
          </a:p>
          <a:p>
            <a:pPr lvl="2">
              <a:spcBef>
                <a:spcPts val="600"/>
              </a:spcBef>
              <a:spcAft>
                <a:spcPts val="0"/>
              </a:spcAft>
              <a:buFont typeface="Wingdings" panose="05000000000000000000" pitchFamily="2" charset="2"/>
              <a:buChar char="§"/>
            </a:pPr>
            <a:r>
              <a:rPr lang="en-US" sz="1600" dirty="0"/>
              <a:t>For most, it’s a 50-99 mile drive.</a:t>
            </a:r>
          </a:p>
          <a:p>
            <a:pPr lvl="2">
              <a:spcBef>
                <a:spcPts val="600"/>
              </a:spcBef>
              <a:spcAft>
                <a:spcPts val="0"/>
              </a:spcAft>
              <a:buFont typeface="Wingdings" panose="05000000000000000000" pitchFamily="2" charset="2"/>
              <a:buChar char="§"/>
            </a:pPr>
            <a:r>
              <a:rPr lang="en-US" sz="1600" dirty="0"/>
              <a:t>They rate their overall casino experience was 3.4 (compared to 3.8 for bingo)</a:t>
            </a:r>
          </a:p>
          <a:p>
            <a:pPr lvl="1">
              <a:buFont typeface="Wingdings" panose="05000000000000000000" pitchFamily="2" charset="2"/>
              <a:buChar char="§"/>
            </a:pPr>
            <a:endParaRPr lang="en-US" dirty="0"/>
          </a:p>
          <a:p>
            <a:pPr lvl="1">
              <a:buFont typeface="Wingdings" panose="05000000000000000000" pitchFamily="2" charset="2"/>
              <a:buChar char="§"/>
            </a:pPr>
            <a:endParaRPr lang="en-US" dirty="0"/>
          </a:p>
          <a:p>
            <a:pPr lvl="1">
              <a:buFont typeface="Wingdings" panose="05000000000000000000" pitchFamily="2" charset="2"/>
              <a:buChar char="§"/>
            </a:pPr>
            <a:endParaRPr lang="en-US" dirty="0"/>
          </a:p>
          <a:p>
            <a:pPr>
              <a:buFont typeface="Wingdings" panose="05000000000000000000" pitchFamily="2" charset="2"/>
              <a:buChar char="§"/>
            </a:pPr>
            <a:endParaRPr lang="en-US" dirty="0"/>
          </a:p>
        </p:txBody>
      </p:sp>
      <p:sp>
        <p:nvSpPr>
          <p:cNvPr id="3" name="Date Placeholder 2">
            <a:extLst>
              <a:ext uri="{FF2B5EF4-FFF2-40B4-BE49-F238E27FC236}">
                <a16:creationId xmlns:a16="http://schemas.microsoft.com/office/drawing/2014/main" id="{5879BEE1-8094-4D13-BE9A-C2CB5B808ED8}"/>
              </a:ext>
            </a:extLst>
          </p:cNvPr>
          <p:cNvSpPr>
            <a:spLocks noGrp="1"/>
          </p:cNvSpPr>
          <p:nvPr>
            <p:ph type="dt" sz="half" idx="10"/>
          </p:nvPr>
        </p:nvSpPr>
        <p:spPr/>
        <p:txBody>
          <a:bodyPr/>
          <a:lstStyle/>
          <a:p>
            <a:r>
              <a:rPr lang="en-US" dirty="0"/>
              <a:t>6/28/2017</a:t>
            </a:r>
          </a:p>
        </p:txBody>
      </p:sp>
      <p:sp>
        <p:nvSpPr>
          <p:cNvPr id="4" name="Footer Placeholder 3">
            <a:extLst>
              <a:ext uri="{FF2B5EF4-FFF2-40B4-BE49-F238E27FC236}">
                <a16:creationId xmlns:a16="http://schemas.microsoft.com/office/drawing/2014/main" id="{119748D8-F24A-4995-8789-EC29F5F40910}"/>
              </a:ext>
            </a:extLst>
          </p:cNvPr>
          <p:cNvSpPr>
            <a:spLocks noGrp="1"/>
          </p:cNvSpPr>
          <p:nvPr>
            <p:ph type="ftr" sz="quarter" idx="11"/>
          </p:nvPr>
        </p:nvSpPr>
        <p:spPr/>
        <p:txBody>
          <a:bodyPr/>
          <a:lstStyle/>
          <a:p>
            <a:r>
              <a:rPr lang="en-US" dirty="0"/>
              <a:t>Mountain View Insights, Inc.</a:t>
            </a:r>
          </a:p>
        </p:txBody>
      </p:sp>
      <p:sp>
        <p:nvSpPr>
          <p:cNvPr id="5" name="Slide Number Placeholder 4">
            <a:extLst>
              <a:ext uri="{FF2B5EF4-FFF2-40B4-BE49-F238E27FC236}">
                <a16:creationId xmlns:a16="http://schemas.microsoft.com/office/drawing/2014/main" id="{20D15767-6420-4BB0-BBF0-55282044176A}"/>
              </a:ext>
            </a:extLst>
          </p:cNvPr>
          <p:cNvSpPr>
            <a:spLocks noGrp="1"/>
          </p:cNvSpPr>
          <p:nvPr>
            <p:ph type="sldNum" sz="quarter" idx="12"/>
          </p:nvPr>
        </p:nvSpPr>
        <p:spPr/>
        <p:txBody>
          <a:bodyPr/>
          <a:lstStyle/>
          <a:p>
            <a:fld id="{17F519B2-A66C-4D61-BBEB-0A8E45B55CAC}" type="slidenum">
              <a:rPr lang="en-US" smtClean="0"/>
              <a:pPr/>
              <a:t>45</a:t>
            </a:fld>
            <a:endParaRPr lang="en-US" dirty="0"/>
          </a:p>
        </p:txBody>
      </p:sp>
    </p:spTree>
    <p:extLst>
      <p:ext uri="{BB962C8B-B14F-4D97-AF65-F5344CB8AC3E}">
        <p14:creationId xmlns:p14="http://schemas.microsoft.com/office/powerpoint/2010/main" val="23299265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B7896-4165-41BC-A6E0-14AD06F55FBF}"/>
              </a:ext>
            </a:extLst>
          </p:cNvPr>
          <p:cNvSpPr>
            <a:spLocks noGrp="1"/>
          </p:cNvSpPr>
          <p:nvPr>
            <p:ph type="title"/>
          </p:nvPr>
        </p:nvSpPr>
        <p:spPr>
          <a:xfrm>
            <a:off x="762000" y="180050"/>
            <a:ext cx="7543800" cy="703996"/>
          </a:xfrm>
        </p:spPr>
        <p:txBody>
          <a:bodyPr>
            <a:normAutofit/>
          </a:bodyPr>
          <a:lstStyle/>
          <a:p>
            <a:r>
              <a:rPr lang="en-US" sz="3600" b="1" dirty="0">
                <a:solidFill>
                  <a:schemeClr val="tx1"/>
                </a:solidFill>
              </a:rPr>
              <a:t>Bingo Player Feedback</a:t>
            </a:r>
          </a:p>
        </p:txBody>
      </p:sp>
      <p:sp>
        <p:nvSpPr>
          <p:cNvPr id="3" name="Content Placeholder 2">
            <a:extLst>
              <a:ext uri="{FF2B5EF4-FFF2-40B4-BE49-F238E27FC236}">
                <a16:creationId xmlns:a16="http://schemas.microsoft.com/office/drawing/2014/main" id="{484ED6FC-6F65-4E4F-BD5A-3CA3B1A5A2F3}"/>
              </a:ext>
            </a:extLst>
          </p:cNvPr>
          <p:cNvSpPr>
            <a:spLocks noGrp="1"/>
          </p:cNvSpPr>
          <p:nvPr>
            <p:ph idx="1"/>
          </p:nvPr>
        </p:nvSpPr>
        <p:spPr>
          <a:xfrm>
            <a:off x="801290" y="856396"/>
            <a:ext cx="7924800" cy="4954694"/>
          </a:xfrm>
          <a:solidFill>
            <a:schemeClr val="bg1"/>
          </a:solidFill>
        </p:spPr>
        <p:txBody>
          <a:bodyPr>
            <a:noAutofit/>
          </a:bodyPr>
          <a:lstStyle/>
          <a:p>
            <a:r>
              <a:rPr lang="en-US" sz="1800" b="1" dirty="0"/>
              <a:t>Bingo experience LIKES:</a:t>
            </a:r>
          </a:p>
          <a:p>
            <a:pPr lvl="1">
              <a:buFont typeface="Wingdings" panose="05000000000000000000" pitchFamily="2" charset="2"/>
              <a:buChar char="§"/>
            </a:pPr>
            <a:r>
              <a:rPr lang="en-US" sz="1600" dirty="0"/>
              <a:t>Winning!</a:t>
            </a:r>
          </a:p>
          <a:p>
            <a:pPr lvl="1">
              <a:buFont typeface="Wingdings" panose="05000000000000000000" pitchFamily="2" charset="2"/>
              <a:buChar char="§"/>
            </a:pPr>
            <a:r>
              <a:rPr lang="en-US" sz="1600" dirty="0"/>
              <a:t>Having fun</a:t>
            </a:r>
          </a:p>
          <a:p>
            <a:pPr lvl="1">
              <a:buFont typeface="Wingdings" panose="05000000000000000000" pitchFamily="2" charset="2"/>
              <a:buChar char="§"/>
            </a:pPr>
            <a:r>
              <a:rPr lang="en-US" sz="1600" dirty="0"/>
              <a:t>Socializing – or not!</a:t>
            </a:r>
          </a:p>
          <a:p>
            <a:pPr lvl="2">
              <a:buFont typeface="Wingdings" panose="05000000000000000000" pitchFamily="2" charset="2"/>
              <a:buChar char="§"/>
            </a:pPr>
            <a:r>
              <a:rPr lang="en-US" sz="1600" dirty="0"/>
              <a:t>Some go for the interaction with friends (other players, those running the games)</a:t>
            </a:r>
          </a:p>
          <a:p>
            <a:pPr lvl="2">
              <a:buFont typeface="Wingdings" panose="05000000000000000000" pitchFamily="2" charset="2"/>
              <a:buChar char="§"/>
            </a:pPr>
            <a:r>
              <a:rPr lang="en-US" sz="1600" dirty="0"/>
              <a:t>Others like the solitary aspect of the game, and go to escape</a:t>
            </a:r>
          </a:p>
          <a:p>
            <a:pPr lvl="1">
              <a:buFont typeface="Wingdings" panose="05000000000000000000" pitchFamily="2" charset="2"/>
              <a:buChar char="§"/>
            </a:pPr>
            <a:r>
              <a:rPr lang="en-US" sz="1600" dirty="0"/>
              <a:t>Cheaper/easier gambling opportunity than going “up the hill” to a casino</a:t>
            </a:r>
          </a:p>
          <a:p>
            <a:pPr lvl="1">
              <a:buFont typeface="Wingdings" panose="05000000000000000000" pitchFamily="2" charset="2"/>
              <a:buChar char="§"/>
            </a:pPr>
            <a:r>
              <a:rPr lang="en-US" sz="1600" dirty="0"/>
              <a:t>A variety of games</a:t>
            </a:r>
          </a:p>
          <a:p>
            <a:pPr lvl="1">
              <a:buFont typeface="Wingdings" panose="05000000000000000000" pitchFamily="2" charset="2"/>
              <a:buChar char="§"/>
            </a:pPr>
            <a:r>
              <a:rPr lang="en-US" sz="1600" dirty="0"/>
              <a:t>Something to remain active (older players)</a:t>
            </a:r>
          </a:p>
          <a:p>
            <a:r>
              <a:rPr lang="en-US" sz="1800" b="1" dirty="0"/>
              <a:t>Bingo experience DISLIKES:</a:t>
            </a:r>
          </a:p>
          <a:p>
            <a:pPr lvl="1">
              <a:buFont typeface="Wingdings" panose="05000000000000000000" pitchFamily="2" charset="2"/>
              <a:buChar char="§"/>
            </a:pPr>
            <a:r>
              <a:rPr lang="en-US" sz="1600" dirty="0"/>
              <a:t>Not winning or poor winnings/small pots</a:t>
            </a:r>
          </a:p>
          <a:p>
            <a:pPr lvl="1">
              <a:buFont typeface="Wingdings" panose="05000000000000000000" pitchFamily="2" charset="2"/>
              <a:buChar char="§"/>
            </a:pPr>
            <a:r>
              <a:rPr lang="en-US" sz="1600" dirty="0"/>
              <a:t>Facilities (cleanliness, machines not working as the should)</a:t>
            </a:r>
          </a:p>
          <a:p>
            <a:pPr lvl="1">
              <a:buFont typeface="Wingdings" panose="05000000000000000000" pitchFamily="2" charset="2"/>
              <a:buChar char="§"/>
            </a:pPr>
            <a:r>
              <a:rPr lang="en-US" sz="1600" dirty="0"/>
              <a:t>Callers (too loud/not loud enough, too fast/too slow)</a:t>
            </a:r>
          </a:p>
          <a:p>
            <a:pPr lvl="1">
              <a:buFont typeface="Wingdings" panose="05000000000000000000" pitchFamily="2" charset="2"/>
              <a:buChar char="§"/>
            </a:pPr>
            <a:r>
              <a:rPr lang="en-US" sz="1600" dirty="0"/>
              <a:t>Staff (unfriendly, not competent)</a:t>
            </a:r>
          </a:p>
          <a:p>
            <a:pPr lvl="1">
              <a:buFont typeface="Wingdings" panose="05000000000000000000" pitchFamily="2" charset="2"/>
              <a:buChar char="§"/>
            </a:pPr>
            <a:r>
              <a:rPr lang="en-US" sz="1600" dirty="0"/>
              <a:t>General complaints about food and beverages</a:t>
            </a:r>
          </a:p>
          <a:p>
            <a:pPr lvl="1">
              <a:buFont typeface="Wingdings" panose="05000000000000000000" pitchFamily="2" charset="2"/>
              <a:buChar char="§"/>
            </a:pPr>
            <a:r>
              <a:rPr lang="en-US" sz="1600" dirty="0"/>
              <a:t>Young children, especially if they are not well behaved but even if they are</a:t>
            </a:r>
          </a:p>
          <a:p>
            <a:pPr lvl="1">
              <a:buFont typeface="Wingdings" panose="05000000000000000000" pitchFamily="2" charset="2"/>
              <a:buChar char="§"/>
            </a:pPr>
            <a:r>
              <a:rPr lang="en-US" sz="1600" dirty="0"/>
              <a:t>Perception of poor value for games or lack of honesty</a:t>
            </a:r>
          </a:p>
          <a:p>
            <a:pPr lvl="1">
              <a:buFont typeface="Wingdings" panose="05000000000000000000" pitchFamily="2" charset="2"/>
              <a:buChar char="§"/>
            </a:pPr>
            <a:r>
              <a:rPr lang="en-US" sz="1600" dirty="0"/>
              <a:t>Not being able to play as many electronic games as desired</a:t>
            </a:r>
          </a:p>
          <a:p>
            <a:pPr marL="0">
              <a:buNone/>
            </a:pPr>
            <a:endParaRPr lang="en-US" dirty="0"/>
          </a:p>
        </p:txBody>
      </p:sp>
      <p:sp>
        <p:nvSpPr>
          <p:cNvPr id="4" name="Date Placeholder 3">
            <a:extLst>
              <a:ext uri="{FF2B5EF4-FFF2-40B4-BE49-F238E27FC236}">
                <a16:creationId xmlns:a16="http://schemas.microsoft.com/office/drawing/2014/main" id="{DF0FF4AC-8E84-4ABF-B399-667B1516EE1E}"/>
              </a:ext>
            </a:extLst>
          </p:cNvPr>
          <p:cNvSpPr>
            <a:spLocks noGrp="1"/>
          </p:cNvSpPr>
          <p:nvPr>
            <p:ph type="dt" sz="half" idx="10"/>
          </p:nvPr>
        </p:nvSpPr>
        <p:spPr/>
        <p:txBody>
          <a:bodyPr/>
          <a:lstStyle/>
          <a:p>
            <a:r>
              <a:rPr lang="en-US" dirty="0"/>
              <a:t>6/28/2017</a:t>
            </a:r>
          </a:p>
        </p:txBody>
      </p:sp>
      <p:sp>
        <p:nvSpPr>
          <p:cNvPr id="5" name="Footer Placeholder 4">
            <a:extLst>
              <a:ext uri="{FF2B5EF4-FFF2-40B4-BE49-F238E27FC236}">
                <a16:creationId xmlns:a16="http://schemas.microsoft.com/office/drawing/2014/main" id="{DAA7B0FB-75AD-4939-833C-EDA93082C96C}"/>
              </a:ext>
            </a:extLst>
          </p:cNvPr>
          <p:cNvSpPr>
            <a:spLocks noGrp="1"/>
          </p:cNvSpPr>
          <p:nvPr>
            <p:ph type="ftr" sz="quarter" idx="11"/>
          </p:nvPr>
        </p:nvSpPr>
        <p:spPr/>
        <p:txBody>
          <a:bodyPr/>
          <a:lstStyle/>
          <a:p>
            <a:r>
              <a:rPr lang="en-US" dirty="0"/>
              <a:t>Mountain View Insights, Inc.</a:t>
            </a:r>
          </a:p>
        </p:txBody>
      </p:sp>
      <p:sp>
        <p:nvSpPr>
          <p:cNvPr id="6" name="Slide Number Placeholder 5">
            <a:extLst>
              <a:ext uri="{FF2B5EF4-FFF2-40B4-BE49-F238E27FC236}">
                <a16:creationId xmlns:a16="http://schemas.microsoft.com/office/drawing/2014/main" id="{A657B9AE-0B09-4CC4-8B1C-16F3B84C6ECE}"/>
              </a:ext>
            </a:extLst>
          </p:cNvPr>
          <p:cNvSpPr>
            <a:spLocks noGrp="1"/>
          </p:cNvSpPr>
          <p:nvPr>
            <p:ph type="sldNum" sz="quarter" idx="12"/>
          </p:nvPr>
        </p:nvSpPr>
        <p:spPr/>
        <p:txBody>
          <a:bodyPr/>
          <a:lstStyle/>
          <a:p>
            <a:fld id="{17F519B2-A66C-4D61-BBEB-0A8E45B55CAC}" type="slidenum">
              <a:rPr lang="en-US" smtClean="0"/>
              <a:pPr/>
              <a:t>46</a:t>
            </a:fld>
            <a:endParaRPr lang="en-US" dirty="0"/>
          </a:p>
        </p:txBody>
      </p:sp>
    </p:spTree>
    <p:extLst>
      <p:ext uri="{BB962C8B-B14F-4D97-AF65-F5344CB8AC3E}">
        <p14:creationId xmlns:p14="http://schemas.microsoft.com/office/powerpoint/2010/main" val="30084677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B7896-4165-41BC-A6E0-14AD06F55FBF}"/>
              </a:ext>
            </a:extLst>
          </p:cNvPr>
          <p:cNvSpPr>
            <a:spLocks noGrp="1"/>
          </p:cNvSpPr>
          <p:nvPr>
            <p:ph type="title"/>
          </p:nvPr>
        </p:nvSpPr>
        <p:spPr/>
        <p:txBody>
          <a:bodyPr>
            <a:normAutofit/>
          </a:bodyPr>
          <a:lstStyle/>
          <a:p>
            <a:r>
              <a:rPr lang="en-US" sz="3600" b="1" dirty="0">
                <a:solidFill>
                  <a:schemeClr val="tx1"/>
                </a:solidFill>
              </a:rPr>
              <a:t>Bingo Player Feedback</a:t>
            </a:r>
          </a:p>
        </p:txBody>
      </p:sp>
      <p:sp>
        <p:nvSpPr>
          <p:cNvPr id="3" name="Content Placeholder 2">
            <a:extLst>
              <a:ext uri="{FF2B5EF4-FFF2-40B4-BE49-F238E27FC236}">
                <a16:creationId xmlns:a16="http://schemas.microsoft.com/office/drawing/2014/main" id="{484ED6FC-6F65-4E4F-BD5A-3CA3B1A5A2F3}"/>
              </a:ext>
            </a:extLst>
          </p:cNvPr>
          <p:cNvSpPr>
            <a:spLocks noGrp="1"/>
          </p:cNvSpPr>
          <p:nvPr>
            <p:ph idx="1"/>
          </p:nvPr>
        </p:nvSpPr>
        <p:spPr/>
        <p:txBody>
          <a:bodyPr/>
          <a:lstStyle/>
          <a:p>
            <a:r>
              <a:rPr lang="en-US" b="1" dirty="0"/>
              <a:t>Casino experience LIKES:</a:t>
            </a:r>
          </a:p>
          <a:p>
            <a:pPr lvl="1">
              <a:buFont typeface="Wingdings" panose="05000000000000000000" pitchFamily="2" charset="2"/>
              <a:buChar char="§"/>
            </a:pPr>
            <a:r>
              <a:rPr lang="en-US" dirty="0"/>
              <a:t>Chance to get away</a:t>
            </a:r>
          </a:p>
          <a:p>
            <a:pPr lvl="1">
              <a:buFont typeface="Wingdings" panose="05000000000000000000" pitchFamily="2" charset="2"/>
              <a:buChar char="§"/>
            </a:pPr>
            <a:r>
              <a:rPr lang="en-US" dirty="0"/>
              <a:t>Customer service/overall experience</a:t>
            </a:r>
          </a:p>
          <a:p>
            <a:pPr lvl="1">
              <a:buFont typeface="Wingdings" panose="05000000000000000000" pitchFamily="2" charset="2"/>
              <a:buChar char="§"/>
            </a:pPr>
            <a:r>
              <a:rPr lang="en-US" dirty="0"/>
              <a:t>Interesting games</a:t>
            </a:r>
          </a:p>
          <a:p>
            <a:pPr lvl="1">
              <a:buFont typeface="Wingdings" panose="05000000000000000000" pitchFamily="2" charset="2"/>
              <a:buChar char="§"/>
            </a:pPr>
            <a:r>
              <a:rPr lang="en-US" dirty="0"/>
              <a:t>Chance to win big</a:t>
            </a:r>
          </a:p>
          <a:p>
            <a:pPr marL="201168" lvl="1" indent="0">
              <a:buNone/>
            </a:pPr>
            <a:endParaRPr lang="en-US" dirty="0"/>
          </a:p>
          <a:p>
            <a:r>
              <a:rPr lang="en-US" b="1" dirty="0"/>
              <a:t>Casino experience DISLIKES:</a:t>
            </a:r>
          </a:p>
          <a:p>
            <a:pPr lvl="1">
              <a:buFont typeface="Wingdings" panose="05000000000000000000" pitchFamily="2" charset="2"/>
              <a:buChar char="§"/>
            </a:pPr>
            <a:r>
              <a:rPr lang="en-US" dirty="0"/>
              <a:t>Losing!  (some think the casinos are tighter than Vegas)</a:t>
            </a:r>
          </a:p>
          <a:p>
            <a:pPr lvl="1">
              <a:buFont typeface="Wingdings" panose="05000000000000000000" pitchFamily="2" charset="2"/>
              <a:buChar char="§"/>
            </a:pPr>
            <a:r>
              <a:rPr lang="en-US" dirty="0"/>
              <a:t>Travel time and expense</a:t>
            </a:r>
          </a:p>
          <a:p>
            <a:pPr lvl="1">
              <a:buFont typeface="Wingdings" panose="05000000000000000000" pitchFamily="2" charset="2"/>
              <a:buChar char="§"/>
            </a:pPr>
            <a:endParaRPr lang="en-US" dirty="0"/>
          </a:p>
          <a:p>
            <a:pPr lvl="1">
              <a:buFont typeface="Wingdings" panose="05000000000000000000" pitchFamily="2" charset="2"/>
              <a:buChar char="§"/>
            </a:pPr>
            <a:endParaRPr lang="en-US" dirty="0"/>
          </a:p>
        </p:txBody>
      </p:sp>
      <p:sp>
        <p:nvSpPr>
          <p:cNvPr id="4" name="Date Placeholder 3">
            <a:extLst>
              <a:ext uri="{FF2B5EF4-FFF2-40B4-BE49-F238E27FC236}">
                <a16:creationId xmlns:a16="http://schemas.microsoft.com/office/drawing/2014/main" id="{DF0FF4AC-8E84-4ABF-B399-667B1516EE1E}"/>
              </a:ext>
            </a:extLst>
          </p:cNvPr>
          <p:cNvSpPr>
            <a:spLocks noGrp="1"/>
          </p:cNvSpPr>
          <p:nvPr>
            <p:ph type="dt" sz="half" idx="10"/>
          </p:nvPr>
        </p:nvSpPr>
        <p:spPr/>
        <p:txBody>
          <a:bodyPr/>
          <a:lstStyle/>
          <a:p>
            <a:r>
              <a:rPr lang="en-US" dirty="0"/>
              <a:t>6/28/2017</a:t>
            </a:r>
          </a:p>
        </p:txBody>
      </p:sp>
      <p:sp>
        <p:nvSpPr>
          <p:cNvPr id="5" name="Footer Placeholder 4">
            <a:extLst>
              <a:ext uri="{FF2B5EF4-FFF2-40B4-BE49-F238E27FC236}">
                <a16:creationId xmlns:a16="http://schemas.microsoft.com/office/drawing/2014/main" id="{DAA7B0FB-75AD-4939-833C-EDA93082C96C}"/>
              </a:ext>
            </a:extLst>
          </p:cNvPr>
          <p:cNvSpPr>
            <a:spLocks noGrp="1"/>
          </p:cNvSpPr>
          <p:nvPr>
            <p:ph type="ftr" sz="quarter" idx="11"/>
          </p:nvPr>
        </p:nvSpPr>
        <p:spPr/>
        <p:txBody>
          <a:bodyPr/>
          <a:lstStyle/>
          <a:p>
            <a:r>
              <a:rPr lang="en-US" dirty="0"/>
              <a:t>Mountain View Insights, Inc.</a:t>
            </a:r>
          </a:p>
        </p:txBody>
      </p:sp>
      <p:sp>
        <p:nvSpPr>
          <p:cNvPr id="6" name="Slide Number Placeholder 5">
            <a:extLst>
              <a:ext uri="{FF2B5EF4-FFF2-40B4-BE49-F238E27FC236}">
                <a16:creationId xmlns:a16="http://schemas.microsoft.com/office/drawing/2014/main" id="{A657B9AE-0B09-4CC4-8B1C-16F3B84C6ECE}"/>
              </a:ext>
            </a:extLst>
          </p:cNvPr>
          <p:cNvSpPr>
            <a:spLocks noGrp="1"/>
          </p:cNvSpPr>
          <p:nvPr>
            <p:ph type="sldNum" sz="quarter" idx="12"/>
          </p:nvPr>
        </p:nvSpPr>
        <p:spPr/>
        <p:txBody>
          <a:bodyPr/>
          <a:lstStyle/>
          <a:p>
            <a:fld id="{17F519B2-A66C-4D61-BBEB-0A8E45B55CAC}" type="slidenum">
              <a:rPr lang="en-US" smtClean="0"/>
              <a:pPr/>
              <a:t>47</a:t>
            </a:fld>
            <a:endParaRPr lang="en-US" dirty="0"/>
          </a:p>
        </p:txBody>
      </p:sp>
    </p:spTree>
    <p:extLst>
      <p:ext uri="{BB962C8B-B14F-4D97-AF65-F5344CB8AC3E}">
        <p14:creationId xmlns:p14="http://schemas.microsoft.com/office/powerpoint/2010/main" val="1731069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8016240" cy="1450757"/>
          </a:xfrm>
        </p:spPr>
        <p:txBody>
          <a:bodyPr>
            <a:noAutofit/>
          </a:bodyPr>
          <a:lstStyle/>
          <a:p>
            <a:r>
              <a:rPr lang="en-US" sz="3600" b="1" dirty="0">
                <a:solidFill>
                  <a:schemeClr val="tx1"/>
                </a:solidFill>
              </a:rPr>
              <a:t>Bingo is declining in fundraising portfolios.</a:t>
            </a:r>
          </a:p>
        </p:txBody>
      </p:sp>
      <p:sp>
        <p:nvSpPr>
          <p:cNvPr id="3" name="Slide Number Placeholder 2"/>
          <p:cNvSpPr>
            <a:spLocks noGrp="1"/>
          </p:cNvSpPr>
          <p:nvPr>
            <p:ph type="sldNum" sz="quarter" idx="12"/>
          </p:nvPr>
        </p:nvSpPr>
        <p:spPr/>
        <p:txBody>
          <a:bodyPr/>
          <a:lstStyle/>
          <a:p>
            <a:fld id="{3AD3E49A-6269-44A3-8F9A-0E794E9C1762}" type="slidenum">
              <a:rPr lang="en-US" smtClean="0"/>
              <a:pPr/>
              <a:t>5</a:t>
            </a:fld>
            <a:endParaRPr lang="en-US" dirty="0"/>
          </a:p>
        </p:txBody>
      </p:sp>
      <p:sp>
        <p:nvSpPr>
          <p:cNvPr id="6" name="Date Placeholder 5">
            <a:extLst>
              <a:ext uri="{FF2B5EF4-FFF2-40B4-BE49-F238E27FC236}">
                <a16:creationId xmlns:a16="http://schemas.microsoft.com/office/drawing/2014/main" id="{766FA668-6081-4762-B346-DCC539DB86D0}"/>
              </a:ext>
            </a:extLst>
          </p:cNvPr>
          <p:cNvSpPr>
            <a:spLocks noGrp="1"/>
          </p:cNvSpPr>
          <p:nvPr>
            <p:ph type="dt" sz="half" idx="10"/>
          </p:nvPr>
        </p:nvSpPr>
        <p:spPr/>
        <p:txBody>
          <a:bodyPr/>
          <a:lstStyle/>
          <a:p>
            <a:r>
              <a:rPr lang="en-US" dirty="0"/>
              <a:t>6/28/2017</a:t>
            </a:r>
          </a:p>
        </p:txBody>
      </p:sp>
      <p:sp>
        <p:nvSpPr>
          <p:cNvPr id="7" name="Footer Placeholder 6">
            <a:extLst>
              <a:ext uri="{FF2B5EF4-FFF2-40B4-BE49-F238E27FC236}">
                <a16:creationId xmlns:a16="http://schemas.microsoft.com/office/drawing/2014/main" id="{EB2D9CEF-14DD-4C91-9944-80513C244B4B}"/>
              </a:ext>
            </a:extLst>
          </p:cNvPr>
          <p:cNvSpPr>
            <a:spLocks noGrp="1"/>
          </p:cNvSpPr>
          <p:nvPr>
            <p:ph type="ftr" sz="quarter" idx="11"/>
          </p:nvPr>
        </p:nvSpPr>
        <p:spPr/>
        <p:txBody>
          <a:bodyPr/>
          <a:lstStyle/>
          <a:p>
            <a:r>
              <a:rPr lang="en-US" dirty="0"/>
              <a:t>Mountain View Insights, Inc.</a:t>
            </a:r>
          </a:p>
        </p:txBody>
      </p:sp>
      <p:pic>
        <p:nvPicPr>
          <p:cNvPr id="4" name="Picture 3">
            <a:extLst>
              <a:ext uri="{FF2B5EF4-FFF2-40B4-BE49-F238E27FC236}">
                <a16:creationId xmlns:a16="http://schemas.microsoft.com/office/drawing/2014/main" id="{4C547C3C-EB46-45AD-AE01-98103A8819ED}"/>
              </a:ext>
            </a:extLst>
          </p:cNvPr>
          <p:cNvPicPr>
            <a:picLocks noChangeAspect="1"/>
          </p:cNvPicPr>
          <p:nvPr/>
        </p:nvPicPr>
        <p:blipFill>
          <a:blip r:embed="rId2"/>
          <a:stretch>
            <a:fillRect/>
          </a:stretch>
        </p:blipFill>
        <p:spPr>
          <a:xfrm>
            <a:off x="1981200" y="2133600"/>
            <a:ext cx="5181600" cy="2901428"/>
          </a:xfrm>
          <a:prstGeom prst="rect">
            <a:avLst/>
          </a:prstGeom>
        </p:spPr>
      </p:pic>
    </p:spTree>
    <p:extLst>
      <p:ext uri="{BB962C8B-B14F-4D97-AF65-F5344CB8AC3E}">
        <p14:creationId xmlns:p14="http://schemas.microsoft.com/office/powerpoint/2010/main" val="1880599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711440" cy="1450757"/>
          </a:xfrm>
        </p:spPr>
        <p:txBody>
          <a:bodyPr>
            <a:noAutofit/>
          </a:bodyPr>
          <a:lstStyle/>
          <a:p>
            <a:r>
              <a:rPr lang="en-US" sz="3200" b="1" dirty="0">
                <a:solidFill>
                  <a:schemeClr val="tx1"/>
                </a:solidFill>
              </a:rPr>
              <a:t>Profit margins are thinning.  Charities are not able to price to recover increasing costs.</a:t>
            </a:r>
          </a:p>
        </p:txBody>
      </p:sp>
      <p:sp>
        <p:nvSpPr>
          <p:cNvPr id="3" name="Slide Number Placeholder 2"/>
          <p:cNvSpPr>
            <a:spLocks noGrp="1"/>
          </p:cNvSpPr>
          <p:nvPr>
            <p:ph type="sldNum" sz="quarter" idx="12"/>
          </p:nvPr>
        </p:nvSpPr>
        <p:spPr/>
        <p:txBody>
          <a:bodyPr/>
          <a:lstStyle/>
          <a:p>
            <a:fld id="{3AD3E49A-6269-44A3-8F9A-0E794E9C1762}" type="slidenum">
              <a:rPr lang="en-US" smtClean="0"/>
              <a:pPr/>
              <a:t>6</a:t>
            </a:fld>
            <a:endParaRPr lang="en-US" dirty="0"/>
          </a:p>
        </p:txBody>
      </p:sp>
      <p:pic>
        <p:nvPicPr>
          <p:cNvPr id="4" name="Picture 3">
            <a:extLst>
              <a:ext uri="{FF2B5EF4-FFF2-40B4-BE49-F238E27FC236}">
                <a16:creationId xmlns:a16="http://schemas.microsoft.com/office/drawing/2014/main" id="{06E0796B-27C5-45F4-B7CC-4AEB5BA0E344}"/>
              </a:ext>
            </a:extLst>
          </p:cNvPr>
          <p:cNvPicPr>
            <a:picLocks noChangeAspect="1"/>
          </p:cNvPicPr>
          <p:nvPr/>
        </p:nvPicPr>
        <p:blipFill>
          <a:blip r:embed="rId2"/>
          <a:stretch>
            <a:fillRect/>
          </a:stretch>
        </p:blipFill>
        <p:spPr>
          <a:xfrm>
            <a:off x="1295400" y="1981200"/>
            <a:ext cx="6434595" cy="3933168"/>
          </a:xfrm>
          <a:prstGeom prst="rect">
            <a:avLst/>
          </a:prstGeom>
        </p:spPr>
      </p:pic>
      <p:sp>
        <p:nvSpPr>
          <p:cNvPr id="6" name="Date Placeholder 5">
            <a:extLst>
              <a:ext uri="{FF2B5EF4-FFF2-40B4-BE49-F238E27FC236}">
                <a16:creationId xmlns:a16="http://schemas.microsoft.com/office/drawing/2014/main" id="{97AAFC69-F92B-463E-9776-C2A68DFAEE73}"/>
              </a:ext>
            </a:extLst>
          </p:cNvPr>
          <p:cNvSpPr>
            <a:spLocks noGrp="1"/>
          </p:cNvSpPr>
          <p:nvPr>
            <p:ph type="dt" sz="half" idx="10"/>
          </p:nvPr>
        </p:nvSpPr>
        <p:spPr/>
        <p:txBody>
          <a:bodyPr/>
          <a:lstStyle/>
          <a:p>
            <a:r>
              <a:rPr lang="en-US" dirty="0"/>
              <a:t>6/28/2017</a:t>
            </a:r>
          </a:p>
        </p:txBody>
      </p:sp>
      <p:sp>
        <p:nvSpPr>
          <p:cNvPr id="7" name="Footer Placeholder 6">
            <a:extLst>
              <a:ext uri="{FF2B5EF4-FFF2-40B4-BE49-F238E27FC236}">
                <a16:creationId xmlns:a16="http://schemas.microsoft.com/office/drawing/2014/main" id="{DB9EE11A-31AD-4B42-B71F-6653A54978AD}"/>
              </a:ext>
            </a:extLst>
          </p:cNvPr>
          <p:cNvSpPr>
            <a:spLocks noGrp="1"/>
          </p:cNvSpPr>
          <p:nvPr>
            <p:ph type="ftr" sz="quarter" idx="11"/>
          </p:nvPr>
        </p:nvSpPr>
        <p:spPr/>
        <p:txBody>
          <a:bodyPr/>
          <a:lstStyle/>
          <a:p>
            <a:r>
              <a:rPr lang="en-US" dirty="0"/>
              <a:t>Mountain View Insights, Inc.</a:t>
            </a:r>
          </a:p>
        </p:txBody>
      </p:sp>
    </p:spTree>
    <p:extLst>
      <p:ext uri="{BB962C8B-B14F-4D97-AF65-F5344CB8AC3E}">
        <p14:creationId xmlns:p14="http://schemas.microsoft.com/office/powerpoint/2010/main" val="1935477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711440" cy="1450757"/>
          </a:xfrm>
        </p:spPr>
        <p:txBody>
          <a:bodyPr>
            <a:noAutofit/>
          </a:bodyPr>
          <a:lstStyle/>
          <a:p>
            <a:r>
              <a:rPr lang="en-US" sz="3200" b="1" dirty="0">
                <a:solidFill>
                  <a:schemeClr val="tx1"/>
                </a:solidFill>
              </a:rPr>
              <a:t>Declining proceeds and lack of volunteer support continue to drive charitable organizations to suspend bingo operations.</a:t>
            </a:r>
          </a:p>
        </p:txBody>
      </p:sp>
      <p:sp>
        <p:nvSpPr>
          <p:cNvPr id="3" name="Slide Number Placeholder 2"/>
          <p:cNvSpPr>
            <a:spLocks noGrp="1"/>
          </p:cNvSpPr>
          <p:nvPr>
            <p:ph type="sldNum" sz="quarter" idx="12"/>
          </p:nvPr>
        </p:nvSpPr>
        <p:spPr/>
        <p:txBody>
          <a:bodyPr/>
          <a:lstStyle/>
          <a:p>
            <a:fld id="{3AD3E49A-6269-44A3-8F9A-0E794E9C1762}" type="slidenum">
              <a:rPr lang="en-US" smtClean="0"/>
              <a:pPr/>
              <a:t>7</a:t>
            </a:fld>
            <a:endParaRPr lang="en-US" dirty="0"/>
          </a:p>
        </p:txBody>
      </p:sp>
      <p:sp>
        <p:nvSpPr>
          <p:cNvPr id="4" name="TextBox 3"/>
          <p:cNvSpPr txBox="1"/>
          <p:nvPr/>
        </p:nvSpPr>
        <p:spPr>
          <a:xfrm>
            <a:off x="1752600" y="6039991"/>
            <a:ext cx="5181600" cy="276999"/>
          </a:xfrm>
          <a:prstGeom prst="rect">
            <a:avLst/>
          </a:prstGeom>
          <a:noFill/>
        </p:spPr>
        <p:txBody>
          <a:bodyPr wrap="square" rtlCol="0">
            <a:spAutoFit/>
          </a:bodyPr>
          <a:lstStyle/>
          <a:p>
            <a:r>
              <a:rPr lang="en-US" sz="1200" dirty="0"/>
              <a:t>Note:  small base size (n=14 2017, n=37 2012)</a:t>
            </a:r>
          </a:p>
        </p:txBody>
      </p:sp>
      <p:pic>
        <p:nvPicPr>
          <p:cNvPr id="7" name="Picture 6">
            <a:extLst>
              <a:ext uri="{FF2B5EF4-FFF2-40B4-BE49-F238E27FC236}">
                <a16:creationId xmlns:a16="http://schemas.microsoft.com/office/drawing/2014/main" id="{B6BAB7BF-C9C1-406A-BF3F-9C546ABE4DA5}"/>
              </a:ext>
            </a:extLst>
          </p:cNvPr>
          <p:cNvPicPr>
            <a:picLocks noChangeAspect="1"/>
          </p:cNvPicPr>
          <p:nvPr/>
        </p:nvPicPr>
        <p:blipFill rotWithShape="1">
          <a:blip r:embed="rId2"/>
          <a:srcRect b="23981"/>
          <a:stretch/>
        </p:blipFill>
        <p:spPr>
          <a:xfrm>
            <a:off x="1586050" y="1880157"/>
            <a:ext cx="6413859" cy="3966179"/>
          </a:xfrm>
          <a:prstGeom prst="rect">
            <a:avLst/>
          </a:prstGeom>
        </p:spPr>
      </p:pic>
      <p:sp>
        <p:nvSpPr>
          <p:cNvPr id="5" name="Date Placeholder 4">
            <a:extLst>
              <a:ext uri="{FF2B5EF4-FFF2-40B4-BE49-F238E27FC236}">
                <a16:creationId xmlns:a16="http://schemas.microsoft.com/office/drawing/2014/main" id="{6AFD2829-0263-4B63-AD31-E025B5A53A25}"/>
              </a:ext>
            </a:extLst>
          </p:cNvPr>
          <p:cNvSpPr>
            <a:spLocks noGrp="1"/>
          </p:cNvSpPr>
          <p:nvPr>
            <p:ph type="dt" sz="half" idx="10"/>
          </p:nvPr>
        </p:nvSpPr>
        <p:spPr/>
        <p:txBody>
          <a:bodyPr/>
          <a:lstStyle/>
          <a:p>
            <a:r>
              <a:rPr lang="en-US" dirty="0"/>
              <a:t>6/28/2017</a:t>
            </a:r>
          </a:p>
        </p:txBody>
      </p:sp>
      <p:sp>
        <p:nvSpPr>
          <p:cNvPr id="6" name="Footer Placeholder 5">
            <a:extLst>
              <a:ext uri="{FF2B5EF4-FFF2-40B4-BE49-F238E27FC236}">
                <a16:creationId xmlns:a16="http://schemas.microsoft.com/office/drawing/2014/main" id="{EC146B4D-E31C-43C8-A2BA-3F2E36EE986B}"/>
              </a:ext>
            </a:extLst>
          </p:cNvPr>
          <p:cNvSpPr>
            <a:spLocks noGrp="1"/>
          </p:cNvSpPr>
          <p:nvPr>
            <p:ph type="ftr" sz="quarter" idx="11"/>
          </p:nvPr>
        </p:nvSpPr>
        <p:spPr/>
        <p:txBody>
          <a:bodyPr/>
          <a:lstStyle/>
          <a:p>
            <a:r>
              <a:rPr lang="en-US" dirty="0"/>
              <a:t>Mountain View Insights, Inc.</a:t>
            </a:r>
          </a:p>
        </p:txBody>
      </p:sp>
    </p:spTree>
    <p:extLst>
      <p:ext uri="{BB962C8B-B14F-4D97-AF65-F5344CB8AC3E}">
        <p14:creationId xmlns:p14="http://schemas.microsoft.com/office/powerpoint/2010/main" val="140778764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D3E49A-6269-44A3-8F9A-0E794E9C1762}" type="slidenum">
              <a:rPr lang="en-US" smtClean="0"/>
              <a:pPr/>
              <a:t>8</a:t>
            </a:fld>
            <a:endParaRPr lang="en-US" dirty="0"/>
          </a:p>
        </p:txBody>
      </p:sp>
      <p:pic>
        <p:nvPicPr>
          <p:cNvPr id="6" name="Picture 5">
            <a:extLst>
              <a:ext uri="{FF2B5EF4-FFF2-40B4-BE49-F238E27FC236}">
                <a16:creationId xmlns:a16="http://schemas.microsoft.com/office/drawing/2014/main" id="{EDCE24A4-146B-47C3-8908-033361EC8FF8}"/>
              </a:ext>
            </a:extLst>
          </p:cNvPr>
          <p:cNvPicPr>
            <a:picLocks noChangeAspect="1"/>
          </p:cNvPicPr>
          <p:nvPr/>
        </p:nvPicPr>
        <p:blipFill rotWithShape="1">
          <a:blip r:embed="rId2"/>
          <a:srcRect r="507" b="54830"/>
          <a:stretch/>
        </p:blipFill>
        <p:spPr>
          <a:xfrm>
            <a:off x="914400" y="2133600"/>
            <a:ext cx="7391400" cy="2921980"/>
          </a:xfrm>
          <a:prstGeom prst="rect">
            <a:avLst/>
          </a:prstGeom>
        </p:spPr>
      </p:pic>
      <p:sp>
        <p:nvSpPr>
          <p:cNvPr id="7" name="Title 6">
            <a:extLst>
              <a:ext uri="{FF2B5EF4-FFF2-40B4-BE49-F238E27FC236}">
                <a16:creationId xmlns:a16="http://schemas.microsoft.com/office/drawing/2014/main" id="{2CFFFF9F-C58F-4AB8-A966-DBB865F7C6F4}"/>
              </a:ext>
            </a:extLst>
          </p:cNvPr>
          <p:cNvSpPr>
            <a:spLocks noGrp="1"/>
          </p:cNvSpPr>
          <p:nvPr>
            <p:ph type="title"/>
          </p:nvPr>
        </p:nvSpPr>
        <p:spPr>
          <a:xfrm>
            <a:off x="822960" y="286604"/>
            <a:ext cx="7586403" cy="1450757"/>
          </a:xfrm>
        </p:spPr>
        <p:txBody>
          <a:bodyPr>
            <a:noAutofit/>
          </a:bodyPr>
          <a:lstStyle/>
          <a:p>
            <a:r>
              <a:rPr lang="en-US" sz="3600" b="1" dirty="0">
                <a:solidFill>
                  <a:schemeClr val="tx1"/>
                </a:solidFill>
              </a:rPr>
              <a:t>Charities recognize customer service and player experience are paramount...</a:t>
            </a:r>
          </a:p>
        </p:txBody>
      </p:sp>
      <p:sp>
        <p:nvSpPr>
          <p:cNvPr id="2" name="Date Placeholder 1">
            <a:extLst>
              <a:ext uri="{FF2B5EF4-FFF2-40B4-BE49-F238E27FC236}">
                <a16:creationId xmlns:a16="http://schemas.microsoft.com/office/drawing/2014/main" id="{F513D0C9-DCC6-40DA-A25B-B8D2FF50CC67}"/>
              </a:ext>
            </a:extLst>
          </p:cNvPr>
          <p:cNvSpPr>
            <a:spLocks noGrp="1"/>
          </p:cNvSpPr>
          <p:nvPr>
            <p:ph type="dt" sz="half" idx="10"/>
          </p:nvPr>
        </p:nvSpPr>
        <p:spPr/>
        <p:txBody>
          <a:bodyPr/>
          <a:lstStyle/>
          <a:p>
            <a:r>
              <a:rPr lang="en-US" dirty="0"/>
              <a:t>6/28/2017</a:t>
            </a:r>
          </a:p>
        </p:txBody>
      </p:sp>
      <p:sp>
        <p:nvSpPr>
          <p:cNvPr id="4" name="Footer Placeholder 3">
            <a:extLst>
              <a:ext uri="{FF2B5EF4-FFF2-40B4-BE49-F238E27FC236}">
                <a16:creationId xmlns:a16="http://schemas.microsoft.com/office/drawing/2014/main" id="{2F716421-FEB9-488F-957E-0EBD2A4B798D}"/>
              </a:ext>
            </a:extLst>
          </p:cNvPr>
          <p:cNvSpPr>
            <a:spLocks noGrp="1"/>
          </p:cNvSpPr>
          <p:nvPr>
            <p:ph type="ftr" sz="quarter" idx="11"/>
          </p:nvPr>
        </p:nvSpPr>
        <p:spPr/>
        <p:txBody>
          <a:bodyPr/>
          <a:lstStyle/>
          <a:p>
            <a:r>
              <a:rPr lang="en-US" dirty="0"/>
              <a:t>Mountain View Insights, Inc.</a:t>
            </a:r>
          </a:p>
        </p:txBody>
      </p:sp>
      <p:pic>
        <p:nvPicPr>
          <p:cNvPr id="5" name="Picture 4">
            <a:extLst>
              <a:ext uri="{FF2B5EF4-FFF2-40B4-BE49-F238E27FC236}">
                <a16:creationId xmlns:a16="http://schemas.microsoft.com/office/drawing/2014/main" id="{3A423522-839F-4814-8CD9-12BC0DE15276}"/>
              </a:ext>
            </a:extLst>
          </p:cNvPr>
          <p:cNvPicPr>
            <a:picLocks noChangeAspect="1"/>
          </p:cNvPicPr>
          <p:nvPr/>
        </p:nvPicPr>
        <p:blipFill>
          <a:blip r:embed="rId3"/>
          <a:stretch>
            <a:fillRect/>
          </a:stretch>
        </p:blipFill>
        <p:spPr>
          <a:xfrm>
            <a:off x="5181600" y="6019800"/>
            <a:ext cx="3664014" cy="323116"/>
          </a:xfrm>
          <a:prstGeom prst="rect">
            <a:avLst/>
          </a:prstGeom>
        </p:spPr>
      </p:pic>
    </p:spTree>
    <p:extLst>
      <p:ext uri="{BB962C8B-B14F-4D97-AF65-F5344CB8AC3E}">
        <p14:creationId xmlns:p14="http://schemas.microsoft.com/office/powerpoint/2010/main" val="28360754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D3E49A-6269-44A3-8F9A-0E794E9C1762}" type="slidenum">
              <a:rPr lang="en-US" smtClean="0"/>
              <a:pPr/>
              <a:t>9</a:t>
            </a:fld>
            <a:endParaRPr lang="en-US" dirty="0"/>
          </a:p>
        </p:txBody>
      </p:sp>
      <p:pic>
        <p:nvPicPr>
          <p:cNvPr id="6" name="Picture 5">
            <a:extLst>
              <a:ext uri="{FF2B5EF4-FFF2-40B4-BE49-F238E27FC236}">
                <a16:creationId xmlns:a16="http://schemas.microsoft.com/office/drawing/2014/main" id="{EA8983F9-AB4E-4C02-8AD6-145B865F66B7}"/>
              </a:ext>
            </a:extLst>
          </p:cNvPr>
          <p:cNvPicPr>
            <a:picLocks noChangeAspect="1"/>
          </p:cNvPicPr>
          <p:nvPr/>
        </p:nvPicPr>
        <p:blipFill rotWithShape="1">
          <a:blip r:embed="rId2"/>
          <a:srcRect r="339" b="39475"/>
          <a:stretch/>
        </p:blipFill>
        <p:spPr>
          <a:xfrm>
            <a:off x="914399" y="2111858"/>
            <a:ext cx="7576379" cy="2841142"/>
          </a:xfrm>
          <a:prstGeom prst="rect">
            <a:avLst/>
          </a:prstGeom>
        </p:spPr>
      </p:pic>
      <p:sp>
        <p:nvSpPr>
          <p:cNvPr id="7" name="Title 6">
            <a:extLst>
              <a:ext uri="{FF2B5EF4-FFF2-40B4-BE49-F238E27FC236}">
                <a16:creationId xmlns:a16="http://schemas.microsoft.com/office/drawing/2014/main" id="{46E83F82-EBA5-4B5C-A9BD-198554D48BA6}"/>
              </a:ext>
            </a:extLst>
          </p:cNvPr>
          <p:cNvSpPr>
            <a:spLocks noGrp="1"/>
          </p:cNvSpPr>
          <p:nvPr>
            <p:ph type="title"/>
          </p:nvPr>
        </p:nvSpPr>
        <p:spPr>
          <a:xfrm>
            <a:off x="822960" y="286604"/>
            <a:ext cx="7667818" cy="1450757"/>
          </a:xfrm>
        </p:spPr>
        <p:txBody>
          <a:bodyPr>
            <a:noAutofit/>
          </a:bodyPr>
          <a:lstStyle/>
          <a:p>
            <a:r>
              <a:rPr lang="en-US" sz="3600" b="1" dirty="0">
                <a:solidFill>
                  <a:schemeClr val="tx1"/>
                </a:solidFill>
              </a:rPr>
              <a:t>…but player and volunteer issues persist.</a:t>
            </a:r>
          </a:p>
        </p:txBody>
      </p:sp>
      <p:sp>
        <p:nvSpPr>
          <p:cNvPr id="2" name="Date Placeholder 1">
            <a:extLst>
              <a:ext uri="{FF2B5EF4-FFF2-40B4-BE49-F238E27FC236}">
                <a16:creationId xmlns:a16="http://schemas.microsoft.com/office/drawing/2014/main" id="{9F7A6DF4-8FFA-45FB-9B6F-B08295FFA6D4}"/>
              </a:ext>
            </a:extLst>
          </p:cNvPr>
          <p:cNvSpPr>
            <a:spLocks noGrp="1"/>
          </p:cNvSpPr>
          <p:nvPr>
            <p:ph type="dt" sz="half" idx="10"/>
          </p:nvPr>
        </p:nvSpPr>
        <p:spPr/>
        <p:txBody>
          <a:bodyPr/>
          <a:lstStyle/>
          <a:p>
            <a:r>
              <a:rPr lang="en-US" dirty="0"/>
              <a:t>6/28/2017</a:t>
            </a:r>
          </a:p>
        </p:txBody>
      </p:sp>
      <p:sp>
        <p:nvSpPr>
          <p:cNvPr id="4" name="Footer Placeholder 3">
            <a:extLst>
              <a:ext uri="{FF2B5EF4-FFF2-40B4-BE49-F238E27FC236}">
                <a16:creationId xmlns:a16="http://schemas.microsoft.com/office/drawing/2014/main" id="{98250900-4A04-41BF-8CCD-838D98030C22}"/>
              </a:ext>
            </a:extLst>
          </p:cNvPr>
          <p:cNvSpPr>
            <a:spLocks noGrp="1"/>
          </p:cNvSpPr>
          <p:nvPr>
            <p:ph type="ftr" sz="quarter" idx="11"/>
          </p:nvPr>
        </p:nvSpPr>
        <p:spPr/>
        <p:txBody>
          <a:bodyPr/>
          <a:lstStyle/>
          <a:p>
            <a:r>
              <a:rPr lang="en-US" dirty="0"/>
              <a:t>Mountain View Insights, Inc.</a:t>
            </a:r>
          </a:p>
        </p:txBody>
      </p:sp>
      <p:sp>
        <p:nvSpPr>
          <p:cNvPr id="8" name="TextBox 7">
            <a:extLst>
              <a:ext uri="{FF2B5EF4-FFF2-40B4-BE49-F238E27FC236}">
                <a16:creationId xmlns:a16="http://schemas.microsoft.com/office/drawing/2014/main" id="{7F612B87-FE5E-4D06-AB2B-E98C8B9654EC}"/>
              </a:ext>
            </a:extLst>
          </p:cNvPr>
          <p:cNvSpPr txBox="1"/>
          <p:nvPr/>
        </p:nvSpPr>
        <p:spPr>
          <a:xfrm>
            <a:off x="5410200" y="5983434"/>
            <a:ext cx="3657600" cy="276999"/>
          </a:xfrm>
          <a:prstGeom prst="rect">
            <a:avLst/>
          </a:prstGeom>
          <a:noFill/>
        </p:spPr>
        <p:txBody>
          <a:bodyPr wrap="square" rtlCol="0">
            <a:spAutoFit/>
          </a:bodyPr>
          <a:lstStyle/>
          <a:p>
            <a:r>
              <a:rPr lang="en-US" sz="1200" dirty="0"/>
              <a:t>S=statistically different at 95% confidence</a:t>
            </a:r>
          </a:p>
        </p:txBody>
      </p:sp>
    </p:spTree>
    <p:extLst>
      <p:ext uri="{BB962C8B-B14F-4D97-AF65-F5344CB8AC3E}">
        <p14:creationId xmlns:p14="http://schemas.microsoft.com/office/powerpoint/2010/main" val="1131190039"/>
      </p:ext>
    </p:extLst>
  </p:cSld>
  <p:clrMapOvr>
    <a:masterClrMapping/>
  </p:clrMapOvr>
  <p:transition>
    <p:fade/>
  </p:transition>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2717</TotalTime>
  <Words>3259</Words>
  <Application>Microsoft Office PowerPoint</Application>
  <PresentationFormat>On-screen Show (4:3)</PresentationFormat>
  <Paragraphs>395</Paragraphs>
  <Slides>47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47</vt:i4>
      </vt:variant>
    </vt:vector>
  </HeadingPairs>
  <TitlesOfParts>
    <vt:vector size="51" baseType="lpstr">
      <vt:lpstr>Calibri</vt:lpstr>
      <vt:lpstr>Calibri Light</vt:lpstr>
      <vt:lpstr>Wingdings</vt:lpstr>
      <vt:lpstr>Retrospect</vt:lpstr>
      <vt:lpstr>Bingo &amp; Raffle Study Executive Summary</vt:lpstr>
      <vt:lpstr>Methodology</vt:lpstr>
      <vt:lpstr>Summary of Charitable Organization Bingo Feedback</vt:lpstr>
      <vt:lpstr>Bingo profits in general are on the decline.  </vt:lpstr>
      <vt:lpstr>Bingo is declining in fundraising portfolios.</vt:lpstr>
      <vt:lpstr>Profit margins are thinning.  Charities are not able to price to recover increasing costs.</vt:lpstr>
      <vt:lpstr>Declining proceeds and lack of volunteer support continue to drive charitable organizations to suspend bingo operations.</vt:lpstr>
      <vt:lpstr>Charities recognize customer service and player experience are paramount...</vt:lpstr>
      <vt:lpstr>…but player and volunteer issues persist.</vt:lpstr>
      <vt:lpstr>Charitable organizations are unsophisticated marketers.  Declines persist even with a jump in using social media and emails. </vt:lpstr>
      <vt:lpstr>Attracting Younger Players to Bingo</vt:lpstr>
      <vt:lpstr>Tepid interest in potential changes to bingo</vt:lpstr>
      <vt:lpstr>Looking deeper at the underlying responses, the rates of “1=Not at all helpful” responses are substantial for all suggestions.  Similarly, about a fifth to a third of respondents are not sure or do not think the suggestions apply to their situation.</vt:lpstr>
      <vt:lpstr>Summary of Charitable Organization Raffle Feedback (81 responses)</vt:lpstr>
      <vt:lpstr>Bingo Player Feedback About Bingo</vt:lpstr>
      <vt:lpstr>Bingo Player Feedback About Casinos</vt:lpstr>
      <vt:lpstr>Bingo Stakeholder Implications</vt:lpstr>
      <vt:lpstr>Bingo &amp; Raffle Study</vt:lpstr>
      <vt:lpstr>Methodology</vt:lpstr>
      <vt:lpstr>Overall Insights and Conclusions</vt:lpstr>
      <vt:lpstr>Perspective from Current Charitable Organizations Operating Bingo</vt:lpstr>
      <vt:lpstr>Organizations are placing increased emphasis on fun and community involvement to be successful.  While customer service and game variety are reported less often as positive factors, their fewer mentions are likely driving the focus on fun. </vt:lpstr>
      <vt:lpstr>Organizations continue to cite poor player turnout as the most impactful negative factor, with volunteer issues directionally even more impactful in 2017 than 2012.  Bad weather was mentioned more often, likely due to the late spring snows this year.  The effect of the economy was again seen as less negative than in 2012.</vt:lpstr>
      <vt:lpstr>Most external factors are currently having a similar level of negative impact on charities operating bingo compared to 2012, except for negative economic impacts are reportedly less severe. </vt:lpstr>
      <vt:lpstr>Charitable organizations continue to use less-sophisticated means of promotion, though technology usage (social media, internet) is up significantly. Organizations seem to have taken on more of the responsibility for promotion, deferring less to hall operators.</vt:lpstr>
      <vt:lpstr>Attracting Younger Players to Bingo</vt:lpstr>
      <vt:lpstr>There has been a shift towards organizations having lower levels of bingo income in 2017 and 2016 compared to 2012.  This seems to link with qualitative concerns mentioned about declining player bases and net proceeds.</vt:lpstr>
      <vt:lpstr>Bingo fundraising is also declining as a percentage of charitable organizations’ operating budgets.  Only about 34% of organizations reported bingo to be at least half of their operating budget in 2017, compared to about 51% in 2012.</vt:lpstr>
      <vt:lpstr>Profit margins are thinning.  Charitable organizations report a widening gap between the trends in costs and prices charged.  About 45% of organizations report increased costs, with only about 14% reporting increased pricing.</vt:lpstr>
      <vt:lpstr>In addition to bingo, more charitable organizations are using food concessions and fewer are using flea markets/bazaars than in 2012.  But otherwise, charitable organizations are using fundraising tools similarly to 2012.</vt:lpstr>
      <vt:lpstr>There was tepid interest in potential changes to bingo provided for evaluation.  Of those surveyed, increasing prize limits drew the most interest.  But even so, less than a third of charitable organizations felt this would be helpful (4 or 5 on the five-point scale).</vt:lpstr>
      <vt:lpstr>We asked about a similar list of potential changes in 2012.  Interest this year was directionally or significantly lower than in 2012 for most of the ideas.</vt:lpstr>
      <vt:lpstr>Declining proceeds and lack of volunteer support continue to drive charitable organizations to suspend bingo operations.  An aging player base and general lack of player interest are also key factors.</vt:lpstr>
      <vt:lpstr>Summary of Charitable Organization Bingo Feedback</vt:lpstr>
      <vt:lpstr>Summary of Charitable Organization Raffle Feedback (81 responses)</vt:lpstr>
      <vt:lpstr>Service Provider Perspective: What Works (6 responses)</vt:lpstr>
      <vt:lpstr>Service Provider Perspective: What Needs To Be Better (6 responses)</vt:lpstr>
      <vt:lpstr>Bingo Hall Operator Perspective: What Works  (8 responses)</vt:lpstr>
      <vt:lpstr>Bingo Hall Operator Perspective What Needs to Be Better (8 responses)</vt:lpstr>
      <vt:lpstr>Charitable Organization Demographics</vt:lpstr>
      <vt:lpstr>Characteristics of the Charitable Organizations</vt:lpstr>
      <vt:lpstr>PowerPoint Presentation</vt:lpstr>
      <vt:lpstr>Bingo Player Study</vt:lpstr>
      <vt:lpstr>Methodology</vt:lpstr>
      <vt:lpstr>Bingo Players</vt:lpstr>
      <vt:lpstr>Bingo Player Feedback</vt:lpstr>
      <vt:lpstr>Bingo Player 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Practice</dc:title>
  <dc:creator>Jon Runge</dc:creator>
  <cp:lastModifiedBy>John Mann</cp:lastModifiedBy>
  <cp:revision>412</cp:revision>
  <cp:lastPrinted>2017-06-20T23:04:52Z</cp:lastPrinted>
  <dcterms:created xsi:type="dcterms:W3CDTF">2012-12-10T22:53:32Z</dcterms:created>
  <dcterms:modified xsi:type="dcterms:W3CDTF">2017-06-28T19:08:54Z</dcterms:modified>
</cp:coreProperties>
</file>