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52" r:id="rId1"/>
    <p:sldMasterId id="2147483688" r:id="rId2"/>
    <p:sldMasterId id="2147483685" r:id="rId3"/>
    <p:sldMasterId id="2147483651" r:id="rId4"/>
  </p:sldMasterIdLst>
  <p:notesMasterIdLst>
    <p:notesMasterId r:id="rId26"/>
  </p:notesMasterIdLst>
  <p:handoutMasterIdLst>
    <p:handoutMasterId r:id="rId27"/>
  </p:handoutMasterIdLst>
  <p:sldIdLst>
    <p:sldId id="265" r:id="rId5"/>
    <p:sldId id="307" r:id="rId6"/>
    <p:sldId id="277" r:id="rId7"/>
    <p:sldId id="303" r:id="rId8"/>
    <p:sldId id="282" r:id="rId9"/>
    <p:sldId id="305" r:id="rId10"/>
    <p:sldId id="304" r:id="rId11"/>
    <p:sldId id="302" r:id="rId12"/>
    <p:sldId id="306" r:id="rId13"/>
    <p:sldId id="275" r:id="rId14"/>
    <p:sldId id="268" r:id="rId15"/>
    <p:sldId id="288" r:id="rId16"/>
    <p:sldId id="291" r:id="rId17"/>
    <p:sldId id="276" r:id="rId18"/>
    <p:sldId id="283" r:id="rId19"/>
    <p:sldId id="301" r:id="rId20"/>
    <p:sldId id="270" r:id="rId21"/>
    <p:sldId id="272" r:id="rId22"/>
    <p:sldId id="308" r:id="rId23"/>
    <p:sldId id="285" r:id="rId24"/>
    <p:sldId id="269" r:id="rId25"/>
  </p:sldIdLst>
  <p:sldSz cx="13004800" cy="9753600"/>
  <p:notesSz cx="7010400" cy="9296400"/>
  <p:defaultTextStyle>
    <a:defPPr>
      <a:defRPr lang="en-US"/>
    </a:defPPr>
    <a:lvl1pPr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1pPr>
    <a:lvl2pPr marL="228600" indent="2286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2pPr>
    <a:lvl3pPr marL="457200" indent="4572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3pPr>
    <a:lvl4pPr marL="685800" indent="6858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4pPr>
    <a:lvl5pPr marL="914400" indent="9144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5pPr>
    <a:lvl6pPr marL="22860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6pPr>
    <a:lvl7pPr marL="27432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7pPr>
    <a:lvl8pPr marL="32004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8pPr>
    <a:lvl9pPr marL="36576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E8D"/>
    <a:srgbClr val="245D38"/>
    <a:srgbClr val="6C3A5D"/>
    <a:srgbClr val="77843C"/>
    <a:srgbClr val="FFD900"/>
    <a:srgbClr val="39677B"/>
    <a:srgbClr val="001970"/>
    <a:srgbClr val="C3002F"/>
    <a:srgbClr val="FFD100"/>
    <a:srgbClr val="009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81579" autoAdjust="0"/>
  </p:normalViewPr>
  <p:slideViewPr>
    <p:cSldViewPr showGuides="1">
      <p:cViewPr varScale="1">
        <p:scale>
          <a:sx n="27" d="100"/>
          <a:sy n="27" d="100"/>
        </p:scale>
        <p:origin x="1434" y="60"/>
      </p:cViewPr>
      <p:guideLst>
        <p:guide orient="horz" pos="2832"/>
        <p:guide pos="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00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Colorado Employment Change from 2008 to 2018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'Industry Wage'!$C$107</c:f>
              <c:strCache>
                <c:ptCount val="1"/>
                <c:pt idx="0">
                  <c:v>Low Wage ($23,400-$44,000)</c:v>
                </c:pt>
              </c:strCache>
            </c:strRef>
          </c:tx>
          <c:spPr>
            <a:solidFill>
              <a:srgbClr val="D85F02"/>
            </a:solidFill>
            <a:ln>
              <a:noFill/>
            </a:ln>
            <a:effectLst/>
          </c:spPr>
          <c:invertIfNegative val="0"/>
          <c:cat>
            <c:strRef>
              <c:f>'Industry Wage'!$B$108:$B$129</c:f>
              <c:strCache>
                <c:ptCount val="22"/>
                <c:pt idx="0">
                  <c:v>Utilities</c:v>
                </c:pt>
                <c:pt idx="1">
                  <c:v>Federal Government</c:v>
                </c:pt>
                <c:pt idx="2">
                  <c:v>Mining</c:v>
                </c:pt>
                <c:pt idx="3">
                  <c:v>Information</c:v>
                </c:pt>
                <c:pt idx="4">
                  <c:v>Manufacturing</c:v>
                </c:pt>
                <c:pt idx="5">
                  <c:v>Finance activities</c:v>
                </c:pt>
                <c:pt idx="6">
                  <c:v>Wholesale trade</c:v>
                </c:pt>
                <c:pt idx="7">
                  <c:v>Agriculture</c:v>
                </c:pt>
                <c:pt idx="8">
                  <c:v>Management of companies </c:v>
                </c:pt>
                <c:pt idx="9">
                  <c:v>Construction</c:v>
                </c:pt>
                <c:pt idx="10">
                  <c:v>Real estate</c:v>
                </c:pt>
                <c:pt idx="11">
                  <c:v>Admin and waste</c:v>
                </c:pt>
                <c:pt idx="12">
                  <c:v>Arts, Entertainment &amp; Rec</c:v>
                </c:pt>
                <c:pt idx="13">
                  <c:v>Private Education</c:v>
                </c:pt>
                <c:pt idx="14">
                  <c:v>Retail Trade</c:v>
                </c:pt>
                <c:pt idx="15">
                  <c:v>Other services</c:v>
                </c:pt>
                <c:pt idx="16">
                  <c:v>Local Government</c:v>
                </c:pt>
                <c:pt idx="17">
                  <c:v>State Government</c:v>
                </c:pt>
                <c:pt idx="18">
                  <c:v>Transportation and warehousing</c:v>
                </c:pt>
                <c:pt idx="19">
                  <c:v>Accommodation and food</c:v>
                </c:pt>
                <c:pt idx="20">
                  <c:v>Professional and Tech. services</c:v>
                </c:pt>
                <c:pt idx="21">
                  <c:v>Health Services</c:v>
                </c:pt>
              </c:strCache>
            </c:strRef>
          </c:cat>
          <c:val>
            <c:numRef>
              <c:f>'Industry Wage'!$C$108:$C$129</c:f>
              <c:numCache>
                <c:formatCode>General</c:formatCode>
                <c:ptCount val="22"/>
                <c:pt idx="7" formatCode="#,##0">
                  <c:v>9768.1157961944918</c:v>
                </c:pt>
                <c:pt idx="11" formatCode="#,##0">
                  <c:v>16297.173057284555</c:v>
                </c:pt>
                <c:pt idx="12" formatCode="#,##0">
                  <c:v>20087.187432265797</c:v>
                </c:pt>
                <c:pt idx="13" formatCode="#,##0">
                  <c:v>20090.054321424876</c:v>
                </c:pt>
                <c:pt idx="14" formatCode="#,##0">
                  <c:v>21094.072284548718</c:v>
                </c:pt>
                <c:pt idx="15" formatCode="#,##0">
                  <c:v>21400.917416172655</c:v>
                </c:pt>
                <c:pt idx="19" formatCode="#,##0">
                  <c:v>57305.068370300869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A4-4204-AE41-F27BE3A0F2B2}"/>
            </c:ext>
          </c:extLst>
        </c:ser>
        <c:ser>
          <c:idx val="1"/>
          <c:order val="1"/>
          <c:tx>
            <c:strRef>
              <c:f>'Industry Wage'!$D$107</c:f>
              <c:strCache>
                <c:ptCount val="1"/>
                <c:pt idx="0">
                  <c:v>Mid Wage ($48,500 - $70,700)</c:v>
                </c:pt>
              </c:strCache>
            </c:strRef>
          </c:tx>
          <c:spPr>
            <a:solidFill>
              <a:srgbClr val="7570B3"/>
            </a:solidFill>
            <a:ln>
              <a:noFill/>
            </a:ln>
            <a:effectLst/>
          </c:spPr>
          <c:invertIfNegative val="0"/>
          <c:cat>
            <c:strRef>
              <c:f>'Industry Wage'!$B$108:$B$129</c:f>
              <c:strCache>
                <c:ptCount val="22"/>
                <c:pt idx="0">
                  <c:v>Utilities</c:v>
                </c:pt>
                <c:pt idx="1">
                  <c:v>Federal Government</c:v>
                </c:pt>
                <c:pt idx="2">
                  <c:v>Mining</c:v>
                </c:pt>
                <c:pt idx="3">
                  <c:v>Information</c:v>
                </c:pt>
                <c:pt idx="4">
                  <c:v>Manufacturing</c:v>
                </c:pt>
                <c:pt idx="5">
                  <c:v>Finance activities</c:v>
                </c:pt>
                <c:pt idx="6">
                  <c:v>Wholesale trade</c:v>
                </c:pt>
                <c:pt idx="7">
                  <c:v>Agriculture</c:v>
                </c:pt>
                <c:pt idx="8">
                  <c:v>Management of companies </c:v>
                </c:pt>
                <c:pt idx="9">
                  <c:v>Construction</c:v>
                </c:pt>
                <c:pt idx="10">
                  <c:v>Real estate</c:v>
                </c:pt>
                <c:pt idx="11">
                  <c:v>Admin and waste</c:v>
                </c:pt>
                <c:pt idx="12">
                  <c:v>Arts, Entertainment &amp; Rec</c:v>
                </c:pt>
                <c:pt idx="13">
                  <c:v>Private Education</c:v>
                </c:pt>
                <c:pt idx="14">
                  <c:v>Retail Trade</c:v>
                </c:pt>
                <c:pt idx="15">
                  <c:v>Other services</c:v>
                </c:pt>
                <c:pt idx="16">
                  <c:v>Local Government</c:v>
                </c:pt>
                <c:pt idx="17">
                  <c:v>State Government</c:v>
                </c:pt>
                <c:pt idx="18">
                  <c:v>Transportation and warehousing</c:v>
                </c:pt>
                <c:pt idx="19">
                  <c:v>Accommodation and food</c:v>
                </c:pt>
                <c:pt idx="20">
                  <c:v>Professional and Tech. services</c:v>
                </c:pt>
                <c:pt idx="21">
                  <c:v>Health Services</c:v>
                </c:pt>
              </c:strCache>
            </c:strRef>
          </c:cat>
          <c:val>
            <c:numRef>
              <c:f>'Industry Wage'!$D$108:$D$129</c:f>
              <c:numCache>
                <c:formatCode>General</c:formatCode>
                <c:ptCount val="22"/>
                <c:pt idx="4" formatCode="#,##0">
                  <c:v>3343.6319108175812</c:v>
                </c:pt>
                <c:pt idx="9" formatCode="#,##0">
                  <c:v>12394.673959559208</c:v>
                </c:pt>
                <c:pt idx="10" formatCode="#,##0">
                  <c:v>15365.137205085601</c:v>
                </c:pt>
                <c:pt idx="16" formatCode="#,##0">
                  <c:v>25506.958816239028</c:v>
                </c:pt>
                <c:pt idx="17" formatCode="#,##0">
                  <c:v>29826.581338319287</c:v>
                </c:pt>
                <c:pt idx="18" formatCode="#,##0">
                  <c:v>33485.488603677935</c:v>
                </c:pt>
                <c:pt idx="21" formatCode="#,##0">
                  <c:v>80746.212947030261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A4-4204-AE41-F27BE3A0F2B2}"/>
            </c:ext>
          </c:extLst>
        </c:ser>
        <c:ser>
          <c:idx val="2"/>
          <c:order val="2"/>
          <c:tx>
            <c:strRef>
              <c:f>'Industry Wage'!$E$107</c:f>
              <c:strCache>
                <c:ptCount val="1"/>
                <c:pt idx="0">
                  <c:v>High Wage ($84,000 - $136,100)</c:v>
                </c:pt>
              </c:strCache>
            </c:strRef>
          </c:tx>
          <c:spPr>
            <a:solidFill>
              <a:srgbClr val="1B9E77"/>
            </a:solidFill>
            <a:ln>
              <a:noFill/>
            </a:ln>
            <a:effectLst/>
          </c:spPr>
          <c:invertIfNegative val="0"/>
          <c:cat>
            <c:strRef>
              <c:f>'Industry Wage'!$B$108:$B$129</c:f>
              <c:strCache>
                <c:ptCount val="22"/>
                <c:pt idx="0">
                  <c:v>Utilities</c:v>
                </c:pt>
                <c:pt idx="1">
                  <c:v>Federal Government</c:v>
                </c:pt>
                <c:pt idx="2">
                  <c:v>Mining</c:v>
                </c:pt>
                <c:pt idx="3">
                  <c:v>Information</c:v>
                </c:pt>
                <c:pt idx="4">
                  <c:v>Manufacturing</c:v>
                </c:pt>
                <c:pt idx="5">
                  <c:v>Finance activities</c:v>
                </c:pt>
                <c:pt idx="6">
                  <c:v>Wholesale trade</c:v>
                </c:pt>
                <c:pt idx="7">
                  <c:v>Agriculture</c:v>
                </c:pt>
                <c:pt idx="8">
                  <c:v>Management of companies </c:v>
                </c:pt>
                <c:pt idx="9">
                  <c:v>Construction</c:v>
                </c:pt>
                <c:pt idx="10">
                  <c:v>Real estate</c:v>
                </c:pt>
                <c:pt idx="11">
                  <c:v>Admin and waste</c:v>
                </c:pt>
                <c:pt idx="12">
                  <c:v>Arts, Entertainment &amp; Rec</c:v>
                </c:pt>
                <c:pt idx="13">
                  <c:v>Private Education</c:v>
                </c:pt>
                <c:pt idx="14">
                  <c:v>Retail Trade</c:v>
                </c:pt>
                <c:pt idx="15">
                  <c:v>Other services</c:v>
                </c:pt>
                <c:pt idx="16">
                  <c:v>Local Government</c:v>
                </c:pt>
                <c:pt idx="17">
                  <c:v>State Government</c:v>
                </c:pt>
                <c:pt idx="18">
                  <c:v>Transportation and warehousing</c:v>
                </c:pt>
                <c:pt idx="19">
                  <c:v>Accommodation and food</c:v>
                </c:pt>
                <c:pt idx="20">
                  <c:v>Professional and Tech. services</c:v>
                </c:pt>
                <c:pt idx="21">
                  <c:v>Health Services</c:v>
                </c:pt>
              </c:strCache>
            </c:strRef>
          </c:cat>
          <c:val>
            <c:numRef>
              <c:f>'Industry Wage'!$E$108:$E$129</c:f>
              <c:numCache>
                <c:formatCode>#,##0</c:formatCode>
                <c:ptCount val="22"/>
                <c:pt idx="0">
                  <c:v>-190.80915842605646</c:v>
                </c:pt>
                <c:pt idx="1">
                  <c:v>193.48096329282998</c:v>
                </c:pt>
                <c:pt idx="2">
                  <c:v>203.37559458029864</c:v>
                </c:pt>
                <c:pt idx="3">
                  <c:v>1699.510988630238</c:v>
                </c:pt>
                <c:pt idx="5">
                  <c:v>7438.7400612428319</c:v>
                </c:pt>
                <c:pt idx="6">
                  <c:v>8092.6298799093056</c:v>
                </c:pt>
                <c:pt idx="8">
                  <c:v>11949.407351940878</c:v>
                </c:pt>
                <c:pt idx="20">
                  <c:v>65613.076903444657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A4-4204-AE41-F27BE3A0F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837312"/>
        <c:axId val="132837872"/>
      </c:barChart>
      <c:catAx>
        <c:axId val="13283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37872"/>
        <c:crosses val="autoZero"/>
        <c:auto val="1"/>
        <c:lblAlgn val="ctr"/>
        <c:lblOffset val="100"/>
        <c:noMultiLvlLbl val="0"/>
      </c:catAx>
      <c:valAx>
        <c:axId val="132837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3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0.53014</cdr:x>
      <cdr:y>0.62021</cdr:y>
    </cdr:from>
    <cdr:to>
      <cdr:x>0.95567</cdr:x>
      <cdr:y>0.8066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105275" y="3390900"/>
          <a:ext cx="3295238" cy="101904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0.59639</cdr:x>
      <cdr:y>0.5614</cdr:y>
    </cdr:from>
    <cdr:to>
      <cdr:x>0.89157</cdr:x>
      <cdr:y>0.69298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43800" y="4876799"/>
          <a:ext cx="37338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Total Change = 462,000</a:t>
          </a:r>
          <a:endParaRPr lang="en-U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500B-B007-487E-BC2D-9CA3EFB094E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89FC3-525C-45C7-90BF-332ED732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8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1024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" charset="0"/>
              </a:rPr>
              <a:t>Second level</a:t>
            </a:r>
          </a:p>
          <a:p>
            <a:pPr lvl="2"/>
            <a:r>
              <a:rPr lang="en-US" noProof="0">
                <a:sym typeface="Avenir" charset="0"/>
              </a:rPr>
              <a:t>Third level</a:t>
            </a:r>
          </a:p>
          <a:p>
            <a:pPr lvl="3"/>
            <a:r>
              <a:rPr lang="en-US" noProof="0">
                <a:sym typeface="Avenir" charset="0"/>
              </a:rPr>
              <a:t>Fourth level</a:t>
            </a:r>
          </a:p>
          <a:p>
            <a:pPr lvl="4"/>
            <a:r>
              <a:rPr lang="en-US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77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32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Blocks and Precincts – 2017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Municipal Boundaries – annual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Block Groups, Tracts, Census Designated Places – Important for collecting data describing areas of interest - January 2019</a:t>
            </a:r>
            <a:endParaRPr lang="en-US" dirty="0" smtClean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2400" b="1" dirty="0" smtClean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 dirty="0" smtClean="0"/>
              <a:t>Update Housing Units and Group Quarters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Local Update of Census Addresses (LUCA) – 2018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Group Quarter Update – Jan – June 2019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New Construction – 2019-2020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Count Review – March-July 2020</a:t>
            </a:r>
            <a:endParaRPr lang="en-US" dirty="0" smtClean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9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0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Blocks and Precincts – 2017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Municipal Boundaries – annual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Block Groups, Tracts, Census Designated Places – Important for collecting data describing areas of interest - January 2019</a:t>
            </a:r>
            <a:endParaRPr lang="en-US" dirty="0" smtClean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2400" b="1" dirty="0" smtClean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 dirty="0" smtClean="0"/>
              <a:t>Update Housing Units and Group Quarters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Local Update of Census Addresses (LUCA) – 2018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Group Quarter Update – Jan – June 2019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New Construction – 2019-2020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Count Review – March-July 2020</a:t>
            </a:r>
            <a:endParaRPr lang="en-US" dirty="0" smtClean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6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Blocks and Precincts – 2017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Municipal Boundaries – annual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Block Groups, Tracts, Census Designated Places – Important for collecting data describing areas of interest - January 2019</a:t>
            </a:r>
            <a:endParaRPr lang="en-US" dirty="0" smtClean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2400" b="1" dirty="0" smtClean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 dirty="0" smtClean="0"/>
              <a:t>Update Housing Units and Group Quarters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Local Update of Census Addresses (LUCA) – 2018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Group Quarter Update – Jan – June 2019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New Construction – 2019-2020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Count Review – March-July 2020</a:t>
            </a:r>
            <a:endParaRPr lang="en-US" dirty="0" smtClean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81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48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Blocks and Precincts – 2017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Municipal Boundaries – annual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Block Groups, Tracts, Census Designated Places – Important for collecting data describing areas of interest - January 2019</a:t>
            </a:r>
            <a:endParaRPr lang="en-US" dirty="0" smtClean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2400" b="1" dirty="0" smtClean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 dirty="0" smtClean="0"/>
              <a:t>Update Housing Units and Group Quarters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Local Update of Census Addresses (LUCA) – 2018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Group Quarter Update – Jan – June 2019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New Construction – 2019-2020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Count Review – March-July 2020</a:t>
            </a:r>
            <a:endParaRPr lang="en-US" dirty="0" smtClean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47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Blocks and Precincts – 2017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Municipal Boundaries – annual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Block Groups, Tracts, Census Designated Places – Important for collecting data describing areas of interest - January 2019</a:t>
            </a:r>
            <a:endParaRPr lang="en-US" dirty="0" smtClean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2400" b="1" dirty="0" smtClean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 dirty="0" smtClean="0"/>
              <a:t>Update Housing Units and Group Quarters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Local Update of Census Addresses (LUCA) – 2018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Group Quarter Update – Jan – June 2019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New Construction – 2019-2020</a:t>
            </a:r>
            <a:endParaRPr lang="en-US" dirty="0" smtClean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2400" dirty="0" smtClean="0"/>
              <a:t>Count Review – March-July 2020</a:t>
            </a:r>
            <a:endParaRPr lang="en-US" dirty="0" smtClean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0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70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8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725" y="3548067"/>
            <a:ext cx="11055350" cy="2090737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40" y="5638800"/>
            <a:ext cx="9102725" cy="23812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23" indent="0" algn="ctr">
              <a:buNone/>
              <a:defRPr/>
            </a:lvl2pPr>
            <a:lvl3pPr marL="914446" indent="0" algn="ctr">
              <a:buNone/>
              <a:defRPr/>
            </a:lvl3pPr>
            <a:lvl4pPr marL="1371668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 bwMode="auto">
          <a:xfrm>
            <a:off x="1092200" y="2667000"/>
            <a:ext cx="1524000" cy="1524000"/>
          </a:xfrm>
          <a:prstGeom prst="rect">
            <a:avLst/>
          </a:prstGeom>
          <a:solidFill>
            <a:srgbClr val="14943F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 dirty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16000" y="2133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brandCOLORADO</a:t>
            </a:r>
            <a:r>
              <a:rPr lang="en-US" baseline="0" dirty="0" smtClean="0"/>
              <a:t> colors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2200" y="457203"/>
            <a:ext cx="7620000" cy="938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1" b="1" i="1" kern="1200" baseline="0" dirty="0" smtClean="0">
                <a:solidFill>
                  <a:srgbClr val="5C6670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rPr>
              <a:t>Using this template:</a:t>
            </a:r>
            <a:endParaRPr lang="en-US" sz="5501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3073400" y="2667000"/>
            <a:ext cx="1524000" cy="1524000"/>
          </a:xfrm>
          <a:prstGeom prst="rect">
            <a:avLst/>
          </a:prstGeom>
          <a:solidFill>
            <a:srgbClr val="4A535D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5054600" y="2667000"/>
            <a:ext cx="1524000" cy="1524000"/>
          </a:xfrm>
          <a:prstGeom prst="rect">
            <a:avLst/>
          </a:prstGeom>
          <a:solidFill>
            <a:srgbClr val="C7C9C9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7035800" y="2667000"/>
            <a:ext cx="1524000" cy="1524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4A535D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1092200" y="4572000"/>
            <a:ext cx="1524000" cy="1524000"/>
          </a:xfrm>
          <a:prstGeom prst="rect">
            <a:avLst/>
          </a:prstGeom>
          <a:solidFill>
            <a:srgbClr val="E95F1A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3073400" y="4572000"/>
            <a:ext cx="1524000" cy="1524000"/>
          </a:xfrm>
          <a:prstGeom prst="rect">
            <a:avLst/>
          </a:prstGeom>
          <a:solidFill>
            <a:srgbClr val="523F2D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5054600" y="4572000"/>
            <a:ext cx="1524000" cy="1524000"/>
          </a:xfrm>
          <a:prstGeom prst="rect">
            <a:avLst/>
          </a:prstGeom>
          <a:solidFill>
            <a:srgbClr val="5EB7E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016000" y="6934201"/>
            <a:ext cx="1112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77" indent="-271477">
              <a:buSzPct val="75000"/>
              <a:buFontTx/>
              <a:buChar char="•"/>
            </a:pPr>
            <a:r>
              <a:rPr lang="en-US" sz="1800" dirty="0" smtClean="0"/>
              <a:t>You may also choose to use your department’s extended color palette in this presentation.</a:t>
            </a:r>
          </a:p>
          <a:p>
            <a:pPr marL="271477" indent="-271477">
              <a:buSzPct val="75000"/>
              <a:buFontTx/>
              <a:buChar char="•"/>
            </a:pPr>
            <a:endParaRPr lang="en-US" sz="1800" dirty="0" smtClean="0"/>
          </a:p>
          <a:p>
            <a:pPr marL="271477" indent="-271477">
              <a:buSzPct val="75000"/>
              <a:buFontTx/>
              <a:buChar char="•"/>
            </a:pPr>
            <a:r>
              <a:rPr lang="en-US" sz="1800" dirty="0" smtClean="0"/>
              <a:t>When inserting lockups into keynote slide presentations, use </a:t>
            </a:r>
            <a:r>
              <a:rPr lang="en-US" sz="1800" dirty="0" err="1" smtClean="0"/>
              <a:t>png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rgb</a:t>
            </a:r>
            <a:r>
              <a:rPr lang="en-US" sz="1800" baseline="0" dirty="0" smtClean="0"/>
              <a:t> </a:t>
            </a:r>
            <a:r>
              <a:rPr lang="en-US" sz="1800" baseline="0" smtClean="0"/>
              <a:t>300 medium </a:t>
            </a:r>
            <a:r>
              <a:rPr lang="en-US" sz="1800" baseline="0" dirty="0" smtClean="0"/>
              <a:t>file </a:t>
            </a:r>
            <a:r>
              <a:rPr lang="en-US" sz="1800" dirty="0" smtClean="0"/>
              <a:t>for the crispest result. You will need to scale this image down to the appropriate size. To preserve height-to-width ratio </a:t>
            </a:r>
            <a:r>
              <a:rPr lang="en-US" sz="1800" baseline="0" dirty="0" smtClean="0"/>
              <a:t>hold, “shift” while scaling.</a:t>
            </a:r>
            <a:endParaRPr lang="en-US" sz="1800" dirty="0" smtClean="0"/>
          </a:p>
          <a:p>
            <a:pPr marL="271477" indent="-271477">
              <a:buSzPct val="75000"/>
              <a:buFontTx/>
              <a:buChar char="•"/>
            </a:pPr>
            <a:endParaRPr lang="en-US" sz="1800" dirty="0" smtClean="0"/>
          </a:p>
          <a:p>
            <a:pPr marL="271477" indent="-271477">
              <a:buSzPct val="75000"/>
              <a:buFontTx/>
              <a:buChar char="•"/>
            </a:pPr>
            <a:r>
              <a:rPr lang="en-US" sz="1800" dirty="0" smtClean="0"/>
              <a:t>Reference the Colorado Brand Guidelines for more information.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702800" y="2133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DOLA shield</a:t>
            </a:r>
            <a:r>
              <a:rPr lang="en-US" baseline="0" dirty="0" smtClean="0"/>
              <a:t> colors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9779000" y="2667000"/>
            <a:ext cx="1524000" cy="1524000"/>
          </a:xfrm>
          <a:prstGeom prst="rect">
            <a:avLst/>
          </a:prstGeom>
          <a:solidFill>
            <a:srgbClr val="3266BE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9779000" y="4572000"/>
            <a:ext cx="1524000" cy="1524000"/>
          </a:xfrm>
          <a:prstGeom prst="rect">
            <a:avLst/>
          </a:prstGeom>
          <a:solidFill>
            <a:srgbClr val="F6323E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 bwMode="auto">
          <a:xfrm rot="5400000">
            <a:off x="7455694" y="4381502"/>
            <a:ext cx="3428206" cy="794"/>
          </a:xfrm>
          <a:prstGeom prst="line">
            <a:avLst/>
          </a:prstGeom>
          <a:solidFill>
            <a:srgbClr val="14943F"/>
          </a:solidFill>
          <a:ln w="12700" cap="flat" cmpd="sng" algn="ctr">
            <a:solidFill>
              <a:srgbClr val="C7C9C9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 userDrawn="1"/>
        </p:nvSpPr>
        <p:spPr>
          <a:xfrm>
            <a:off x="3073400" y="3087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92/102/112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92200" y="3087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0/149/58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5054600" y="3087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208/210/211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92200" y="4992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239/117/33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3073400" y="4992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101/80/60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5054600" y="4992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110/196/232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7035800" y="3087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5C6670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255/255/255</a:t>
            </a:r>
            <a:endParaRPr lang="en-US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9779000" y="3087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64/124/202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9779000" y="4992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246/50/62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092200" y="457203"/>
            <a:ext cx="7620000" cy="938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1" b="1" i="1" kern="1200" baseline="0" dirty="0" smtClean="0">
                <a:solidFill>
                  <a:srgbClr val="5C6670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rPr>
              <a:t>Using this template:</a:t>
            </a:r>
            <a:endParaRPr lang="en-US" sz="5501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16000" y="6934201"/>
            <a:ext cx="1112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77" indent="-271477">
              <a:buSzPct val="75000"/>
              <a:buFontTx/>
              <a:buChar char="•"/>
            </a:pPr>
            <a:r>
              <a:rPr lang="en-US" sz="1800" dirty="0" smtClean="0"/>
              <a:t>You may also choose to use your department’s extended color palette in this presentation.</a:t>
            </a:r>
          </a:p>
          <a:p>
            <a:pPr marL="271477" indent="-271477">
              <a:buSzPct val="75000"/>
              <a:buFontTx/>
              <a:buChar char="•"/>
            </a:pPr>
            <a:endParaRPr lang="en-US" sz="1800" dirty="0" smtClean="0"/>
          </a:p>
          <a:p>
            <a:pPr marL="271477" indent="-271477">
              <a:buSzPct val="75000"/>
              <a:buFontTx/>
              <a:buChar char="•"/>
            </a:pPr>
            <a:r>
              <a:rPr lang="en-US" sz="1800" dirty="0" smtClean="0"/>
              <a:t>When inserting lockups into keynote slide presentations, use </a:t>
            </a:r>
            <a:r>
              <a:rPr lang="en-US" sz="1800" dirty="0" err="1" smtClean="0"/>
              <a:t>png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rgb</a:t>
            </a:r>
            <a:r>
              <a:rPr lang="en-US" sz="1800" baseline="0" dirty="0" smtClean="0"/>
              <a:t> </a:t>
            </a:r>
            <a:r>
              <a:rPr lang="en-US" sz="1800" baseline="0" smtClean="0"/>
              <a:t>300 medium </a:t>
            </a:r>
            <a:r>
              <a:rPr lang="en-US" sz="1800" baseline="0" dirty="0" smtClean="0"/>
              <a:t>file </a:t>
            </a:r>
            <a:r>
              <a:rPr lang="en-US" sz="1800" dirty="0" smtClean="0"/>
              <a:t>for the crispest result. You will need to scale this image down to the appropriate size. To preserve height-to-width ratio </a:t>
            </a:r>
            <a:r>
              <a:rPr lang="en-US" sz="1800" baseline="0" dirty="0" smtClean="0"/>
              <a:t>hold, “shift” while scaling.</a:t>
            </a:r>
            <a:endParaRPr lang="en-US" sz="1800" dirty="0" smtClean="0"/>
          </a:p>
          <a:p>
            <a:pPr marL="271477" indent="-271477">
              <a:buSzPct val="75000"/>
              <a:buFontTx/>
              <a:buChar char="•"/>
            </a:pPr>
            <a:endParaRPr lang="en-US" sz="1800" dirty="0" smtClean="0"/>
          </a:p>
          <a:p>
            <a:pPr marL="271477" indent="-271477">
              <a:buSzPct val="75000"/>
              <a:buFontTx/>
              <a:buChar char="•"/>
            </a:pPr>
            <a:r>
              <a:rPr lang="en-US" sz="1800" dirty="0" smtClean="0"/>
              <a:t>Reference the Colorado Brand Guidelines for more information.</a:t>
            </a:r>
            <a:endParaRPr lang="en-US" dirty="0"/>
          </a:p>
        </p:txBody>
      </p:sp>
      <p:sp>
        <p:nvSpPr>
          <p:cNvPr id="41" name="TextBox 40"/>
          <p:cNvSpPr txBox="1"/>
          <p:nvPr userDrawn="1"/>
        </p:nvSpPr>
        <p:spPr>
          <a:xfrm>
            <a:off x="5054600" y="4992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110/196/232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 descr="M:\EDO Communications\DOLA Branding\DOLA Branding Team &amp; Process\Color Palettes &amp; Shields\DOLA-Palett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t="63537" r="11241" b="8877"/>
          <a:stretch/>
        </p:blipFill>
        <p:spPr bwMode="auto">
          <a:xfrm>
            <a:off x="3454400" y="1419401"/>
            <a:ext cx="6019800" cy="54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 userDrawn="1"/>
        </p:nvSpPr>
        <p:spPr>
          <a:xfrm>
            <a:off x="2463800" y="158853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DOLA palette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0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3962404"/>
            <a:ext cx="11734800" cy="2312987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725" y="3548067"/>
            <a:ext cx="11055350" cy="2090737"/>
          </a:xfrm>
        </p:spPr>
        <p:txBody>
          <a:bodyPr anchor="b"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40" y="5791200"/>
            <a:ext cx="9102725" cy="222885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23" indent="0" algn="ctr">
              <a:buNone/>
              <a:defRPr/>
            </a:lvl2pPr>
            <a:lvl3pPr marL="914446" indent="0" algn="ctr">
              <a:buNone/>
              <a:defRPr/>
            </a:lvl3pPr>
            <a:lvl4pPr marL="1371668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3962404"/>
            <a:ext cx="11734800" cy="2312987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536829"/>
            <a:ext cx="10972800" cy="2090737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822829"/>
            <a:ext cx="10972800" cy="249237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457223" indent="0" algn="ctr">
              <a:buNone/>
              <a:defRPr/>
            </a:lvl2pPr>
            <a:lvl3pPr marL="914446" indent="0" algn="ctr">
              <a:buNone/>
              <a:defRPr/>
            </a:lvl3pPr>
            <a:lvl4pPr marL="1371668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0" y="1752600"/>
            <a:ext cx="10972800" cy="628776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1447800"/>
            <a:ext cx="10972800" cy="2286000"/>
          </a:xfrm>
          <a:prstGeom prst="rect">
            <a:avLst/>
          </a:prstGeom>
        </p:spPr>
        <p:txBody>
          <a:bodyPr anchor="b"/>
          <a:lstStyle>
            <a:lvl1pPr algn="l">
              <a:defRPr sz="6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6" y="3886200"/>
            <a:ext cx="10972800" cy="4572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small amount of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5000" y="533400"/>
            <a:ext cx="10972800" cy="1249680"/>
          </a:xfrm>
          <a:prstGeom prst="rect">
            <a:avLst/>
          </a:prstGeom>
        </p:spPr>
        <p:txBody>
          <a:bodyPr anchor="t"/>
          <a:lstStyle>
            <a:lvl1pPr algn="l">
              <a:defRPr sz="60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6" y="1905000"/>
            <a:ext cx="10972800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27115"/>
            <a:ext cx="4118187" cy="467361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>
              <a:defRPr/>
            </a:pPr>
            <a:fld id="{90E71DC9-AA67-495A-B792-8590D1C922DF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27115"/>
            <a:ext cx="5852160" cy="467361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27115"/>
            <a:ext cx="1517227" cy="467361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>
              <a:defRPr/>
            </a:pPr>
            <a:fld id="{CCEF7938-4D18-4399-B0BB-828C1A71B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ll_in_co_4x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30200" cy="9772650"/>
          </a:xfrm>
          <a:prstGeom prst="rect">
            <a:avLst/>
          </a:prstGeom>
        </p:spPr>
      </p:pic>
      <p:sp>
        <p:nvSpPr>
          <p:cNvPr id="8" name="AutoShape 1"/>
          <p:cNvSpPr>
            <a:spLocks/>
          </p:cNvSpPr>
          <p:nvPr userDrawn="1"/>
        </p:nvSpPr>
        <p:spPr bwMode="auto">
          <a:xfrm>
            <a:off x="0" y="8915404"/>
            <a:ext cx="13030200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8987257"/>
            <a:ext cx="4846320" cy="7747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all_in_co_4x3.jpg"/>
          <p:cNvPicPr>
            <a:picLocks noChangeAspect="1"/>
          </p:cNvPicPr>
          <p:nvPr/>
        </p:nvPicPr>
        <p:blipFill>
          <a:blip r:embed="rId4"/>
          <a:srcRect b="16730"/>
          <a:stretch>
            <a:fillRect/>
          </a:stretch>
        </p:blipFill>
        <p:spPr bwMode="auto">
          <a:xfrm>
            <a:off x="1" y="5"/>
            <a:ext cx="13030200" cy="8136363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sp>
        <p:nvSpPr>
          <p:cNvPr id="5122" name="AutoShape 2"/>
          <p:cNvSpPr>
            <a:spLocks/>
          </p:cNvSpPr>
          <p:nvPr/>
        </p:nvSpPr>
        <p:spPr bwMode="auto">
          <a:xfrm>
            <a:off x="0" y="0"/>
            <a:ext cx="13030200" cy="8154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5C6670">
              <a:alpha val="59677"/>
            </a:srgbClr>
          </a:solidFill>
          <a:ln w="12700" cap="flat" cmpd="sng">
            <a:solidFill>
              <a:srgbClr val="85888D">
                <a:alpha val="59677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/>
          </a:p>
        </p:txBody>
      </p:sp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635000" y="3886204"/>
            <a:ext cx="11734800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8597852"/>
            <a:ext cx="4846320" cy="774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759074"/>
            <a:ext cx="3251200" cy="243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defTabSz="584229" rtl="0" eaLnBrk="1" fontAlgn="base" hangingPunct="1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29" rtl="0" eaLnBrk="1" fontAlgn="base" hangingPunct="1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29" rtl="0" eaLnBrk="1" fontAlgn="base" hangingPunct="1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29" rtl="0" eaLnBrk="1" fontAlgn="base" hangingPunct="1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29" rtl="0" eaLnBrk="1" fontAlgn="base" hangingPunct="1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23" algn="ctr" defTabSz="584229" rtl="0" eaLnBrk="1" fontAlgn="base" hangingPunct="1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46" algn="ctr" defTabSz="584229" rtl="0" eaLnBrk="1" fontAlgn="base" hangingPunct="1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68" algn="ctr" defTabSz="584229" rtl="0" eaLnBrk="1" fontAlgn="base" hangingPunct="1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92" algn="ctr" defTabSz="584229" rtl="0" eaLnBrk="1" fontAlgn="base" hangingPunct="1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17" indent="-342917" algn="l" defTabSz="584229" rtl="0" eaLnBrk="1" fontAlgn="base" hangingPunct="1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11" indent="228611" algn="l" defTabSz="584229" rtl="0" eaLnBrk="1" fontAlgn="base" hangingPunct="1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23" indent="457223" algn="l" defTabSz="584229" rtl="0" eaLnBrk="1" fontAlgn="base" hangingPunct="1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35" indent="685835" algn="l" defTabSz="584229" rtl="0" eaLnBrk="1" fontAlgn="base" hangingPunct="1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46" indent="914446" algn="l" defTabSz="584229" rtl="0" eaLnBrk="1" fontAlgn="base" hangingPunct="1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68" algn="l" defTabSz="584229" rtl="0" eaLnBrk="1" fontAlgn="base" hangingPunct="1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92" algn="l" defTabSz="584229" rtl="0" eaLnBrk="1" fontAlgn="base" hangingPunct="1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114" algn="l" defTabSz="584229" rtl="0" eaLnBrk="1" fontAlgn="base" hangingPunct="1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337" algn="l" defTabSz="584229" rtl="0" eaLnBrk="1" fontAlgn="base" hangingPunct="1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40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635000" y="3886204"/>
            <a:ext cx="11734800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0" y="8140704"/>
            <a:ext cx="13030200" cy="163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8597852"/>
            <a:ext cx="4846320" cy="774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477048"/>
            <a:ext cx="3251200" cy="243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23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46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68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92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17" indent="-342917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11" indent="228611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23" indent="457223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35" indent="685835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46" indent="914446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68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92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114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337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4"/>
            <a:ext cx="13030200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>
              <a:solidFill>
                <a:srgbClr val="53C1D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8978848"/>
            <a:ext cx="4846320" cy="774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7" r:id="rId2"/>
    <p:sldLayoutId id="2147483696" r:id="rId3"/>
    <p:sldLayoutId id="2147483698" r:id="rId4"/>
  </p:sldLayoutIdLst>
  <p:txStyles>
    <p:titleStyle>
      <a:lvl1pPr algn="l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23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46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68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92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17" indent="-342917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11" indent="228611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23" indent="457223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35" indent="685835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46" indent="914446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68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92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114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337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7" r:id="rId3"/>
  </p:sldLayoutIdLst>
  <p:txStyles>
    <p:titleStyle>
      <a:lvl1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23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46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68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92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17" indent="-342917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11" indent="228611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23" indent="457223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35" indent="685835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46" indent="914446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68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92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114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337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atriece.Bryant@state.co.us" TargetMode="External"/><Relationship Id="rId2" Type="http://schemas.openxmlformats.org/officeDocument/2006/relationships/hyperlink" Target="http://www.colorad.gov/census202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EdYLbT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7600" y="6019800"/>
            <a:ext cx="8666160" cy="1752600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</a:pPr>
            <a:r>
              <a:rPr lang="en-US" dirty="0"/>
              <a:t>Colorado Department of Local Affairs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</a:pPr>
            <a:r>
              <a:rPr lang="en-US" dirty="0"/>
              <a:t>Natriece Bryant, Deputy Executive Director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</a:pPr>
            <a:r>
              <a:rPr lang="en-US" dirty="0" smtClean="0"/>
              <a:t>Colorado.gov/census2020</a:t>
            </a:r>
            <a:endParaRPr lang="en-US" dirty="0"/>
          </a:p>
          <a:p>
            <a:endParaRPr lang="en-US" dirty="0"/>
          </a:p>
        </p:txBody>
      </p:sp>
      <p:pic>
        <p:nvPicPr>
          <p:cNvPr id="4" name="Google Shape;244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30600" y="3333964"/>
            <a:ext cx="6705600" cy="22860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00" y="8382000"/>
            <a:ext cx="1564600" cy="10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3400"/>
            <a:ext cx="11658600" cy="1249680"/>
          </a:xfrm>
        </p:spPr>
        <p:txBody>
          <a:bodyPr/>
          <a:lstStyle/>
          <a:p>
            <a:pPr algn="ctr"/>
            <a:r>
              <a:rPr lang="en-US" dirty="0" smtClean="0"/>
              <a:t>Community Engagement and Partnership Program</a:t>
            </a:r>
            <a:endParaRPr lang="en-US" dirty="0"/>
          </a:p>
        </p:txBody>
      </p:sp>
      <p:pic>
        <p:nvPicPr>
          <p:cNvPr id="5" name="Google Shape;368;p7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7900" y="2590800"/>
            <a:ext cx="10972800" cy="590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6" name="Google Shape;244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975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State’s Role?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0" y="2590800"/>
            <a:ext cx="5470524" cy="47244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40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Collaborate and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with the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Census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Bureau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40"/>
            </a:pP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940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Collaborate and support local governments and organization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940"/>
            </a:pP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940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Leverage ideas and work across the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state</a:t>
            </a: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940"/>
            </a:pP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2600" y="2590800"/>
            <a:ext cx="5470524" cy="4724400"/>
          </a:xfrm>
          <a:prstGeom prst="rect">
            <a:avLst/>
          </a:prstGeom>
        </p:spPr>
        <p:txBody>
          <a:bodyPr vert="horz"/>
          <a:lstStyle>
            <a:lvl1pPr marL="342917" indent="-342917" algn="l" defTabSz="584229" rtl="0" eaLnBrk="0" fontAlgn="base" hangingPunct="0">
              <a:spcBef>
                <a:spcPts val="4200"/>
              </a:spcBef>
              <a:spcAft>
                <a:spcPct val="0"/>
              </a:spcAft>
              <a:defRPr sz="3000" baseline="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1pPr>
            <a:lvl2pPr marL="228611" indent="228611" algn="l" defTabSz="584229" rtl="0" eaLnBrk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2pPr>
            <a:lvl3pPr marL="457223" indent="457223" algn="l" defTabSz="584229" rtl="0" eaLnBrk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3pPr>
            <a:lvl4pPr marL="685835" indent="685835" algn="l" defTabSz="584229" rtl="0" eaLnBrk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4pPr>
            <a:lvl5pPr marL="914446" indent="914446" algn="l" defTabSz="584229" rtl="0" eaLnBrk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5pPr>
            <a:lvl6pPr marL="1371668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6pPr>
            <a:lvl7pPr marL="1828892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7pPr>
            <a:lvl8pPr marL="2286114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8pPr>
            <a:lvl9pPr marL="2743337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940"/>
            </a:pPr>
            <a:r>
              <a:rPr lang="en-US" sz="2800" kern="0" dirty="0" smtClean="0">
                <a:solidFill>
                  <a:schemeClr val="accent4">
                    <a:lumMod val="10000"/>
                  </a:schemeClr>
                </a:solidFill>
              </a:rPr>
              <a:t>State Complete Count Campaign (CCC)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940"/>
            </a:pPr>
            <a:endParaRPr lang="en-US" sz="2800" kern="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940"/>
            </a:pPr>
            <a:r>
              <a:rPr lang="en-US" sz="2800" kern="0" dirty="0" smtClean="0">
                <a:solidFill>
                  <a:schemeClr val="accent4">
                    <a:lumMod val="10000"/>
                  </a:schemeClr>
                </a:solidFill>
              </a:rPr>
              <a:t>Funding Census 2020 Outreach Program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940"/>
            </a:pPr>
            <a:endParaRPr lang="en-US" sz="2800" kern="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940"/>
            </a:pPr>
            <a:r>
              <a:rPr lang="en-US" sz="2800" kern="0" dirty="0" smtClean="0">
                <a:solidFill>
                  <a:schemeClr val="accent4">
                    <a:lumMod val="10000"/>
                  </a:schemeClr>
                </a:solidFill>
              </a:rPr>
              <a:t>Funding for marketing materials through DOLA’s State Demography Office</a:t>
            </a:r>
          </a:p>
          <a:p>
            <a:endParaRPr lang="en-US" kern="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6" name="Google Shape;24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524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3400"/>
            <a:ext cx="11658600" cy="1249680"/>
          </a:xfrm>
        </p:spPr>
        <p:txBody>
          <a:bodyPr/>
          <a:lstStyle/>
          <a:p>
            <a:pPr algn="ctr"/>
            <a:r>
              <a:rPr lang="en-US" dirty="0" smtClean="0"/>
              <a:t>What Has Colorado Done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b="1" u="sng" dirty="0" smtClean="0"/>
              <a:t>Goal – Count everyone, once and in the right place</a:t>
            </a:r>
          </a:p>
          <a:p>
            <a:pPr marL="571506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Housing units and boundaries are the foundation for a successful Census.</a:t>
            </a:r>
          </a:p>
          <a:p>
            <a:pPr marL="571506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Updating the Master Address File for all housing in Colorado.</a:t>
            </a:r>
          </a:p>
          <a:p>
            <a:pPr marL="571506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Update the list of all Group Quarter facilities (prisons, nursing homes, college dorms)</a:t>
            </a:r>
          </a:p>
          <a:p>
            <a:pPr marL="571506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Updating all boundaries – precincts, census tracts, census block groups and municipal boundaries.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5" name="Google Shape;244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192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52400"/>
            <a:ext cx="11658600" cy="124968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</a:rPr>
              <a:t>Colorado 2020 Census Support Program</a:t>
            </a:r>
            <a:endParaRPr lang="en-US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0" y="1981200"/>
            <a:ext cx="10972800" cy="6858000"/>
          </a:xfrm>
        </p:spPr>
        <p:txBody>
          <a:bodyPr/>
          <a:lstStyle/>
          <a:p>
            <a:pPr marL="0" indent="0" algn="ctr"/>
            <a:r>
              <a:rPr lang="en-US" sz="2800" b="1" u="sng" dirty="0" smtClean="0"/>
              <a:t>$220K </a:t>
            </a:r>
            <a:r>
              <a:rPr lang="en-US" sz="2800" b="1" dirty="0" smtClean="0"/>
              <a:t>in </a:t>
            </a:r>
            <a:r>
              <a:rPr lang="en-US" sz="2800" b="1" dirty="0"/>
              <a:t>funding </a:t>
            </a:r>
            <a:r>
              <a:rPr lang="en-US" sz="2800" b="1" dirty="0" smtClean="0"/>
              <a:t>and is limited to $2,500 per organization.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Colorado 2020 Census Support Program (CCSP) </a:t>
            </a:r>
            <a:r>
              <a:rPr lang="en-US" dirty="0" smtClean="0"/>
              <a:t>is designed to </a:t>
            </a:r>
            <a:r>
              <a:rPr lang="en-US" dirty="0"/>
              <a:t>support the outreach efforts of local governments and partner organizations by providing promotional materials to better reach hard-to-count populations and improve self-response rates to Census 2020.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Specifically designed </a:t>
            </a:r>
            <a:r>
              <a:rPr lang="en-US" dirty="0"/>
              <a:t>for local governments and partner organizations who are actively involved providing education and outreach for Census 2020 and are involved with a Complete Count Committee/Campaign. 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5" name="Google Shape;244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4257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51460"/>
            <a:ext cx="11658600" cy="124968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</a:rPr>
              <a:t>Educate, Engage, Encourage</a:t>
            </a:r>
            <a:endParaRPr lang="en-US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6" name="Google Shape;244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0" y="1140016"/>
            <a:ext cx="9505331" cy="75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533400"/>
            <a:ext cx="12344400" cy="1249680"/>
          </a:xfrm>
        </p:spPr>
        <p:txBody>
          <a:bodyPr/>
          <a:lstStyle/>
          <a:p>
            <a:pPr algn="ctr"/>
            <a:r>
              <a:rPr lang="en-US" dirty="0" smtClean="0"/>
              <a:t>You Can’t Spell Census without “Us”</a:t>
            </a:r>
            <a:endParaRPr lang="en-US" dirty="0"/>
          </a:p>
        </p:txBody>
      </p:sp>
      <p:pic>
        <p:nvPicPr>
          <p:cNvPr id="5" name="Google Shape;335;p7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68600" y="2365283"/>
            <a:ext cx="6858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6" name="Google Shape;244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1998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96" y="381000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Census 2020 - 13 Languages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905000"/>
            <a:ext cx="12282044" cy="6705600"/>
          </a:xfrm>
        </p:spPr>
      </p:pic>
    </p:spTree>
    <p:extLst>
      <p:ext uri="{BB962C8B-B14F-4D97-AF65-F5344CB8AC3E}">
        <p14:creationId xmlns:p14="http://schemas.microsoft.com/office/powerpoint/2010/main" val="38290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350520"/>
            <a:ext cx="11811000" cy="1249680"/>
          </a:xfrm>
        </p:spPr>
        <p:txBody>
          <a:bodyPr/>
          <a:lstStyle/>
          <a:p>
            <a:r>
              <a:rPr lang="en-US" dirty="0" smtClean="0"/>
              <a:t>State Complete Count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455" y="3392629"/>
            <a:ext cx="10972800" cy="4154985"/>
          </a:xfrm>
        </p:spPr>
        <p:txBody>
          <a:bodyPr/>
          <a:lstStyle/>
          <a:p>
            <a:pPr marL="0" indent="0" algn="ctr"/>
            <a:r>
              <a:rPr lang="en-US" sz="2800" u="sng" dirty="0" smtClean="0"/>
              <a:t>Subcommittees:</a:t>
            </a:r>
          </a:p>
          <a:p>
            <a:pPr marL="0" indent="0"/>
            <a:r>
              <a:rPr lang="en-US" sz="2400" dirty="0" smtClean="0"/>
              <a:t>Education and Youth								Communications/Outreach</a:t>
            </a:r>
          </a:p>
          <a:p>
            <a:pPr marL="0" indent="0"/>
            <a:r>
              <a:rPr lang="en-US" sz="2400" dirty="0" smtClean="0"/>
              <a:t>Higher Education									Rural Colorado</a:t>
            </a:r>
          </a:p>
          <a:p>
            <a:pPr marL="0" indent="0"/>
            <a:r>
              <a:rPr lang="en-US" sz="2400" dirty="0" smtClean="0"/>
              <a:t>Policy											Immigrant/Refugee/POC</a:t>
            </a:r>
          </a:p>
          <a:p>
            <a:pPr marL="0" indent="0"/>
            <a:r>
              <a:rPr lang="en-US" sz="2400" dirty="0" smtClean="0"/>
              <a:t>Business and Nonprofits							Local &amp; State Government</a:t>
            </a:r>
          </a:p>
          <a:p>
            <a:pPr marL="0" indent="0"/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39800" y="1798662"/>
            <a:ext cx="1089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sz="2800" dirty="0"/>
              <a:t>Goal: To increase awareness about Census </a:t>
            </a:r>
            <a:r>
              <a:rPr lang="en-US" sz="2800" dirty="0" smtClean="0"/>
              <a:t>2020 and </a:t>
            </a:r>
            <a:r>
              <a:rPr lang="en-US" sz="2800" dirty="0"/>
              <a:t>to motivate residents </a:t>
            </a:r>
            <a:r>
              <a:rPr lang="en-US" sz="2800" dirty="0" smtClean="0"/>
              <a:t>to </a:t>
            </a:r>
            <a:r>
              <a:rPr lang="en-US" sz="2800" dirty="0"/>
              <a:t>respond with the result of the best and most accurate count in Colorado.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7" name="Google Shape;24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720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350520"/>
            <a:ext cx="11811000" cy="1249680"/>
          </a:xfrm>
        </p:spPr>
        <p:txBody>
          <a:bodyPr/>
          <a:lstStyle/>
          <a:p>
            <a:pPr algn="ctr"/>
            <a:r>
              <a:rPr lang="en-US" dirty="0" smtClean="0"/>
              <a:t>Colorado Action Plan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6000" y="1752600"/>
            <a:ext cx="11582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Tactics for Execution </a:t>
            </a:r>
            <a:r>
              <a:rPr lang="en-US" sz="2400" i="1" dirty="0" smtClean="0"/>
              <a:t> </a:t>
            </a:r>
            <a:endParaRPr lang="en-US" sz="2400" i="1" dirty="0"/>
          </a:p>
          <a:p>
            <a:endParaRPr lang="en-US" sz="2400" i="1" dirty="0"/>
          </a:p>
          <a:p>
            <a:pPr marL="857279" lvl="4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School Friday folder inserts</a:t>
            </a:r>
          </a:p>
          <a:p>
            <a:pPr marL="571529" lvl="4" indent="0"/>
            <a:endParaRPr lang="en-US" sz="2400" dirty="0"/>
          </a:p>
          <a:p>
            <a:pPr marL="857279" lvl="4" indent="-285750">
              <a:buFont typeface="Arial" panose="020B0604020202020204" pitchFamily="34" charset="0"/>
              <a:buChar char="•"/>
            </a:pPr>
            <a:r>
              <a:rPr lang="en-US" sz="2400" dirty="0"/>
              <a:t>Library </a:t>
            </a:r>
            <a:r>
              <a:rPr lang="en-US" sz="2400" dirty="0" smtClean="0"/>
              <a:t>outreach – assistance centers</a:t>
            </a:r>
          </a:p>
          <a:p>
            <a:pPr marL="571529" lvl="4" indent="0"/>
            <a:endParaRPr lang="en-US" sz="2400" dirty="0" smtClean="0"/>
          </a:p>
          <a:p>
            <a:pPr marL="857279" lvl="4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 “drop in” articles for specified newsletters</a:t>
            </a:r>
          </a:p>
          <a:p>
            <a:pPr marL="571529" lvl="4" indent="0"/>
            <a:endParaRPr lang="en-US" sz="2400" dirty="0" smtClean="0"/>
          </a:p>
          <a:p>
            <a:pPr marL="857279" lvl="4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Census Link on student portals/school newsletters through school districts</a:t>
            </a:r>
          </a:p>
          <a:p>
            <a:pPr marL="571529" lvl="4" indent="0"/>
            <a:endParaRPr lang="en-US" sz="2400" dirty="0" smtClean="0"/>
          </a:p>
          <a:p>
            <a:pPr marL="857279" lvl="4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PSAs from trusted voices/various languages – Secretary of State</a:t>
            </a:r>
          </a:p>
          <a:p>
            <a:pPr marL="857279" lvl="4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79" lvl="4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Engagement of Re-Entry Population</a:t>
            </a:r>
          </a:p>
          <a:p>
            <a:pPr marL="857279" lvl="4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79" lvl="4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 targeted messaging through web and social media – November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(posted online)</a:t>
            </a:r>
          </a:p>
          <a:p>
            <a:pPr marL="857279" lvl="4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79" lvl="4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VITA Tax Preparation Assistance Centers – live in March 2020</a:t>
            </a:r>
          </a:p>
          <a:p>
            <a:pPr marL="571529" lvl="4" indent="0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6" name="Google Shape;24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0890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811000" cy="838200"/>
          </a:xfrm>
        </p:spPr>
        <p:txBody>
          <a:bodyPr/>
          <a:lstStyle/>
          <a:p>
            <a:pPr algn="ctr"/>
            <a:r>
              <a:rPr lang="en-US" altLang="en-US" sz="8800" dirty="0">
                <a:solidFill>
                  <a:srgbClr val="002060"/>
                </a:solidFill>
                <a:latin typeface="Museo Slab 500" panose="02000000000000000000" pitchFamily="50" charset="0"/>
              </a:rPr>
              <a:t>Census Jobs</a:t>
            </a:r>
            <a:br>
              <a:rPr lang="en-US" altLang="en-US" sz="8800" dirty="0">
                <a:solidFill>
                  <a:srgbClr val="002060"/>
                </a:solidFill>
                <a:latin typeface="Museo Slab 500" panose="02000000000000000000" pitchFamily="50" charset="0"/>
              </a:rPr>
            </a:br>
            <a:r>
              <a:rPr lang="en-US" altLang="en-US" b="1" dirty="0">
                <a:solidFill>
                  <a:srgbClr val="FF9900"/>
                </a:solidFill>
              </a:rPr>
              <a:t>Nearly 40,000 Applicants Needed in Colorado!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6" name="Google Shape;24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5600"/>
            <a:ext cx="2770826" cy="2219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0281" y="3668984"/>
            <a:ext cx="57777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3002F"/>
                </a:solidFill>
              </a:rPr>
              <a:t>SNAP Waiver and TANF 90 day Waiver</a:t>
            </a:r>
            <a:endParaRPr lang="en-US" sz="4400" dirty="0">
              <a:solidFill>
                <a:srgbClr val="C3002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2460" y="2775774"/>
            <a:ext cx="2985402" cy="2339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397" y="5096484"/>
            <a:ext cx="9395193" cy="3205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281" y="8205174"/>
            <a:ext cx="5383235" cy="963251"/>
          </a:xfrm>
          <a:prstGeom prst="rect">
            <a:avLst/>
          </a:prstGeom>
        </p:spPr>
      </p:pic>
      <p:sp>
        <p:nvSpPr>
          <p:cNvPr id="12" name="Explosion: 14 Points 9">
            <a:extLst>
              <a:ext uri="{FF2B5EF4-FFF2-40B4-BE49-F238E27FC236}">
                <a16:creationId xmlns:a16="http://schemas.microsoft.com/office/drawing/2014/main" xmlns="" id="{0BBF7140-CFFF-4D2F-9284-2CA585FE4EC2}"/>
              </a:ext>
            </a:extLst>
          </p:cNvPr>
          <p:cNvSpPr/>
          <p:nvPr/>
        </p:nvSpPr>
        <p:spPr>
          <a:xfrm flipH="1">
            <a:off x="0" y="6324599"/>
            <a:ext cx="3073400" cy="2362201"/>
          </a:xfrm>
          <a:prstGeom prst="irregularSeal2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Excellent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</a:rPr>
              <a:t>Pay</a:t>
            </a:r>
          </a:p>
        </p:txBody>
      </p:sp>
    </p:spTree>
    <p:extLst>
      <p:ext uri="{BB962C8B-B14F-4D97-AF65-F5344CB8AC3E}">
        <p14:creationId xmlns:p14="http://schemas.microsoft.com/office/powerpoint/2010/main" val="3995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5" name="Google Shape;24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Content Placeholder 1"/>
          <p:cNvSpPr>
            <a:spLocks noGrp="1"/>
          </p:cNvSpPr>
          <p:nvPr>
            <p:ph type="title"/>
          </p:nvPr>
        </p:nvSpPr>
        <p:spPr>
          <a:xfrm>
            <a:off x="493474" y="5943600"/>
            <a:ext cx="10972800" cy="2286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rgbClr val="002868"/>
                </a:solidFill>
                <a:latin typeface="Museo Slab 500" panose="02000000000000000000" pitchFamily="50" charset="0"/>
              </a:rPr>
              <a:t>It’s </a:t>
            </a:r>
            <a:r>
              <a:rPr lang="en-US" sz="4000" b="1" dirty="0" smtClean="0">
                <a:solidFill>
                  <a:srgbClr val="002868"/>
                </a:solidFill>
                <a:latin typeface="Museo Slab 500" panose="02000000000000000000" pitchFamily="50" charset="0"/>
              </a:rPr>
              <a:t>Important</a:t>
            </a:r>
            <a:endParaRPr lang="en-US" sz="4000" dirty="0">
              <a:solidFill>
                <a:srgbClr val="002060"/>
              </a:solidFill>
            </a:endParaRP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Representation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Distribution </a:t>
            </a:r>
            <a:r>
              <a:rPr lang="en-US" sz="4000" dirty="0">
                <a:solidFill>
                  <a:srgbClr val="002060"/>
                </a:solidFill>
              </a:rPr>
              <a:t>of Federal </a:t>
            </a:r>
            <a:r>
              <a:rPr lang="en-US" sz="4000" dirty="0" smtClean="0">
                <a:solidFill>
                  <a:srgbClr val="002060"/>
                </a:solidFill>
              </a:rPr>
              <a:t>Funds - $13 billion in Colo.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Inform </a:t>
            </a:r>
            <a:r>
              <a:rPr lang="en-US" sz="4000" dirty="0">
                <a:solidFill>
                  <a:srgbClr val="002060"/>
                </a:solidFill>
              </a:rPr>
              <a:t>state and local </a:t>
            </a:r>
            <a:r>
              <a:rPr lang="en-US" sz="4000" dirty="0" smtClean="0">
                <a:solidFill>
                  <a:srgbClr val="002060"/>
                </a:solidFill>
              </a:rPr>
              <a:t>decision-making</a:t>
            </a:r>
          </a:p>
          <a:p>
            <a:pPr>
              <a:spcBef>
                <a:spcPts val="600"/>
              </a:spcBef>
            </a:pPr>
            <a:r>
              <a:rPr lang="en-US" sz="4000" b="1" dirty="0" smtClean="0">
                <a:solidFill>
                  <a:srgbClr val="002868"/>
                </a:solidFill>
                <a:latin typeface="Museo Slab 500" panose="02000000000000000000" pitchFamily="50" charset="0"/>
              </a:rPr>
              <a:t>It’s Easy</a:t>
            </a:r>
            <a:endParaRPr lang="en-US" sz="4000" b="1" dirty="0">
              <a:solidFill>
                <a:srgbClr val="002868"/>
              </a:solidFill>
              <a:latin typeface="Museo Slab 500" panose="02000000000000000000" pitchFamily="50" charset="0"/>
            </a:endParaRP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10 questions, 10 </a:t>
            </a:r>
            <a:r>
              <a:rPr lang="en-US" sz="4000" dirty="0" smtClean="0">
                <a:solidFill>
                  <a:srgbClr val="002060"/>
                </a:solidFill>
              </a:rPr>
              <a:t>minutes, online, phone, paper, in person</a:t>
            </a:r>
          </a:p>
          <a:p>
            <a:pPr>
              <a:spcBef>
                <a:spcPts val="600"/>
              </a:spcBef>
            </a:pPr>
            <a:r>
              <a:rPr lang="en-US" sz="4000" b="1" dirty="0">
                <a:solidFill>
                  <a:srgbClr val="002868"/>
                </a:solidFill>
                <a:latin typeface="Museo Slab 500" panose="02000000000000000000" pitchFamily="50" charset="0"/>
              </a:rPr>
              <a:t>It’s Safe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All respondent data and information is protected by law.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5289550" cy="20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350520"/>
            <a:ext cx="11811000" cy="1249680"/>
          </a:xfrm>
        </p:spPr>
        <p:txBody>
          <a:bodyPr/>
          <a:lstStyle/>
          <a:p>
            <a:pPr algn="ctr"/>
            <a:r>
              <a:rPr lang="en-US" dirty="0" smtClean="0"/>
              <a:t>Colorado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23" y="2209800"/>
            <a:ext cx="11795124" cy="3886200"/>
          </a:xfrm>
        </p:spPr>
        <p:txBody>
          <a:bodyPr/>
          <a:lstStyle/>
          <a:p>
            <a:pPr marL="0" indent="0" algn="ctr"/>
            <a:r>
              <a:rPr lang="en-US" sz="3600" dirty="0" smtClean="0"/>
              <a:t>Colorado Census 2020 Website: </a:t>
            </a:r>
            <a:r>
              <a:rPr lang="en-US" sz="3600" u="sng" dirty="0" smtClean="0">
                <a:solidFill>
                  <a:schemeClr val="hlink"/>
                </a:solidFill>
                <a:hlinkClick r:id="rId2"/>
              </a:rPr>
              <a:t>www.colorado.gov/census2020</a:t>
            </a:r>
            <a:endParaRPr lang="en-US" sz="3600" dirty="0"/>
          </a:p>
          <a:p>
            <a:pPr marL="0" indent="0" algn="ctr"/>
            <a:r>
              <a:rPr lang="en-US" sz="3600" dirty="0" smtClean="0"/>
              <a:t>Department of Local Affairs – Natriece Bryant </a:t>
            </a:r>
            <a:r>
              <a:rPr lang="en-US" sz="3600" dirty="0" smtClean="0">
                <a:hlinkClick r:id="rId3"/>
              </a:rPr>
              <a:t>Natriece.Bryant@state.co.us</a:t>
            </a:r>
            <a:r>
              <a:rPr lang="en-US" sz="3600" dirty="0" smtClean="0"/>
              <a:t> 303-864-7707</a:t>
            </a:r>
          </a:p>
          <a:p>
            <a:pPr marL="0" indent="0" algn="ctr"/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5" name="Google Shape;244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5361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4000" y="2590800"/>
            <a:ext cx="11811000" cy="1249680"/>
          </a:xfrm>
          <a:prstGeom prst="rect">
            <a:avLst/>
          </a:prstGeom>
        </p:spPr>
        <p:txBody>
          <a:bodyPr/>
          <a:lstStyle>
            <a:lvl1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6600" b="1" i="1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itchFamily="-100" charset="0"/>
              </a:defRPr>
            </a:lvl1pPr>
            <a:lvl2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6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2pPr>
            <a:lvl3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6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3pPr>
            <a:lvl4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6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4pPr>
            <a:lvl5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6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5pPr>
            <a:lvl6pPr marL="457223" algn="ctr" defTabSz="584229" rtl="0" fontAlgn="base" hangingPunct="0">
              <a:spcBef>
                <a:spcPct val="0"/>
              </a:spcBef>
              <a:spcAft>
                <a:spcPct val="0"/>
              </a:spcAft>
              <a:defRPr sz="6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6pPr>
            <a:lvl7pPr marL="914446" algn="ctr" defTabSz="584229" rtl="0" fontAlgn="base" hangingPunct="0">
              <a:spcBef>
                <a:spcPct val="0"/>
              </a:spcBef>
              <a:spcAft>
                <a:spcPct val="0"/>
              </a:spcAft>
              <a:defRPr sz="6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7pPr>
            <a:lvl8pPr marL="1371668" algn="ctr" defTabSz="584229" rtl="0" fontAlgn="base" hangingPunct="0">
              <a:spcBef>
                <a:spcPct val="0"/>
              </a:spcBef>
              <a:spcAft>
                <a:spcPct val="0"/>
              </a:spcAft>
              <a:defRPr sz="6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8pPr>
            <a:lvl9pPr marL="1828892" algn="ctr" defTabSz="584229" rtl="0" fontAlgn="base" hangingPunct="0">
              <a:spcBef>
                <a:spcPct val="0"/>
              </a:spcBef>
              <a:spcAft>
                <a:spcPct val="0"/>
              </a:spcAft>
              <a:defRPr sz="6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9pPr>
          </a:lstStyle>
          <a:p>
            <a:r>
              <a:rPr lang="en-US" kern="0" smtClean="0"/>
              <a:t>Questions?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07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55" y="304800"/>
            <a:ext cx="11546490" cy="1066800"/>
          </a:xfrm>
        </p:spPr>
        <p:txBody>
          <a:bodyPr/>
          <a:lstStyle/>
          <a:p>
            <a:pPr algn="ctr"/>
            <a:r>
              <a:rPr lang="en-US" dirty="0" smtClean="0"/>
              <a:t>Census 2020 = Colorado Funding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3600" y="1905000"/>
            <a:ext cx="10972800" cy="2514600"/>
          </a:xfrm>
        </p:spPr>
        <p:txBody>
          <a:bodyPr/>
          <a:lstStyle/>
          <a:p>
            <a:pPr marL="240971" lvl="0" indent="-240971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$</a:t>
            </a:r>
            <a:r>
              <a:rPr lang="en-US" sz="3200" dirty="0" smtClean="0"/>
              <a:t>883 </a:t>
            </a:r>
            <a:r>
              <a:rPr lang="en-US" sz="3200" dirty="0"/>
              <a:t>billion in federal funding allocated in US based on Census population counts</a:t>
            </a:r>
          </a:p>
          <a:p>
            <a:pPr marL="240971" lvl="0" indent="-240971" algn="ctr">
              <a:spcBef>
                <a:spcPts val="2953"/>
              </a:spcBef>
              <a:spcAft>
                <a:spcPts val="0"/>
              </a:spcAft>
            </a:pPr>
            <a:r>
              <a:rPr lang="en-US" sz="3600" b="1" u="sng" dirty="0"/>
              <a:t>Approx. </a:t>
            </a:r>
            <a:r>
              <a:rPr lang="en-US" sz="3600" b="1" u="sng" dirty="0" smtClean="0"/>
              <a:t>Colorado funding per year = $13 </a:t>
            </a:r>
            <a:r>
              <a:rPr lang="en-US" sz="3600" b="1" u="sng" dirty="0"/>
              <a:t>billion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7542" y="4398579"/>
            <a:ext cx="5029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107124"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687"/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Senior services (Medicare)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 indent="-107124">
              <a:spcBef>
                <a:spcPts val="844"/>
              </a:spcBef>
              <a:spcAft>
                <a:spcPts val="0"/>
              </a:spcAft>
              <a:buClr>
                <a:srgbClr val="5C6670"/>
              </a:buClr>
              <a:buSzPts val="1687"/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Public libraries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 indent="-107124">
              <a:spcBef>
                <a:spcPts val="844"/>
              </a:spcBef>
              <a:spcAft>
                <a:spcPts val="0"/>
              </a:spcAft>
              <a:buClr>
                <a:srgbClr val="5C6670"/>
              </a:buClr>
              <a:buSzPts val="1687"/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Health services (Medicaid)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 indent="-107124">
              <a:spcBef>
                <a:spcPts val="844"/>
              </a:spcBef>
              <a:spcAft>
                <a:spcPts val="0"/>
              </a:spcAft>
              <a:buClr>
                <a:srgbClr val="5C6670"/>
              </a:buClr>
              <a:buSzPts val="1687"/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Community centers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 indent="-107124">
              <a:spcBef>
                <a:spcPts val="844"/>
              </a:spcBef>
              <a:spcAft>
                <a:spcPts val="0"/>
              </a:spcAft>
              <a:buClr>
                <a:srgbClr val="5C6670"/>
              </a:buClr>
              <a:buSzPts val="1687"/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Road improvements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 indent="-107124">
              <a:spcBef>
                <a:spcPts val="844"/>
              </a:spcBef>
              <a:spcAft>
                <a:spcPts val="0"/>
              </a:spcAft>
              <a:buClr>
                <a:srgbClr val="5C6670"/>
              </a:buClr>
              <a:buSzPts val="1687"/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Public Housing (Section 8)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 indent="-107124">
              <a:spcBef>
                <a:spcPts val="844"/>
              </a:spcBef>
              <a:spcAft>
                <a:spcPts val="0"/>
              </a:spcAft>
              <a:buClr>
                <a:srgbClr val="5C6670"/>
              </a:buClr>
              <a:buSzPts val="1687"/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Title 1 Grants to Local Education Agencies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54800" y="4419600"/>
            <a:ext cx="496701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07124"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687"/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Programs for Veterans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 indent="-107124">
              <a:spcBef>
                <a:spcPts val="844"/>
              </a:spcBef>
              <a:spcAft>
                <a:spcPts val="0"/>
              </a:spcAft>
              <a:buClr>
                <a:srgbClr val="5C6670"/>
              </a:buClr>
              <a:buSzPts val="1687"/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Community colleges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 indent="-107124">
              <a:spcBef>
                <a:spcPts val="844"/>
              </a:spcBef>
              <a:spcAft>
                <a:spcPts val="0"/>
              </a:spcAft>
              <a:buClr>
                <a:srgbClr val="5C6670"/>
              </a:buClr>
              <a:buSzPts val="1687"/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Tuition assistance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 indent="-107124">
              <a:spcBef>
                <a:spcPts val="844"/>
              </a:spcBef>
              <a:spcAft>
                <a:spcPts val="0"/>
              </a:spcAft>
              <a:buClr>
                <a:srgbClr val="5C6670"/>
              </a:buClr>
              <a:buSzPts val="1687"/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Women, Infants &amp; Children (WIC)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 indent="-107124">
              <a:spcBef>
                <a:spcPts val="844"/>
              </a:spcBef>
              <a:spcAft>
                <a:spcPts val="0"/>
              </a:spcAft>
              <a:buClr>
                <a:srgbClr val="5C6670"/>
              </a:buClr>
              <a:buSzPts val="1687"/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Public Assistance (SNAP)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 indent="-107124">
              <a:spcBef>
                <a:spcPts val="844"/>
              </a:spcBef>
              <a:spcAft>
                <a:spcPts val="0"/>
              </a:spcAft>
              <a:buClr>
                <a:srgbClr val="5C6670"/>
              </a:buClr>
              <a:buSzPts val="1687"/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School Lunch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 indent="-107124">
              <a:spcBef>
                <a:spcPts val="844"/>
              </a:spcBef>
              <a:spcAft>
                <a:spcPts val="0"/>
              </a:spcAft>
              <a:buClr>
                <a:srgbClr val="5C6670"/>
              </a:buClr>
              <a:buSzPts val="1687"/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Health Centers</a:t>
            </a:r>
          </a:p>
        </p:txBody>
      </p:sp>
      <p:sp>
        <p:nvSpPr>
          <p:cNvPr id="9" name="Google Shape;289;p67"/>
          <p:cNvSpPr txBox="1"/>
          <p:nvPr/>
        </p:nvSpPr>
        <p:spPr>
          <a:xfrm>
            <a:off x="5944613" y="9067800"/>
            <a:ext cx="58917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bit.ly/2EdYLbT</a:t>
            </a:r>
            <a:r>
              <a:rPr lang="en-US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Based </a:t>
            </a: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on George Washington Univ. Study</a:t>
            </a:r>
            <a:endParaRPr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5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254000" y="76201"/>
          <a:ext cx="12649199" cy="868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5" name="Google Shape;244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857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6" name="Google Shape;244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DC03C6-DB52-4637-91F7-E2A7AEF13C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9378"/>
            <a:ext cx="11506200" cy="88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6" name="Google Shape;244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14" y="67733"/>
            <a:ext cx="11404699" cy="88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3400"/>
            <a:ext cx="11658600" cy="1249680"/>
          </a:xfrm>
        </p:spPr>
        <p:txBody>
          <a:bodyPr/>
          <a:lstStyle/>
          <a:p>
            <a:pPr algn="ctr"/>
            <a:r>
              <a:rPr lang="en-US" dirty="0" smtClean="0"/>
              <a:t>Reapportionment – Projection</a:t>
            </a:r>
            <a:endParaRPr lang="en-US" dirty="0"/>
          </a:p>
        </p:txBody>
      </p:sp>
      <p:pic>
        <p:nvPicPr>
          <p:cNvPr id="4" name="Google Shape;273;p6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200" y="1746294"/>
            <a:ext cx="10363200" cy="709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6" name="Google Shape;244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6794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6" name="Google Shape;244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13" y="189633"/>
            <a:ext cx="11306387" cy="87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4" y="9043486"/>
            <a:ext cx="989761" cy="687853"/>
          </a:xfrm>
          <a:prstGeom prst="rect">
            <a:avLst/>
          </a:prstGeom>
        </p:spPr>
      </p:pic>
      <p:pic>
        <p:nvPicPr>
          <p:cNvPr id="6" name="Google Shape;244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4000" y="9035094"/>
            <a:ext cx="1978460" cy="70463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2940678" cy="801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8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803732B9-7CBC-483A-91D3-D7AAD026EADF}"/>
    </a:ext>
  </a:extLst>
</a:theme>
</file>

<file path=ppt/theme/theme2.xml><?xml version="1.0" encoding="utf-8"?>
<a:theme xmlns:a="http://schemas.openxmlformats.org/drawingml/2006/main" name="8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4C05F976-800D-49F5-A5D1-C2C2BC406E58}"/>
    </a:ext>
  </a:extLst>
</a:theme>
</file>

<file path=ppt/theme/theme3.xml><?xml version="1.0" encoding="utf-8"?>
<a:theme xmlns:a="http://schemas.openxmlformats.org/drawingml/2006/main" name="7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19A29E61-55EA-47E8-ACD7-B79261AF0923}"/>
    </a:ext>
  </a:extLst>
</a:theme>
</file>

<file path=ppt/theme/theme4.xml><?xml version="1.0" encoding="utf-8"?>
<a:theme xmlns:a="http://schemas.openxmlformats.org/drawingml/2006/main" name="6_Office Theme">
  <a:themeElements>
    <a:clrScheme name="Custom 1">
      <a:dk1>
        <a:sysClr val="windowText" lastClr="000000"/>
      </a:dk1>
      <a:lt1>
        <a:sysClr val="window" lastClr="FFFFFF"/>
      </a:lt1>
      <a:dk2>
        <a:srgbClr val="005868"/>
      </a:dk2>
      <a:lt2>
        <a:srgbClr val="EEECE1"/>
      </a:lt2>
      <a:accent1>
        <a:srgbClr val="E52D00"/>
      </a:accent1>
      <a:accent2>
        <a:srgbClr val="002426"/>
      </a:accent2>
      <a:accent3>
        <a:srgbClr val="665100"/>
      </a:accent3>
      <a:accent4>
        <a:srgbClr val="EFD5A8"/>
      </a:accent4>
      <a:accent5>
        <a:srgbClr val="4BACC6"/>
      </a:accent5>
      <a:accent6>
        <a:srgbClr val="F79646"/>
      </a:accent6>
      <a:hlink>
        <a:srgbClr val="0000FF"/>
      </a:hlink>
      <a:folHlink>
        <a:srgbClr val="801714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6CA6CF64-1919-4601-944F-C61769D6D4A6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DOLA Powerpoint Template with 2019 Logo (1)</Template>
  <TotalTime>569</TotalTime>
  <Words>843</Words>
  <Application>Microsoft Office PowerPoint</Application>
  <PresentationFormat>Custom</PresentationFormat>
  <Paragraphs>135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Avenir</vt:lpstr>
      <vt:lpstr>Calibri</vt:lpstr>
      <vt:lpstr>Museo Slab 500</vt:lpstr>
      <vt:lpstr>Trebuchet MS</vt:lpstr>
      <vt:lpstr>Office Theme</vt:lpstr>
      <vt:lpstr>8_Office Theme</vt:lpstr>
      <vt:lpstr>7_Office Theme</vt:lpstr>
      <vt:lpstr>6_Office Theme</vt:lpstr>
      <vt:lpstr>PowerPoint Presentation</vt:lpstr>
      <vt:lpstr>It’s Important Representation Distribution of Federal Funds - $13 billion in Colo. Inform state and local decision-making It’s Easy 10 questions, 10 minutes, online, phone, paper, in person It’s Safe All respondent data and information is protected by law.</vt:lpstr>
      <vt:lpstr>Census 2020 = Colorado Funding</vt:lpstr>
      <vt:lpstr>PowerPoint Presentation</vt:lpstr>
      <vt:lpstr>PowerPoint Presentation</vt:lpstr>
      <vt:lpstr>PowerPoint Presentation</vt:lpstr>
      <vt:lpstr>Reapportionment – Projection</vt:lpstr>
      <vt:lpstr>PowerPoint Presentation</vt:lpstr>
      <vt:lpstr>PowerPoint Presentation</vt:lpstr>
      <vt:lpstr>Community Engagement and Partnership Program</vt:lpstr>
      <vt:lpstr>What is the State’s Role?</vt:lpstr>
      <vt:lpstr>What Has Colorado Done to Date</vt:lpstr>
      <vt:lpstr>Colorado 2020 Census Support Program</vt:lpstr>
      <vt:lpstr>Educate, Engage, Encourage</vt:lpstr>
      <vt:lpstr>You Can’t Spell Census without “Us”</vt:lpstr>
      <vt:lpstr>Census 2020 - 13 Languages</vt:lpstr>
      <vt:lpstr>State Complete Count Campaign</vt:lpstr>
      <vt:lpstr>Colorado Action Plan</vt:lpstr>
      <vt:lpstr>Census Jobs Nearly 40,000 Applicants Needed in Colorado!</vt:lpstr>
      <vt:lpstr>Colorado Resources</vt:lpstr>
      <vt:lpstr>PowerPoint Presentation</vt:lpstr>
    </vt:vector>
  </TitlesOfParts>
  <Company>Dept. of Local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Bryant, Natriece</dc:creator>
  <cp:lastModifiedBy>Windows User</cp:lastModifiedBy>
  <cp:revision>54</cp:revision>
  <cp:lastPrinted>2016-06-17T00:17:42Z</cp:lastPrinted>
  <dcterms:created xsi:type="dcterms:W3CDTF">2019-05-14T13:59:43Z</dcterms:created>
  <dcterms:modified xsi:type="dcterms:W3CDTF">2019-12-16T20:09:59Z</dcterms:modified>
</cp:coreProperties>
</file>