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2"/>
  </p:notesMasterIdLst>
  <p:handoutMasterIdLst>
    <p:handoutMasterId r:id="rId13"/>
  </p:handoutMasterIdLst>
  <p:sldIdLst>
    <p:sldId id="256" r:id="rId7"/>
    <p:sldId id="261" r:id="rId8"/>
    <p:sldId id="269" r:id="rId9"/>
    <p:sldId id="268"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83" autoAdjust="0"/>
    <p:restoredTop sz="84724" autoAdjust="0"/>
  </p:normalViewPr>
  <p:slideViewPr>
    <p:cSldViewPr snapToGrid="0">
      <p:cViewPr varScale="1">
        <p:scale>
          <a:sx n="84" d="100"/>
          <a:sy n="84" d="100"/>
        </p:scale>
        <p:origin x="514" y="7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41633-117D-4D38-920F-EB231DA4414A}" type="datetimeFigureOut">
              <a:rPr lang="en-US" smtClean="0"/>
              <a:t>4/15/2021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29724-1769-426A-B645-5ED830ECF0E0}" type="datetimeFigureOut">
              <a:rPr lang="en-US" smtClean="0"/>
              <a:t>4/15/2021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B6F48-A2D4-420C-A118-1650529774B8}" type="slidenum">
              <a:rPr lang="en-US" smtClean="0"/>
              <a:t>‹#›</a:t>
            </a:fld>
            <a:endParaRPr lang="en-US"/>
          </a:p>
        </p:txBody>
      </p:sp>
    </p:spTree>
    <p:extLst>
      <p:ext uri="{BB962C8B-B14F-4D97-AF65-F5344CB8AC3E}">
        <p14:creationId xmlns:p14="http://schemas.microsoft.com/office/powerpoint/2010/main" val="1576892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2021 deadline is not met, the Election Calendar is in grave jeopardy.</a:t>
            </a:r>
          </a:p>
        </p:txBody>
      </p:sp>
      <p:sp>
        <p:nvSpPr>
          <p:cNvPr id="4" name="Slide Number Placeholder 3"/>
          <p:cNvSpPr>
            <a:spLocks noGrp="1"/>
          </p:cNvSpPr>
          <p:nvPr>
            <p:ph type="sldNum" sz="quarter" idx="5"/>
          </p:nvPr>
        </p:nvSpPr>
        <p:spPr/>
        <p:txBody>
          <a:bodyPr/>
          <a:lstStyle/>
          <a:p>
            <a:fld id="{280B6F48-A2D4-420C-A118-1650529774B8}" type="slidenum">
              <a:rPr lang="en-US" smtClean="0"/>
              <a:t>3</a:t>
            </a:fld>
            <a:endParaRPr lang="en-US"/>
          </a:p>
        </p:txBody>
      </p:sp>
    </p:spTree>
    <p:extLst>
      <p:ext uri="{BB962C8B-B14F-4D97-AF65-F5344CB8AC3E}">
        <p14:creationId xmlns:p14="http://schemas.microsoft.com/office/powerpoint/2010/main" val="186791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not all of the Election Calendar deadlines. </a:t>
            </a:r>
          </a:p>
          <a:p>
            <a:r>
              <a:rPr lang="en-US" dirty="0"/>
              <a:t>The Supreme Court approval deadlines are constitutionally fixed.</a:t>
            </a:r>
          </a:p>
          <a:p>
            <a:r>
              <a:rPr lang="en-US" dirty="0"/>
              <a:t>The ballot certification deadline for the General Election is a function of federal law, setting the national General Election date on Nov. 8, 2022.</a:t>
            </a:r>
          </a:p>
          <a:p>
            <a:r>
              <a:rPr lang="en-US" dirty="0"/>
              <a:t>Any shift of primary dates must avoid pushing past the Sept. 12, 2022 deadline for ballot certification for the General Election.  At most, there is only one month of potential flexibility, and then only with legislative amendment of current statutory provisions.</a:t>
            </a:r>
          </a:p>
        </p:txBody>
      </p:sp>
      <p:sp>
        <p:nvSpPr>
          <p:cNvPr id="4" name="Slide Number Placeholder 3"/>
          <p:cNvSpPr>
            <a:spLocks noGrp="1"/>
          </p:cNvSpPr>
          <p:nvPr>
            <p:ph type="sldNum" sz="quarter" idx="5"/>
          </p:nvPr>
        </p:nvSpPr>
        <p:spPr/>
        <p:txBody>
          <a:bodyPr/>
          <a:lstStyle/>
          <a:p>
            <a:fld id="{280B6F48-A2D4-420C-A118-1650529774B8}" type="slidenum">
              <a:rPr lang="en-US" smtClean="0"/>
              <a:t>4</a:t>
            </a:fld>
            <a:endParaRPr lang="en-US"/>
          </a:p>
        </p:txBody>
      </p:sp>
    </p:spTree>
    <p:extLst>
      <p:ext uri="{BB962C8B-B14F-4D97-AF65-F5344CB8AC3E}">
        <p14:creationId xmlns:p14="http://schemas.microsoft.com/office/powerpoint/2010/main" val="2384874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B6F48-A2D4-420C-A118-1650529774B8}" type="slidenum">
              <a:rPr lang="en-US" smtClean="0"/>
              <a:t>5</a:t>
            </a:fld>
            <a:endParaRPr lang="en-US"/>
          </a:p>
        </p:txBody>
      </p:sp>
    </p:spTree>
    <p:extLst>
      <p:ext uri="{BB962C8B-B14F-4D97-AF65-F5344CB8AC3E}">
        <p14:creationId xmlns:p14="http://schemas.microsoft.com/office/powerpoint/2010/main" val="404768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3957" y="1835428"/>
            <a:ext cx="9868930" cy="2387600"/>
          </a:xfrm>
        </p:spPr>
        <p:txBody>
          <a:bodyPr>
            <a:normAutofit/>
          </a:bodyPr>
          <a:lstStyle/>
          <a:p>
            <a:r>
              <a:rPr lang="en-US" dirty="0"/>
              <a:t>2020 Census Delay</a:t>
            </a:r>
            <a:br>
              <a:rPr lang="en-US" dirty="0"/>
            </a:br>
            <a:r>
              <a:rPr lang="en-US" sz="3600" dirty="0"/>
              <a:t>and the</a:t>
            </a:r>
            <a:br>
              <a:rPr lang="en-US" dirty="0"/>
            </a:br>
            <a:r>
              <a:rPr lang="en-US" dirty="0"/>
              <a:t>2022 Election Cycle</a:t>
            </a:r>
          </a:p>
        </p:txBody>
      </p:sp>
      <p:sp>
        <p:nvSpPr>
          <p:cNvPr id="3" name="Subtitle 2"/>
          <p:cNvSpPr>
            <a:spLocks noGrp="1"/>
          </p:cNvSpPr>
          <p:nvPr>
            <p:ph type="subTitle" idx="1"/>
          </p:nvPr>
        </p:nvSpPr>
        <p:spPr>
          <a:xfrm>
            <a:off x="855971" y="4819649"/>
            <a:ext cx="9144000" cy="1706756"/>
          </a:xfrm>
        </p:spPr>
        <p:txBody>
          <a:bodyPr>
            <a:normAutofit lnSpcReduction="10000"/>
          </a:bodyPr>
          <a:lstStyle/>
          <a:p>
            <a:pPr algn="l"/>
            <a:r>
              <a:rPr lang="en-US" dirty="0"/>
              <a:t>Bipartisan Election Advisory Commission</a:t>
            </a:r>
          </a:p>
          <a:p>
            <a:pPr algn="l"/>
            <a:r>
              <a:rPr lang="en-US" dirty="0"/>
              <a:t>April 16, 2021</a:t>
            </a:r>
          </a:p>
          <a:p>
            <a:pPr algn="l"/>
            <a:r>
              <a:rPr lang="en-US" dirty="0"/>
              <a:t>Christopher P. Beall</a:t>
            </a:r>
          </a:p>
          <a:p>
            <a:pPr algn="l"/>
            <a:r>
              <a:rPr lang="en-US" dirty="0"/>
              <a:t>Deputy Secretary of State</a:t>
            </a:r>
          </a:p>
          <a:p>
            <a:endParaRPr lang="en-US" dirty="0"/>
          </a:p>
        </p:txBody>
      </p:sp>
    </p:spTree>
    <p:extLst>
      <p:ext uri="{BB962C8B-B14F-4D97-AF65-F5344CB8AC3E}">
        <p14:creationId xmlns:p14="http://schemas.microsoft.com/office/powerpoint/2010/main" val="1769439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 y="1421306"/>
            <a:ext cx="11877675" cy="910002"/>
          </a:xfrm>
        </p:spPr>
        <p:txBody>
          <a:bodyPr>
            <a:normAutofit/>
          </a:bodyPr>
          <a:lstStyle/>
          <a:p>
            <a:r>
              <a:rPr lang="en-US" dirty="0"/>
              <a:t>The Problem:</a:t>
            </a:r>
          </a:p>
        </p:txBody>
      </p:sp>
      <p:sp>
        <p:nvSpPr>
          <p:cNvPr id="3" name="Content Placeholder 2"/>
          <p:cNvSpPr>
            <a:spLocks noGrp="1"/>
          </p:cNvSpPr>
          <p:nvPr>
            <p:ph idx="1"/>
          </p:nvPr>
        </p:nvSpPr>
        <p:spPr>
          <a:xfrm>
            <a:off x="157162" y="2491564"/>
            <a:ext cx="11620500" cy="4237271"/>
          </a:xfrm>
        </p:spPr>
        <p:txBody>
          <a:bodyPr>
            <a:normAutofit/>
          </a:bodyPr>
          <a:lstStyle/>
          <a:p>
            <a:pPr marL="0" indent="0">
              <a:spcBef>
                <a:spcPts val="1800"/>
              </a:spcBef>
              <a:spcAft>
                <a:spcPts val="1800"/>
              </a:spcAft>
              <a:buNone/>
            </a:pPr>
            <a:r>
              <a:rPr lang="en-US" sz="4000" dirty="0"/>
              <a:t>Delayed census data</a:t>
            </a:r>
            <a:r>
              <a:rPr lang="en-US" sz="3200" dirty="0"/>
              <a:t> </a:t>
            </a:r>
          </a:p>
          <a:p>
            <a:pPr lvl="2">
              <a:spcBef>
                <a:spcPts val="1800"/>
              </a:spcBef>
            </a:pPr>
            <a:r>
              <a:rPr lang="en-US" sz="2400" dirty="0"/>
              <a:t>“Legacy format” redistricting data not available until late August </a:t>
            </a:r>
          </a:p>
          <a:p>
            <a:pPr marL="1828800" lvl="4" indent="0">
              <a:spcBef>
                <a:spcPts val="0"/>
              </a:spcBef>
              <a:spcAft>
                <a:spcPts val="1800"/>
              </a:spcAft>
              <a:buNone/>
            </a:pPr>
            <a:r>
              <a:rPr lang="en-US" i="1" dirty="0"/>
              <a:t>(“User friendly format” not available until end of September)</a:t>
            </a:r>
            <a:endParaRPr lang="en-US" sz="2200" i="1" dirty="0"/>
          </a:p>
          <a:p>
            <a:pPr lvl="2">
              <a:spcBef>
                <a:spcPts val="1800"/>
              </a:spcBef>
              <a:spcAft>
                <a:spcPts val="1800"/>
              </a:spcAft>
            </a:pPr>
            <a:r>
              <a:rPr lang="en-US" sz="2400" dirty="0"/>
              <a:t>Constitutional deadlines for commissions’ work will be missed</a:t>
            </a:r>
          </a:p>
          <a:p>
            <a:pPr lvl="2">
              <a:spcBef>
                <a:spcPts val="1800"/>
              </a:spcBef>
              <a:spcAft>
                <a:spcPts val="1800"/>
              </a:spcAft>
            </a:pPr>
            <a:r>
              <a:rPr lang="en-US" sz="2400" dirty="0"/>
              <a:t>Supreme Court deadline for approval of final maps (Dec. 15 &amp; 29) could be missed</a:t>
            </a:r>
          </a:p>
          <a:p>
            <a:pPr lvl="2">
              <a:spcBef>
                <a:spcPts val="1800"/>
              </a:spcBef>
              <a:spcAft>
                <a:spcPts val="1800"/>
              </a:spcAft>
            </a:pPr>
            <a:endParaRPr lang="en-US" sz="2400" dirty="0"/>
          </a:p>
          <a:p>
            <a:pPr marL="0" indent="0">
              <a:spcAft>
                <a:spcPts val="1200"/>
              </a:spcAft>
              <a:buNone/>
            </a:pPr>
            <a:endParaRPr lang="en-US" dirty="0"/>
          </a:p>
          <a:p>
            <a:pPr marL="342900" lvl="1" indent="-342900">
              <a:spcAft>
                <a:spcPts val="600"/>
              </a:spcAft>
            </a:pPr>
            <a:endParaRPr lang="en-US" dirty="0"/>
          </a:p>
        </p:txBody>
      </p:sp>
    </p:spTree>
    <p:extLst>
      <p:ext uri="{BB962C8B-B14F-4D97-AF65-F5344CB8AC3E}">
        <p14:creationId xmlns:p14="http://schemas.microsoft.com/office/powerpoint/2010/main" val="2644733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58" y="1429122"/>
            <a:ext cx="10810102" cy="910002"/>
          </a:xfrm>
        </p:spPr>
        <p:txBody>
          <a:bodyPr>
            <a:normAutofit/>
          </a:bodyPr>
          <a:lstStyle/>
          <a:p>
            <a:r>
              <a:rPr lang="en-US" dirty="0"/>
              <a:t>The Impact:</a:t>
            </a:r>
          </a:p>
        </p:txBody>
      </p:sp>
      <p:sp>
        <p:nvSpPr>
          <p:cNvPr id="3" name="Content Placeholder 2"/>
          <p:cNvSpPr>
            <a:spLocks noGrp="1"/>
          </p:cNvSpPr>
          <p:nvPr>
            <p:ph idx="1"/>
          </p:nvPr>
        </p:nvSpPr>
        <p:spPr>
          <a:xfrm>
            <a:off x="164758" y="2551100"/>
            <a:ext cx="11895437" cy="4237271"/>
          </a:xfrm>
        </p:spPr>
        <p:txBody>
          <a:bodyPr>
            <a:normAutofit/>
          </a:bodyPr>
          <a:lstStyle/>
          <a:p>
            <a:pPr marL="0" indent="0">
              <a:spcAft>
                <a:spcPts val="1200"/>
              </a:spcAft>
              <a:buNone/>
            </a:pPr>
            <a:r>
              <a:rPr lang="en-US" sz="3200" dirty="0"/>
              <a:t>Colorado’s 2022 Election Calendar Could Be Delayed</a:t>
            </a:r>
          </a:p>
          <a:p>
            <a:pPr lvl="1">
              <a:spcBef>
                <a:spcPts val="1800"/>
              </a:spcBef>
              <a:spcAft>
                <a:spcPts val="1800"/>
              </a:spcAft>
            </a:pPr>
            <a:r>
              <a:rPr lang="en-US" dirty="0"/>
              <a:t>The 2022 primary &amp; general elections (June 28 &amp; November 8) must be based on new districts</a:t>
            </a:r>
          </a:p>
          <a:p>
            <a:pPr lvl="1">
              <a:spcAft>
                <a:spcPts val="1200"/>
              </a:spcAft>
            </a:pPr>
            <a:r>
              <a:rPr lang="en-US" dirty="0"/>
              <a:t>County-level  precincts:</a:t>
            </a:r>
          </a:p>
          <a:p>
            <a:pPr lvl="2">
              <a:spcAft>
                <a:spcPts val="1200"/>
              </a:spcAft>
            </a:pPr>
            <a:r>
              <a:rPr lang="en-US" dirty="0"/>
              <a:t>Cannot overlap congressional or legislative districts. CRS §§ 1-5-101(1), -101.5</a:t>
            </a:r>
          </a:p>
          <a:p>
            <a:pPr lvl="2">
              <a:spcAft>
                <a:spcPts val="1200"/>
              </a:spcAft>
            </a:pPr>
            <a:r>
              <a:rPr lang="en-US" dirty="0"/>
              <a:t>Require approval of board of county commissioners. CRS § § 1-5-101(1), (3)</a:t>
            </a:r>
          </a:p>
          <a:p>
            <a:pPr lvl="1">
              <a:spcAft>
                <a:spcPts val="1200"/>
              </a:spcAft>
            </a:pPr>
            <a:r>
              <a:rPr lang="en-US" dirty="0"/>
              <a:t>Statewide voter registration system (SCORE) must be updated based on district &amp; precinct boundaries</a:t>
            </a:r>
          </a:p>
          <a:p>
            <a:pPr marL="457200" lvl="1" indent="0">
              <a:spcBef>
                <a:spcPts val="1800"/>
              </a:spcBef>
              <a:spcAft>
                <a:spcPts val="1800"/>
              </a:spcAft>
              <a:buNone/>
            </a:pPr>
            <a:endParaRPr lang="en-US" dirty="0"/>
          </a:p>
        </p:txBody>
      </p:sp>
    </p:spTree>
    <p:extLst>
      <p:ext uri="{BB962C8B-B14F-4D97-AF65-F5344CB8AC3E}">
        <p14:creationId xmlns:p14="http://schemas.microsoft.com/office/powerpoint/2010/main" val="241058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19" y="1429122"/>
            <a:ext cx="11475308" cy="910002"/>
          </a:xfrm>
        </p:spPr>
        <p:txBody>
          <a:bodyPr>
            <a:normAutofit/>
          </a:bodyPr>
          <a:lstStyle/>
          <a:p>
            <a:r>
              <a:rPr lang="en-US" dirty="0"/>
              <a:t>The Current 2022 Election Calendar</a:t>
            </a:r>
          </a:p>
        </p:txBody>
      </p:sp>
      <p:sp>
        <p:nvSpPr>
          <p:cNvPr id="3" name="Content Placeholder 2"/>
          <p:cNvSpPr>
            <a:spLocks noGrp="1"/>
          </p:cNvSpPr>
          <p:nvPr>
            <p:ph idx="1"/>
          </p:nvPr>
        </p:nvSpPr>
        <p:spPr>
          <a:xfrm>
            <a:off x="156519" y="2339124"/>
            <a:ext cx="11598876" cy="4130179"/>
          </a:xfrm>
        </p:spPr>
        <p:txBody>
          <a:bodyPr>
            <a:normAutofit/>
          </a:bodyPr>
          <a:lstStyle/>
          <a:p>
            <a:pPr marL="0" indent="0">
              <a:buNone/>
            </a:pPr>
            <a:endParaRPr lang="en-US" dirty="0"/>
          </a:p>
          <a:p>
            <a:pPr lvl="1"/>
            <a:endParaRPr lang="en-US" dirty="0"/>
          </a:p>
          <a:p>
            <a:endParaRPr lang="en-US" dirty="0"/>
          </a:p>
          <a:p>
            <a:endParaRPr lang="en-US" dirty="0"/>
          </a:p>
          <a:p>
            <a:endParaRPr lang="en-US" dirty="0"/>
          </a:p>
        </p:txBody>
      </p:sp>
      <p:graphicFrame>
        <p:nvGraphicFramePr>
          <p:cNvPr id="4" name="Table 3">
            <a:extLst>
              <a:ext uri="{FF2B5EF4-FFF2-40B4-BE49-F238E27FC236}">
                <a16:creationId xmlns:a16="http://schemas.microsoft.com/office/drawing/2014/main" id="{C31C838F-DBCD-4633-8BF0-F4211F0383DF}"/>
              </a:ext>
            </a:extLst>
          </p:cNvPr>
          <p:cNvGraphicFramePr>
            <a:graphicFrameLocks noGrp="1"/>
          </p:cNvGraphicFramePr>
          <p:nvPr>
            <p:extLst>
              <p:ext uri="{D42A27DB-BD31-4B8C-83A1-F6EECF244321}">
                <p14:modId xmlns:p14="http://schemas.microsoft.com/office/powerpoint/2010/main" val="3309370328"/>
              </p:ext>
            </p:extLst>
          </p:nvPr>
        </p:nvGraphicFramePr>
        <p:xfrm>
          <a:off x="156518" y="2339124"/>
          <a:ext cx="11777815" cy="4336130"/>
        </p:xfrm>
        <a:graphic>
          <a:graphicData uri="http://schemas.openxmlformats.org/drawingml/2006/table">
            <a:tbl>
              <a:tblPr firstRow="1" bandRow="1">
                <a:tableStyleId>{5C22544A-7EE6-4342-B048-85BDC9FD1C3A}</a:tableStyleId>
              </a:tblPr>
              <a:tblGrid>
                <a:gridCol w="5018797">
                  <a:extLst>
                    <a:ext uri="{9D8B030D-6E8A-4147-A177-3AD203B41FA5}">
                      <a16:colId xmlns:a16="http://schemas.microsoft.com/office/drawing/2014/main" val="320347658"/>
                    </a:ext>
                  </a:extLst>
                </a:gridCol>
                <a:gridCol w="2102178">
                  <a:extLst>
                    <a:ext uri="{9D8B030D-6E8A-4147-A177-3AD203B41FA5}">
                      <a16:colId xmlns:a16="http://schemas.microsoft.com/office/drawing/2014/main" val="954426880"/>
                    </a:ext>
                  </a:extLst>
                </a:gridCol>
                <a:gridCol w="2271860">
                  <a:extLst>
                    <a:ext uri="{9D8B030D-6E8A-4147-A177-3AD203B41FA5}">
                      <a16:colId xmlns:a16="http://schemas.microsoft.com/office/drawing/2014/main" val="1772876015"/>
                    </a:ext>
                  </a:extLst>
                </a:gridCol>
                <a:gridCol w="2384980">
                  <a:extLst>
                    <a:ext uri="{9D8B030D-6E8A-4147-A177-3AD203B41FA5}">
                      <a16:colId xmlns:a16="http://schemas.microsoft.com/office/drawing/2014/main" val="1893241544"/>
                    </a:ext>
                  </a:extLst>
                </a:gridCol>
              </a:tblGrid>
              <a:tr h="433613">
                <a:tc>
                  <a:txBody>
                    <a:bodyPr/>
                    <a:lstStyle/>
                    <a:p>
                      <a:r>
                        <a:rPr lang="en-US" dirty="0"/>
                        <a:t>Event</a:t>
                      </a:r>
                    </a:p>
                  </a:txBody>
                  <a:tcPr/>
                </a:tc>
                <a:tc>
                  <a:txBody>
                    <a:bodyPr/>
                    <a:lstStyle/>
                    <a:p>
                      <a:pPr algn="ctr"/>
                      <a:r>
                        <a:rPr lang="en-US" dirty="0"/>
                        <a:t>Current Deadline</a:t>
                      </a:r>
                    </a:p>
                  </a:txBody>
                  <a:tcPr/>
                </a:tc>
                <a:tc>
                  <a:txBody>
                    <a:bodyPr/>
                    <a:lstStyle/>
                    <a:p>
                      <a:pPr algn="ctr"/>
                      <a:r>
                        <a:rPr lang="en-US" sz="1600" dirty="0"/>
                        <a:t>Interval/Days to Complete</a:t>
                      </a:r>
                    </a:p>
                  </a:txBody>
                  <a:tcPr/>
                </a:tc>
                <a:tc>
                  <a:txBody>
                    <a:bodyPr/>
                    <a:lstStyle/>
                    <a:p>
                      <a:r>
                        <a:rPr lang="en-US" dirty="0"/>
                        <a:t>Citation</a:t>
                      </a:r>
                    </a:p>
                  </a:txBody>
                  <a:tcPr/>
                </a:tc>
                <a:extLst>
                  <a:ext uri="{0D108BD9-81ED-4DB2-BD59-A6C34878D82A}">
                    <a16:rowId xmlns:a16="http://schemas.microsoft.com/office/drawing/2014/main" val="1375806641"/>
                  </a:ext>
                </a:extLst>
              </a:tr>
              <a:tr h="433613">
                <a:tc>
                  <a:txBody>
                    <a:bodyPr/>
                    <a:lstStyle/>
                    <a:p>
                      <a:r>
                        <a:rPr lang="en-US" sz="2000" dirty="0"/>
                        <a:t>Supreme Court approves final districts</a:t>
                      </a:r>
                    </a:p>
                  </a:txBody>
                  <a:tcPr/>
                </a:tc>
                <a:tc>
                  <a:txBody>
                    <a:bodyPr/>
                    <a:lstStyle/>
                    <a:p>
                      <a:pPr algn="ctr"/>
                      <a:r>
                        <a:rPr lang="en-US" sz="2000" dirty="0">
                          <a:solidFill>
                            <a:schemeClr val="accent1">
                              <a:lumMod val="60000"/>
                              <a:lumOff val="40000"/>
                            </a:schemeClr>
                          </a:solidFill>
                        </a:rPr>
                        <a:t>12/15 &amp; 29/2021</a:t>
                      </a:r>
                    </a:p>
                  </a:txBody>
                  <a:tcPr/>
                </a:tc>
                <a:tc>
                  <a:txBody>
                    <a:bodyPr/>
                    <a:lstStyle/>
                    <a:p>
                      <a:pPr algn="ctr"/>
                      <a:endParaRPr lang="en-US" dirty="0"/>
                    </a:p>
                  </a:txBody>
                  <a:tcPr/>
                </a:tc>
                <a:tc>
                  <a:txBody>
                    <a:bodyPr/>
                    <a:lstStyle/>
                    <a:p>
                      <a:r>
                        <a:rPr lang="en-US" sz="1400" dirty="0"/>
                        <a:t>Art. V </a:t>
                      </a:r>
                      <a:r>
                        <a:rPr lang="en-US" sz="1400" dirty="0">
                          <a:latin typeface="Calibri" panose="020F0502020204030204" pitchFamily="34" charset="0"/>
                          <a:cs typeface="Calibri" panose="020F0502020204030204" pitchFamily="34" charset="0"/>
                        </a:rPr>
                        <a:t>§§ 44.5(5), 48.3(5)</a:t>
                      </a:r>
                      <a:endParaRPr lang="en-US" sz="1400" dirty="0"/>
                    </a:p>
                  </a:txBody>
                  <a:tcPr/>
                </a:tc>
                <a:extLst>
                  <a:ext uri="{0D108BD9-81ED-4DB2-BD59-A6C34878D82A}">
                    <a16:rowId xmlns:a16="http://schemas.microsoft.com/office/drawing/2014/main" val="639059216"/>
                  </a:ext>
                </a:extLst>
              </a:tr>
              <a:tr h="433613">
                <a:tc>
                  <a:txBody>
                    <a:bodyPr/>
                    <a:lstStyle/>
                    <a:p>
                      <a:r>
                        <a:rPr lang="en-US" sz="2000" dirty="0"/>
                        <a:t>Counties finalize new precinct boundaries</a:t>
                      </a:r>
                    </a:p>
                  </a:txBody>
                  <a:tcPr/>
                </a:tc>
                <a:tc>
                  <a:txBody>
                    <a:bodyPr/>
                    <a:lstStyle/>
                    <a:p>
                      <a:pPr algn="ctr"/>
                      <a:r>
                        <a:rPr lang="en-US" sz="2000" dirty="0"/>
                        <a:t>1/31/2022</a:t>
                      </a:r>
                    </a:p>
                  </a:txBody>
                  <a:tcPr/>
                </a:tc>
                <a:tc>
                  <a:txBody>
                    <a:bodyPr/>
                    <a:lstStyle/>
                    <a:p>
                      <a:pPr algn="ctr"/>
                      <a:r>
                        <a:rPr lang="en-US" dirty="0"/>
                        <a:t>33 days</a:t>
                      </a:r>
                    </a:p>
                  </a:txBody>
                  <a:tcPr/>
                </a:tc>
                <a:tc>
                  <a:txBody>
                    <a:bodyPr/>
                    <a:lstStyle/>
                    <a:p>
                      <a:r>
                        <a:rPr lang="en-US" sz="1400" dirty="0">
                          <a:latin typeface="Calibri" panose="020F0502020204030204" pitchFamily="34" charset="0"/>
                          <a:cs typeface="Calibri" panose="020F0502020204030204" pitchFamily="34" charset="0"/>
                        </a:rPr>
                        <a:t>§§ 1-5-101(1), -103(1) </a:t>
                      </a:r>
                      <a:endParaRPr lang="en-US" sz="1400" dirty="0"/>
                    </a:p>
                  </a:txBody>
                  <a:tcPr/>
                </a:tc>
                <a:extLst>
                  <a:ext uri="{0D108BD9-81ED-4DB2-BD59-A6C34878D82A}">
                    <a16:rowId xmlns:a16="http://schemas.microsoft.com/office/drawing/2014/main" val="2761984880"/>
                  </a:ext>
                </a:extLst>
              </a:tr>
              <a:tr h="433613">
                <a:tc>
                  <a:txBody>
                    <a:bodyPr/>
                    <a:lstStyle/>
                    <a:p>
                      <a:r>
                        <a:rPr lang="en-US" sz="2000" dirty="0"/>
                        <a:t>County clerks provide caucus lists to county chairs</a:t>
                      </a:r>
                    </a:p>
                  </a:txBody>
                  <a:tcPr/>
                </a:tc>
                <a:tc>
                  <a:txBody>
                    <a:bodyPr/>
                    <a:lstStyle/>
                    <a:p>
                      <a:pPr algn="ctr"/>
                      <a:r>
                        <a:rPr lang="en-US" sz="2000" dirty="0"/>
                        <a:t>2/8/2022</a:t>
                      </a:r>
                    </a:p>
                  </a:txBody>
                  <a:tcPr/>
                </a:tc>
                <a:tc>
                  <a:txBody>
                    <a:bodyPr/>
                    <a:lstStyle/>
                    <a:p>
                      <a:pPr algn="ctr"/>
                      <a:r>
                        <a:rPr lang="en-US" dirty="0"/>
                        <a:t>8 days</a:t>
                      </a:r>
                    </a:p>
                  </a:txBody>
                  <a:tcPr/>
                </a:tc>
                <a:tc>
                  <a:txBody>
                    <a:bodyPr/>
                    <a:lstStyle/>
                    <a:p>
                      <a:r>
                        <a:rPr lang="en-US" sz="1400" dirty="0">
                          <a:latin typeface="Calibri" panose="020F0502020204030204" pitchFamily="34" charset="0"/>
                          <a:cs typeface="Calibri" panose="020F0502020204030204" pitchFamily="34" charset="0"/>
                        </a:rPr>
                        <a:t>§ 1-3-101(3)(a)</a:t>
                      </a:r>
                      <a:endParaRPr lang="en-US" sz="1400" dirty="0"/>
                    </a:p>
                  </a:txBody>
                  <a:tcPr/>
                </a:tc>
                <a:extLst>
                  <a:ext uri="{0D108BD9-81ED-4DB2-BD59-A6C34878D82A}">
                    <a16:rowId xmlns:a16="http://schemas.microsoft.com/office/drawing/2014/main" val="3721682183"/>
                  </a:ext>
                </a:extLst>
              </a:tr>
              <a:tr h="433613">
                <a:tc>
                  <a:txBody>
                    <a:bodyPr/>
                    <a:lstStyle/>
                    <a:p>
                      <a:r>
                        <a:rPr lang="en-US" sz="2000" dirty="0"/>
                        <a:t>Precinct Caucus Day</a:t>
                      </a:r>
                    </a:p>
                  </a:txBody>
                  <a:tcPr/>
                </a:tc>
                <a:tc>
                  <a:txBody>
                    <a:bodyPr/>
                    <a:lstStyle/>
                    <a:p>
                      <a:pPr algn="ctr"/>
                      <a:r>
                        <a:rPr lang="en-US" sz="2000" dirty="0"/>
                        <a:t>3/1/2022</a:t>
                      </a:r>
                    </a:p>
                  </a:txBody>
                  <a:tcPr/>
                </a:tc>
                <a:tc>
                  <a:txBody>
                    <a:bodyPr/>
                    <a:lstStyle/>
                    <a:p>
                      <a:pPr algn="ctr"/>
                      <a:r>
                        <a:rPr lang="en-US" dirty="0"/>
                        <a:t>21 days</a:t>
                      </a:r>
                    </a:p>
                  </a:txBody>
                  <a:tcPr/>
                </a:tc>
                <a:tc>
                  <a:txBody>
                    <a:bodyPr/>
                    <a:lstStyle/>
                    <a:p>
                      <a:r>
                        <a:rPr lang="en-US" sz="1400" dirty="0">
                          <a:latin typeface="Calibri" panose="020F0502020204030204" pitchFamily="34" charset="0"/>
                          <a:cs typeface="Calibri" panose="020F0502020204030204" pitchFamily="34" charset="0"/>
                        </a:rPr>
                        <a:t>§ 1-3-102(1)(a)</a:t>
                      </a:r>
                      <a:endParaRPr lang="en-US" sz="1400" dirty="0"/>
                    </a:p>
                  </a:txBody>
                  <a:tcPr/>
                </a:tc>
                <a:extLst>
                  <a:ext uri="{0D108BD9-81ED-4DB2-BD59-A6C34878D82A}">
                    <a16:rowId xmlns:a16="http://schemas.microsoft.com/office/drawing/2014/main" val="2784022068"/>
                  </a:ext>
                </a:extLst>
              </a:tr>
              <a:tr h="433613">
                <a:tc>
                  <a:txBody>
                    <a:bodyPr/>
                    <a:lstStyle/>
                    <a:p>
                      <a:r>
                        <a:rPr lang="en-US" sz="2000" dirty="0"/>
                        <a:t>Major/minor party assembly deadline</a:t>
                      </a:r>
                    </a:p>
                  </a:txBody>
                  <a:tcPr/>
                </a:tc>
                <a:tc>
                  <a:txBody>
                    <a:bodyPr/>
                    <a:lstStyle/>
                    <a:p>
                      <a:pPr algn="ctr"/>
                      <a:r>
                        <a:rPr lang="en-US" sz="2000" dirty="0"/>
                        <a:t>4/16/2022</a:t>
                      </a:r>
                    </a:p>
                  </a:txBody>
                  <a:tcPr/>
                </a:tc>
                <a:tc>
                  <a:txBody>
                    <a:bodyPr/>
                    <a:lstStyle/>
                    <a:p>
                      <a:pPr algn="ctr"/>
                      <a:r>
                        <a:rPr lang="en-US" dirty="0"/>
                        <a:t>46 days</a:t>
                      </a:r>
                    </a:p>
                  </a:txBody>
                  <a:tcPr/>
                </a:tc>
                <a:tc>
                  <a:txBody>
                    <a:bodyPr/>
                    <a:lstStyle/>
                    <a:p>
                      <a:r>
                        <a:rPr lang="en-US" sz="1300" dirty="0">
                          <a:latin typeface="Calibri" panose="020F0502020204030204" pitchFamily="34" charset="0"/>
                          <a:cs typeface="Calibri" panose="020F0502020204030204" pitchFamily="34" charset="0"/>
                        </a:rPr>
                        <a:t>§§ 1-4-601(1), -1304(1.5)(b)(1)</a:t>
                      </a:r>
                      <a:endParaRPr lang="en-US" sz="1300" dirty="0"/>
                    </a:p>
                  </a:txBody>
                  <a:tcPr/>
                </a:tc>
                <a:extLst>
                  <a:ext uri="{0D108BD9-81ED-4DB2-BD59-A6C34878D82A}">
                    <a16:rowId xmlns:a16="http://schemas.microsoft.com/office/drawing/2014/main" val="2658153998"/>
                  </a:ext>
                </a:extLst>
              </a:tr>
              <a:tr h="433613">
                <a:tc>
                  <a:txBody>
                    <a:bodyPr/>
                    <a:lstStyle/>
                    <a:p>
                      <a:r>
                        <a:rPr lang="en-US" sz="2000" dirty="0"/>
                        <a:t>Ballot certification for Primary Election</a:t>
                      </a:r>
                    </a:p>
                  </a:txBody>
                  <a:tcPr/>
                </a:tc>
                <a:tc>
                  <a:txBody>
                    <a:bodyPr/>
                    <a:lstStyle/>
                    <a:p>
                      <a:pPr algn="ctr"/>
                      <a:r>
                        <a:rPr lang="en-US" sz="2000" dirty="0"/>
                        <a:t>4/29/2022</a:t>
                      </a:r>
                    </a:p>
                  </a:txBody>
                  <a:tcPr/>
                </a:tc>
                <a:tc>
                  <a:txBody>
                    <a:bodyPr/>
                    <a:lstStyle/>
                    <a:p>
                      <a:pPr algn="ctr"/>
                      <a:r>
                        <a:rPr lang="en-US" dirty="0"/>
                        <a:t>13 days</a:t>
                      </a:r>
                    </a:p>
                  </a:txBody>
                  <a:tcPr/>
                </a:tc>
                <a:tc>
                  <a:txBody>
                    <a:bodyPr/>
                    <a:lstStyle/>
                    <a:p>
                      <a:r>
                        <a:rPr lang="en-US" sz="1400" dirty="0">
                          <a:latin typeface="Calibri" panose="020F0502020204030204" pitchFamily="34" charset="0"/>
                          <a:cs typeface="Calibri" panose="020F0502020204030204" pitchFamily="34" charset="0"/>
                        </a:rPr>
                        <a:t>§ 1-5-203(1)(a)</a:t>
                      </a:r>
                      <a:endParaRPr lang="en-US" sz="1400" dirty="0"/>
                    </a:p>
                  </a:txBody>
                  <a:tcPr/>
                </a:tc>
                <a:extLst>
                  <a:ext uri="{0D108BD9-81ED-4DB2-BD59-A6C34878D82A}">
                    <a16:rowId xmlns:a16="http://schemas.microsoft.com/office/drawing/2014/main" val="1384699613"/>
                  </a:ext>
                </a:extLst>
              </a:tr>
              <a:tr h="433613">
                <a:tc>
                  <a:txBody>
                    <a:bodyPr/>
                    <a:lstStyle/>
                    <a:p>
                      <a:r>
                        <a:rPr lang="en-US" sz="2000" dirty="0"/>
                        <a:t>Primary Election Day</a:t>
                      </a:r>
                    </a:p>
                  </a:txBody>
                  <a:tcPr/>
                </a:tc>
                <a:tc>
                  <a:txBody>
                    <a:bodyPr/>
                    <a:lstStyle/>
                    <a:p>
                      <a:pPr algn="ctr"/>
                      <a:r>
                        <a:rPr lang="en-US" sz="2000" dirty="0"/>
                        <a:t>6/28/2022</a:t>
                      </a:r>
                    </a:p>
                  </a:txBody>
                  <a:tcPr/>
                </a:tc>
                <a:tc>
                  <a:txBody>
                    <a:bodyPr/>
                    <a:lstStyle/>
                    <a:p>
                      <a:pPr algn="ctr"/>
                      <a:r>
                        <a:rPr lang="en-US" dirty="0"/>
                        <a:t>60 days</a:t>
                      </a:r>
                    </a:p>
                  </a:txBody>
                  <a:tcPr/>
                </a:tc>
                <a:tc>
                  <a:txBody>
                    <a:bodyPr/>
                    <a:lstStyle/>
                    <a:p>
                      <a:r>
                        <a:rPr lang="en-US" sz="1400" kern="1200" dirty="0">
                          <a:solidFill>
                            <a:schemeClr val="dk1"/>
                          </a:solidFill>
                          <a:latin typeface="Calibri" panose="020F0502020204030204" pitchFamily="34" charset="0"/>
                          <a:ea typeface="+mn-ea"/>
                          <a:cs typeface="Calibri" panose="020F0502020204030204" pitchFamily="34" charset="0"/>
                        </a:rPr>
                        <a:t>§ 1-4-101(1)</a:t>
                      </a:r>
                    </a:p>
                  </a:txBody>
                  <a:tcPr/>
                </a:tc>
                <a:extLst>
                  <a:ext uri="{0D108BD9-81ED-4DB2-BD59-A6C34878D82A}">
                    <a16:rowId xmlns:a16="http://schemas.microsoft.com/office/drawing/2014/main" val="3969493645"/>
                  </a:ext>
                </a:extLst>
              </a:tr>
              <a:tr h="433613">
                <a:tc>
                  <a:txBody>
                    <a:bodyPr/>
                    <a:lstStyle/>
                    <a:p>
                      <a:r>
                        <a:rPr lang="en-US" sz="2000" dirty="0"/>
                        <a:t>Deadline to complete all Primary Election recounts</a:t>
                      </a:r>
                    </a:p>
                  </a:txBody>
                  <a:tcPr/>
                </a:tc>
                <a:tc>
                  <a:txBody>
                    <a:bodyPr/>
                    <a:lstStyle/>
                    <a:p>
                      <a:pPr algn="ctr"/>
                      <a:r>
                        <a:rPr lang="en-US" sz="2000" dirty="0"/>
                        <a:t>8/4/2022</a:t>
                      </a:r>
                    </a:p>
                  </a:txBody>
                  <a:tcPr/>
                </a:tc>
                <a:tc>
                  <a:txBody>
                    <a:bodyPr/>
                    <a:lstStyle/>
                    <a:p>
                      <a:pPr algn="ctr"/>
                      <a:r>
                        <a:rPr lang="en-US" dirty="0"/>
                        <a:t>37 days</a:t>
                      </a:r>
                    </a:p>
                  </a:txBody>
                  <a:tcPr/>
                </a:tc>
                <a:tc>
                  <a:txBody>
                    <a:bodyPr/>
                    <a:lstStyle/>
                    <a:p>
                      <a:r>
                        <a:rPr lang="en-US" sz="1400" kern="1200" dirty="0">
                          <a:solidFill>
                            <a:schemeClr val="dk1"/>
                          </a:solidFill>
                          <a:latin typeface="Calibri" panose="020F0502020204030204" pitchFamily="34" charset="0"/>
                          <a:ea typeface="+mn-ea"/>
                          <a:cs typeface="Calibri" panose="020F0502020204030204" pitchFamily="34" charset="0"/>
                        </a:rPr>
                        <a:t>§ 1-10.5-102(2), -106(2)</a:t>
                      </a:r>
                    </a:p>
                  </a:txBody>
                  <a:tcPr/>
                </a:tc>
                <a:extLst>
                  <a:ext uri="{0D108BD9-81ED-4DB2-BD59-A6C34878D82A}">
                    <a16:rowId xmlns:a16="http://schemas.microsoft.com/office/drawing/2014/main" val="3908016533"/>
                  </a:ext>
                </a:extLst>
              </a:tr>
              <a:tr h="433613">
                <a:tc>
                  <a:txBody>
                    <a:bodyPr/>
                    <a:lstStyle/>
                    <a:p>
                      <a:r>
                        <a:rPr lang="en-US" sz="2000" dirty="0"/>
                        <a:t>Ballot certification for General Election</a:t>
                      </a:r>
                    </a:p>
                  </a:txBody>
                  <a:tcPr/>
                </a:tc>
                <a:tc>
                  <a:txBody>
                    <a:bodyPr/>
                    <a:lstStyle/>
                    <a:p>
                      <a:pPr algn="ctr"/>
                      <a:r>
                        <a:rPr lang="en-US" sz="2000" dirty="0">
                          <a:solidFill>
                            <a:srgbClr val="FF0000"/>
                          </a:solidFill>
                        </a:rPr>
                        <a:t>9/12/2022</a:t>
                      </a:r>
                    </a:p>
                  </a:txBody>
                  <a:tcPr/>
                </a:tc>
                <a:tc>
                  <a:txBody>
                    <a:bodyPr/>
                    <a:lstStyle/>
                    <a:p>
                      <a:pPr algn="ctr"/>
                      <a:r>
                        <a:rPr lang="en-US" dirty="0"/>
                        <a:t>39 days</a:t>
                      </a:r>
                    </a:p>
                  </a:txBody>
                  <a:tcPr/>
                </a:tc>
                <a:tc>
                  <a:txBody>
                    <a:bodyPr/>
                    <a:lstStyle/>
                    <a:p>
                      <a:r>
                        <a:rPr lang="en-US" sz="1400" kern="1200" dirty="0">
                          <a:solidFill>
                            <a:schemeClr val="dk1"/>
                          </a:solidFill>
                          <a:latin typeface="Calibri" panose="020F0502020204030204" pitchFamily="34" charset="0"/>
                          <a:ea typeface="+mn-ea"/>
                          <a:cs typeface="Calibri" panose="020F0502020204030204" pitchFamily="34" charset="0"/>
                        </a:rPr>
                        <a:t>§ 1-5-203(1)(a)</a:t>
                      </a:r>
                    </a:p>
                  </a:txBody>
                  <a:tcPr/>
                </a:tc>
                <a:extLst>
                  <a:ext uri="{0D108BD9-81ED-4DB2-BD59-A6C34878D82A}">
                    <a16:rowId xmlns:a16="http://schemas.microsoft.com/office/drawing/2014/main" val="709770615"/>
                  </a:ext>
                </a:extLst>
              </a:tr>
            </a:tbl>
          </a:graphicData>
        </a:graphic>
      </p:graphicFrame>
    </p:spTree>
    <p:extLst>
      <p:ext uri="{BB962C8B-B14F-4D97-AF65-F5344CB8AC3E}">
        <p14:creationId xmlns:p14="http://schemas.microsoft.com/office/powerpoint/2010/main" val="2593792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58" y="1429122"/>
            <a:ext cx="10810102" cy="910002"/>
          </a:xfrm>
        </p:spPr>
        <p:txBody>
          <a:bodyPr>
            <a:normAutofit/>
          </a:bodyPr>
          <a:lstStyle/>
          <a:p>
            <a:r>
              <a:rPr lang="en-US" dirty="0"/>
              <a:t>Questions?</a:t>
            </a:r>
          </a:p>
        </p:txBody>
      </p:sp>
      <p:sp>
        <p:nvSpPr>
          <p:cNvPr id="3" name="Content Placeholder 2"/>
          <p:cNvSpPr>
            <a:spLocks noGrp="1"/>
          </p:cNvSpPr>
          <p:nvPr>
            <p:ph idx="1"/>
          </p:nvPr>
        </p:nvSpPr>
        <p:spPr>
          <a:xfrm>
            <a:off x="3761173" y="4017106"/>
            <a:ext cx="4669654" cy="2127346"/>
          </a:xfrm>
        </p:spPr>
        <p:txBody>
          <a:bodyPr>
            <a:normAutofit/>
          </a:bodyPr>
          <a:lstStyle/>
          <a:p>
            <a:pPr marL="457200" lvl="1" indent="0" algn="ctr">
              <a:lnSpc>
                <a:spcPct val="100000"/>
              </a:lnSpc>
              <a:spcBef>
                <a:spcPts val="0"/>
              </a:spcBef>
              <a:buNone/>
            </a:pPr>
            <a:r>
              <a:rPr lang="en-US" dirty="0"/>
              <a:t>Christopher P. Beall</a:t>
            </a:r>
          </a:p>
          <a:p>
            <a:pPr marL="457200" lvl="1" indent="0" algn="ctr">
              <a:lnSpc>
                <a:spcPct val="100000"/>
              </a:lnSpc>
              <a:spcBef>
                <a:spcPts val="0"/>
              </a:spcBef>
              <a:buNone/>
            </a:pPr>
            <a:r>
              <a:rPr lang="en-US" sz="1400" dirty="0"/>
              <a:t>Deputy Secretary of State</a:t>
            </a:r>
          </a:p>
          <a:p>
            <a:pPr marL="457200" lvl="1" indent="0" algn="ctr">
              <a:lnSpc>
                <a:spcPct val="100000"/>
              </a:lnSpc>
              <a:spcBef>
                <a:spcPts val="0"/>
              </a:spcBef>
              <a:buNone/>
            </a:pPr>
            <a:r>
              <a:rPr lang="en-US" sz="1400" dirty="0"/>
              <a:t>303.860.6902</a:t>
            </a:r>
          </a:p>
          <a:p>
            <a:pPr marL="457200" lvl="1" indent="0" algn="ctr">
              <a:lnSpc>
                <a:spcPct val="100000"/>
              </a:lnSpc>
              <a:spcBef>
                <a:spcPts val="0"/>
              </a:spcBef>
              <a:buNone/>
            </a:pPr>
            <a:r>
              <a:rPr lang="en-US" sz="1400" dirty="0"/>
              <a:t>Chris.Beall@sos.state.co.us</a:t>
            </a:r>
          </a:p>
          <a:p>
            <a:pPr algn="ctr"/>
            <a:endParaRPr lang="en-US" sz="1600" dirty="0"/>
          </a:p>
          <a:p>
            <a:pPr algn="ctr"/>
            <a:endParaRPr lang="en-US" sz="3600" dirty="0"/>
          </a:p>
        </p:txBody>
      </p:sp>
    </p:spTree>
    <p:extLst>
      <p:ext uri="{BB962C8B-B14F-4D97-AF65-F5344CB8AC3E}">
        <p14:creationId xmlns:p14="http://schemas.microsoft.com/office/powerpoint/2010/main" val="31874386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Category xmlns="4fd18dd3-be77-4537-bf1a-7e73003be7e9" xsi:nil="true"/>
    <Content_x0020_Location xmlns="4fd18dd3-be77-4537-bf1a-7e73003be7e9" xsi:nil="true"/>
    <_dlc_DocId xmlns="683b8b7d-9dbb-47db-9c1c-6a3812e0373e">XKV674FVVVMR-6-1437</_dlc_DocId>
    <i89bf99be0734afaad0f11e7f7340caa xmlns="7ef082cd-876d-41c4-a4ee-fed821a997e6">
      <Terms xmlns="http://schemas.microsoft.com/office/infopath/2007/PartnerControls"/>
    </i89bf99be0734afaad0f11e7f7340caa>
    <TaxCatchAll xmlns="7ef082cd-876d-41c4-a4ee-fed821a997e6"/>
    <_dlc_DocIdUrl xmlns="683b8b7d-9dbb-47db-9c1c-6a3812e0373e">
      <Url>https://intranet.sos.state.co.us/_layouts/15/DocIdRedir.aspx?ID=XKV674FVVVMR-6-1437</Url>
      <Description>XKV674FVVVMR-6-1437</Description>
    </_dlc_DocIdUrl>
    <b202013f7921451cb1f7feee3c42e03e xmlns="7ef082cd-876d-41c4-a4ee-fed821a997e6">
      <Terms xmlns="http://schemas.microsoft.com/office/infopath/2007/PartnerControls"/>
    </b202013f7921451cb1f7feee3c42e03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CDOS Document" ma:contentTypeID="0x0101001E98A06BD994954495880ED56CFFCFE700554D21DC2394FB43A11482605DF22549" ma:contentTypeVersion="16" ma:contentTypeDescription="Use this content type for CDOS document (Document_CDOS)" ma:contentTypeScope="" ma:versionID="b407f1809033ad1a0253abda77e36752">
  <xsd:schema xmlns:xsd="http://www.w3.org/2001/XMLSchema" xmlns:xs="http://www.w3.org/2001/XMLSchema" xmlns:p="http://schemas.microsoft.com/office/2006/metadata/properties" xmlns:ns2="7ef082cd-876d-41c4-a4ee-fed821a997e6" xmlns:ns3="4fd18dd3-be77-4537-bf1a-7e73003be7e9" xmlns:ns4="683b8b7d-9dbb-47db-9c1c-6a3812e0373e" targetNamespace="http://schemas.microsoft.com/office/2006/metadata/properties" ma:root="true" ma:fieldsID="125e9c9d7a909574e15b8f1ba69892fe" ns2:_="" ns3:_="" ns4:_="">
    <xsd:import namespace="7ef082cd-876d-41c4-a4ee-fed821a997e6"/>
    <xsd:import namespace="4fd18dd3-be77-4537-bf1a-7e73003be7e9"/>
    <xsd:import namespace="683b8b7d-9dbb-47db-9c1c-6a3812e0373e"/>
    <xsd:element name="properties">
      <xsd:complexType>
        <xsd:sequence>
          <xsd:element name="documentManagement">
            <xsd:complexType>
              <xsd:all>
                <xsd:element ref="ns2:b202013f7921451cb1f7feee3c42e03e" minOccurs="0"/>
                <xsd:element ref="ns2:TaxCatchAll" minOccurs="0"/>
                <xsd:element ref="ns2:TaxCatchAllLabel" minOccurs="0"/>
                <xsd:element ref="ns2:i89bf99be0734afaad0f11e7f7340caa" minOccurs="0"/>
                <xsd:element ref="ns3:Category" minOccurs="0"/>
                <xsd:element ref="ns3:Content_x0020_Locat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f082cd-876d-41c4-a4ee-fed821a997e6" elementFormDefault="qualified">
    <xsd:import namespace="http://schemas.microsoft.com/office/2006/documentManagement/types"/>
    <xsd:import namespace="http://schemas.microsoft.com/office/infopath/2007/PartnerControls"/>
    <xsd:element name="b202013f7921451cb1f7feee3c42e03e" ma:index="8" nillable="true" ma:taxonomy="true" ma:internalName="b202013f7921451cb1f7feee3c42e03e" ma:taxonomyFieldName="Division" ma:displayName="Division" ma:default="" ma:fieldId="{b202013f-7921-451c-b1f7-feee3c42e03e}" ma:sspId="0e1c29ea-1168-4472-854a-4da45bed4d71" ma:termSetId="5fccc6ff-cb7d-416d-b84b-a68a565946a9"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4eb0fb4-3591-48f4-9134-2ad31e8701b7}" ma:internalName="TaxCatchAll" ma:showField="CatchAllData"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4eb0fb4-3591-48f4-9134-2ad31e8701b7}" ma:internalName="TaxCatchAllLabel" ma:readOnly="true" ma:showField="CatchAllDataLabel"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i89bf99be0734afaad0f11e7f7340caa" ma:index="12" nillable="true" ma:taxonomy="true" ma:internalName="i89bf99be0734afaad0f11e7f7340caa" ma:taxonomyFieldName="Type_x0020_of_x0020_Document" ma:displayName="Type of Document" ma:default="" ma:fieldId="{289bf99b-e073-4afa-ad0f-11e7f7340caa}" ma:sspId="0e1c29ea-1168-4472-854a-4da45bed4d71" ma:termSetId="f190b1d9-64e7-4d5f-b0f5-d94771f9768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d18dd3-be77-4537-bf1a-7e73003be7e9"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xsd:simpleType>
        <xsd:restriction base="dms:Choice">
          <xsd:enumeration value="Benefits"/>
          <xsd:enumeration value="Emergency Information"/>
          <xsd:enumeration value="IT Services Desk"/>
        </xsd:restriction>
      </xsd:simpleType>
    </xsd:element>
  </xsd:schema>
  <xsd:schema xmlns:xsd="http://www.w3.org/2001/XMLSchema" xmlns:xs="http://www.w3.org/2001/XMLSchema" xmlns:dms="http://schemas.microsoft.com/office/2006/documentManagement/types" xmlns:pc="http://schemas.microsoft.com/office/infopath/2007/PartnerControls" targetNamespace="683b8b7d-9dbb-47db-9c1c-6a3812e0373e"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0e1c29ea-1168-4472-854a-4da45bed4d71" ContentTypeId="0x0101001E98A06BD994954495880ED56CFFCFE7" PreviousValue="false"/>
</file>

<file path=customXml/itemProps1.xml><?xml version="1.0" encoding="utf-8"?>
<ds:datastoreItem xmlns:ds="http://schemas.openxmlformats.org/officeDocument/2006/customXml" ds:itemID="{348D2ADE-561E-4662-B3C5-F488944620D2}">
  <ds:schemaRefs>
    <ds:schemaRef ds:uri="http://schemas.microsoft.com/sharepoint/events"/>
  </ds:schemaRefs>
</ds:datastoreItem>
</file>

<file path=customXml/itemProps2.xml><?xml version="1.0" encoding="utf-8"?>
<ds:datastoreItem xmlns:ds="http://schemas.openxmlformats.org/officeDocument/2006/customXml" ds:itemID="{775B96DD-3C6A-46E5-AB23-B3EEF50DC5AF}">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2006/metadata/properties"/>
    <ds:schemaRef ds:uri="4fd18dd3-be77-4537-bf1a-7e73003be7e9"/>
    <ds:schemaRef ds:uri="http://www.w3.org/XML/1998/namespace"/>
    <ds:schemaRef ds:uri="http://schemas.microsoft.com/office/infopath/2007/PartnerControls"/>
    <ds:schemaRef ds:uri="683b8b7d-9dbb-47db-9c1c-6a3812e0373e"/>
    <ds:schemaRef ds:uri="7ef082cd-876d-41c4-a4ee-fed821a997e6"/>
  </ds:schemaRefs>
</ds:datastoreItem>
</file>

<file path=customXml/itemProps3.xml><?xml version="1.0" encoding="utf-8"?>
<ds:datastoreItem xmlns:ds="http://schemas.openxmlformats.org/officeDocument/2006/customXml" ds:itemID="{4B798184-6BA1-44E2-9F5E-08D76CCD4391}">
  <ds:schemaRefs>
    <ds:schemaRef ds:uri="http://schemas.microsoft.com/sharepoint/v3/contenttype/forms"/>
  </ds:schemaRefs>
</ds:datastoreItem>
</file>

<file path=customXml/itemProps4.xml><?xml version="1.0" encoding="utf-8"?>
<ds:datastoreItem xmlns:ds="http://schemas.openxmlformats.org/officeDocument/2006/customXml" ds:itemID="{C3D34127-1479-411F-8855-6637329EE8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f082cd-876d-41c4-a4ee-fed821a997e6"/>
    <ds:schemaRef ds:uri="4fd18dd3-be77-4537-bf1a-7e73003be7e9"/>
    <ds:schemaRef ds:uri="683b8b7d-9dbb-47db-9c1c-6a3812e03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1F15CC07-04AB-41B1-8850-97FF8616D8AE}">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16081</TotalTime>
  <Words>434</Words>
  <Application>Microsoft Office PowerPoint</Application>
  <PresentationFormat>Widescreen</PresentationFormat>
  <Paragraphs>75</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1_Office Theme</vt:lpstr>
      <vt:lpstr>2020 Census Delay and the 2022 Election Cycle</vt:lpstr>
      <vt:lpstr>The Problem:</vt:lpstr>
      <vt:lpstr>The Impact:</vt:lpstr>
      <vt:lpstr>The Current 2022 Election Calendar</vt:lpstr>
      <vt:lpstr>Questions?</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Chris Beall</cp:lastModifiedBy>
  <cp:revision>154</cp:revision>
  <dcterms:created xsi:type="dcterms:W3CDTF">2018-07-19T18:09:46Z</dcterms:created>
  <dcterms:modified xsi:type="dcterms:W3CDTF">2021-04-15T19:26:53Z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0x0101001E98A06BD994954495880ED56CFFCFE700554D21DC2394FB43A11482605DF22549</vt:lpwstr>
  </property>
</Properties>
</file>