
<file path=[Content_Types].xml><?xml version="1.0" encoding="utf-8"?>
<Types xmlns="http://schemas.openxmlformats.org/package/2006/content-types">
  <Default Extension="emf" ContentType="image/x-emf"/>
  <Default Extension="GIF" ContentType="image/gif"/>
  <Default Extension="jfif" ContentType="image/jpeg"/>
  <Default Extension="jpeg" ContentType="image/jpeg"/>
  <Default Extension="PNG" ContentType="image/png"/>
  <Default Extension="rels" ContentType="application/vnd.openxmlformats-package.relationships+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ink/ink1.xml" ContentType="application/inkml+xml"/>
  <Override PartName="/ppt/ink/ink2.xml" ContentType="application/inkml+xml"/>
  <Override PartName="/ppt/ink/ink3.xml" ContentType="application/inkml+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79" r:id="rId2"/>
    <p:sldId id="343" r:id="rId3"/>
    <p:sldId id="282" r:id="rId4"/>
    <p:sldId id="1948764595" r:id="rId5"/>
    <p:sldId id="390" r:id="rId6"/>
    <p:sldId id="381" r:id="rId7"/>
    <p:sldId id="380" r:id="rId8"/>
    <p:sldId id="1948764578" r:id="rId9"/>
    <p:sldId id="1948764582" r:id="rId10"/>
    <p:sldId id="379" r:id="rId11"/>
    <p:sldId id="373" r:id="rId12"/>
    <p:sldId id="1948764596" r:id="rId13"/>
    <p:sldId id="386" r:id="rId14"/>
    <p:sldId id="314" r:id="rId15"/>
    <p:sldId id="1948764597" r:id="rId16"/>
    <p:sldId id="259" r:id="rId17"/>
    <p:sldId id="1948764589" r:id="rId18"/>
    <p:sldId id="1948764601" r:id="rId19"/>
    <p:sldId id="1948764588" r:id="rId20"/>
    <p:sldId id="1948764590" r:id="rId21"/>
    <p:sldId id="1948764591" r:id="rId22"/>
    <p:sldId id="400" r:id="rId23"/>
    <p:sldId id="1948764599" r:id="rId24"/>
    <p:sldId id="1948764592" r:id="rId25"/>
    <p:sldId id="1948764593" r:id="rId26"/>
    <p:sldId id="1948764594" r:id="rId27"/>
    <p:sldId id="1948764587" r:id="rId28"/>
    <p:sldId id="1948764605" r:id="rId29"/>
    <p:sldId id="1948764604" r:id="rId30"/>
    <p:sldId id="1948764602" r:id="rId31"/>
    <p:sldId id="1948764603" r:id="rId32"/>
    <p:sldId id="1948764600" r:id="rId33"/>
    <p:sldId id="1948764598" r:id="rId34"/>
    <p:sldId id="394" r:id="rId35"/>
    <p:sldId id="1948764584" r:id="rId36"/>
    <p:sldId id="1948764585" r:id="rId37"/>
    <p:sldId id="30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snapToGrid="0">
      <p:cViewPr varScale="1">
        <p:scale>
          <a:sx n="104" d="100"/>
          <a:sy n="104" d="100"/>
        </p:scale>
        <p:origin x="144"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809439002671415E-2"/>
          <c:y val="2.132079833835018E-2"/>
          <c:w val="0.93108457029469716"/>
          <c:h val="0.88553543760562847"/>
        </c:manualLayout>
      </c:layout>
      <c:barChart>
        <c:barDir val="col"/>
        <c:grouping val="clustered"/>
        <c:varyColors val="0"/>
        <c:ser>
          <c:idx val="0"/>
          <c:order val="0"/>
          <c:tx>
            <c:strRef>
              <c:f>Sheet1!$B$1</c:f>
              <c:strCache>
                <c:ptCount val="1"/>
                <c:pt idx="0">
                  <c:v>Registrations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November 2023</c:v>
                </c:pt>
                <c:pt idx="1">
                  <c:v>October 2023</c:v>
                </c:pt>
                <c:pt idx="2">
                  <c:v>September 2023</c:v>
                </c:pt>
                <c:pt idx="3">
                  <c:v>August 2023</c:v>
                </c:pt>
                <c:pt idx="4">
                  <c:v>July 2023</c:v>
                </c:pt>
                <c:pt idx="5">
                  <c:v>June 2023</c:v>
                </c:pt>
                <c:pt idx="6">
                  <c:v>May 2023</c:v>
                </c:pt>
                <c:pt idx="7">
                  <c:v>April 2023</c:v>
                </c:pt>
                <c:pt idx="8">
                  <c:v>March 2023</c:v>
                </c:pt>
                <c:pt idx="9">
                  <c:v>February 2023</c:v>
                </c:pt>
                <c:pt idx="10">
                  <c:v>January 2023</c:v>
                </c:pt>
              </c:strCache>
            </c:strRef>
          </c:cat>
          <c:val>
            <c:numRef>
              <c:f>Sheet1!$B$2:$B$12</c:f>
              <c:numCache>
                <c:formatCode>#,##0</c:formatCode>
                <c:ptCount val="11"/>
                <c:pt idx="0">
                  <c:v>11585</c:v>
                </c:pt>
                <c:pt idx="1">
                  <c:v>13790</c:v>
                </c:pt>
                <c:pt idx="2">
                  <c:v>13415</c:v>
                </c:pt>
                <c:pt idx="3">
                  <c:v>15723</c:v>
                </c:pt>
                <c:pt idx="4">
                  <c:v>12899</c:v>
                </c:pt>
                <c:pt idx="5">
                  <c:v>13445</c:v>
                </c:pt>
                <c:pt idx="6">
                  <c:v>12643</c:v>
                </c:pt>
                <c:pt idx="7">
                  <c:v>11665</c:v>
                </c:pt>
                <c:pt idx="8">
                  <c:v>13875</c:v>
                </c:pt>
                <c:pt idx="9">
                  <c:v>11364</c:v>
                </c:pt>
                <c:pt idx="10">
                  <c:v>12124</c:v>
                </c:pt>
              </c:numCache>
            </c:numRef>
          </c:val>
          <c:extLst>
            <c:ext xmlns:c16="http://schemas.microsoft.com/office/drawing/2014/chart" uri="{C3380CC4-5D6E-409C-BE32-E72D297353CC}">
              <c16:uniqueId val="{00000000-AF42-476C-8FEA-22C899858F8A}"/>
            </c:ext>
          </c:extLst>
        </c:ser>
        <c:dLbls>
          <c:dLblPos val="outEnd"/>
          <c:showLegendKey val="0"/>
          <c:showVal val="1"/>
          <c:showCatName val="0"/>
          <c:showSerName val="0"/>
          <c:showPercent val="0"/>
          <c:showBubbleSize val="0"/>
        </c:dLbls>
        <c:gapWidth val="100"/>
        <c:overlap val="-27"/>
        <c:axId val="527395008"/>
        <c:axId val="1965359136"/>
      </c:barChart>
      <c:catAx>
        <c:axId val="527395008"/>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965359136"/>
        <c:crosses val="autoZero"/>
        <c:auto val="1"/>
        <c:lblAlgn val="ctr"/>
        <c:lblOffset val="100"/>
        <c:noMultiLvlLbl val="0"/>
      </c:catAx>
      <c:valAx>
        <c:axId val="1965359136"/>
        <c:scaling>
          <c:orientation val="minMax"/>
        </c:scaling>
        <c:delete val="0"/>
        <c:axPos val="r"/>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7395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6.277616113203241E-2"/>
          <c:y val="6.2785028234234472E-2"/>
          <c:w val="0.91790016737038305"/>
          <c:h val="0.84725190389524896"/>
        </c:manualLayout>
      </c:layout>
      <c:barChart>
        <c:barDir val="col"/>
        <c:grouping val="clustered"/>
        <c:varyColors val="0"/>
        <c:ser>
          <c:idx val="0"/>
          <c:order val="0"/>
          <c:tx>
            <c:strRef>
              <c:f>Sheet1!$A$2</c:f>
              <c:strCache>
                <c:ptCount val="1"/>
                <c:pt idx="0">
                  <c:v>Dec-20</c:v>
                </c:pt>
              </c:strCache>
            </c:strRef>
          </c:tx>
          <c:spPr>
            <a:solidFill>
              <a:schemeClr val="accent1">
                <a:shade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New</c:v>
                </c:pt>
              </c:strCache>
            </c:strRef>
          </c:cat>
          <c:val>
            <c:numRef>
              <c:f>Sheet1!$B$2</c:f>
              <c:numCache>
                <c:formatCode>#,##0</c:formatCode>
                <c:ptCount val="1"/>
                <c:pt idx="0">
                  <c:v>206</c:v>
                </c:pt>
              </c:numCache>
            </c:numRef>
          </c:val>
          <c:extLst>
            <c:ext xmlns:c16="http://schemas.microsoft.com/office/drawing/2014/chart" uri="{C3380CC4-5D6E-409C-BE32-E72D297353CC}">
              <c16:uniqueId val="{00000000-8A32-4795-8214-C6D11A9A8978}"/>
            </c:ext>
          </c:extLst>
        </c:ser>
        <c:ser>
          <c:idx val="1"/>
          <c:order val="1"/>
          <c:tx>
            <c:strRef>
              <c:f>Sheet1!$A$3</c:f>
              <c:strCache>
                <c:ptCount val="1"/>
                <c:pt idx="0">
                  <c:v>Nov-20</c:v>
                </c:pt>
              </c:strCache>
            </c:strRef>
          </c:tx>
          <c:spPr>
            <a:solidFill>
              <a:schemeClr val="accent1">
                <a:shade val="51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New</c:v>
                </c:pt>
              </c:strCache>
            </c:strRef>
          </c:cat>
          <c:val>
            <c:numRef>
              <c:f>Sheet1!$B$3</c:f>
              <c:numCache>
                <c:formatCode>#,##0</c:formatCode>
                <c:ptCount val="1"/>
                <c:pt idx="0">
                  <c:v>6004</c:v>
                </c:pt>
              </c:numCache>
            </c:numRef>
          </c:val>
          <c:extLst>
            <c:ext xmlns:c16="http://schemas.microsoft.com/office/drawing/2014/chart" uri="{C3380CC4-5D6E-409C-BE32-E72D297353CC}">
              <c16:uniqueId val="{00000001-8A32-4795-8214-C6D11A9A8978}"/>
            </c:ext>
          </c:extLst>
        </c:ser>
        <c:ser>
          <c:idx val="2"/>
          <c:order val="2"/>
          <c:tx>
            <c:strRef>
              <c:f>Sheet1!$A$4</c:f>
              <c:strCache>
                <c:ptCount val="1"/>
                <c:pt idx="0">
                  <c:v>Oct-20</c:v>
                </c:pt>
              </c:strCache>
            </c:strRef>
          </c:tx>
          <c:spPr>
            <a:solidFill>
              <a:schemeClr val="accent1">
                <a:shade val="62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New</c:v>
                </c:pt>
              </c:strCache>
            </c:strRef>
          </c:cat>
          <c:val>
            <c:numRef>
              <c:f>Sheet1!$B$4</c:f>
              <c:numCache>
                <c:formatCode>#,##0</c:formatCode>
                <c:ptCount val="1"/>
                <c:pt idx="0">
                  <c:v>42775</c:v>
                </c:pt>
              </c:numCache>
            </c:numRef>
          </c:val>
          <c:extLst>
            <c:ext xmlns:c16="http://schemas.microsoft.com/office/drawing/2014/chart" uri="{C3380CC4-5D6E-409C-BE32-E72D297353CC}">
              <c16:uniqueId val="{00000003-8A32-4795-8214-C6D11A9A8978}"/>
            </c:ext>
          </c:extLst>
        </c:ser>
        <c:ser>
          <c:idx val="3"/>
          <c:order val="3"/>
          <c:tx>
            <c:strRef>
              <c:f>Sheet1!$A$5</c:f>
              <c:strCache>
                <c:ptCount val="1"/>
                <c:pt idx="0">
                  <c:v>Sep-20</c:v>
                </c:pt>
              </c:strCache>
            </c:strRef>
          </c:tx>
          <c:spPr>
            <a:solidFill>
              <a:schemeClr val="accent1">
                <a:shade val="7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New</c:v>
                </c:pt>
              </c:strCache>
            </c:strRef>
          </c:cat>
          <c:val>
            <c:numRef>
              <c:f>Sheet1!$B$5</c:f>
              <c:numCache>
                <c:formatCode>#,##0</c:formatCode>
                <c:ptCount val="1"/>
                <c:pt idx="0">
                  <c:v>37421</c:v>
                </c:pt>
              </c:numCache>
            </c:numRef>
          </c:val>
          <c:extLst>
            <c:ext xmlns:c16="http://schemas.microsoft.com/office/drawing/2014/chart" uri="{C3380CC4-5D6E-409C-BE32-E72D297353CC}">
              <c16:uniqueId val="{00000004-8A32-4795-8214-C6D11A9A8978}"/>
            </c:ext>
          </c:extLst>
        </c:ser>
        <c:ser>
          <c:idx val="4"/>
          <c:order val="4"/>
          <c:tx>
            <c:strRef>
              <c:f>Sheet1!$A$6</c:f>
              <c:strCache>
                <c:ptCount val="1"/>
                <c:pt idx="0">
                  <c:v>Aug-20</c:v>
                </c:pt>
              </c:strCache>
            </c:strRef>
          </c:tx>
          <c:spPr>
            <a:solidFill>
              <a:schemeClr val="accent1">
                <a:shade val="8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New</c:v>
                </c:pt>
              </c:strCache>
            </c:strRef>
          </c:cat>
          <c:val>
            <c:numRef>
              <c:f>Sheet1!$B$6</c:f>
              <c:numCache>
                <c:formatCode>#,##0</c:formatCode>
                <c:ptCount val="1"/>
                <c:pt idx="0">
                  <c:v>14097</c:v>
                </c:pt>
              </c:numCache>
            </c:numRef>
          </c:val>
          <c:extLst>
            <c:ext xmlns:c16="http://schemas.microsoft.com/office/drawing/2014/chart" uri="{C3380CC4-5D6E-409C-BE32-E72D297353CC}">
              <c16:uniqueId val="{00000005-8A32-4795-8214-C6D11A9A8978}"/>
            </c:ext>
          </c:extLst>
        </c:ser>
        <c:ser>
          <c:idx val="5"/>
          <c:order val="5"/>
          <c:tx>
            <c:strRef>
              <c:f>Sheet1!$A$7</c:f>
              <c:strCache>
                <c:ptCount val="1"/>
                <c:pt idx="0">
                  <c:v>Jul-20</c:v>
                </c:pt>
              </c:strCache>
            </c:strRef>
          </c:tx>
          <c:spPr>
            <a:solidFill>
              <a:schemeClr val="accent1">
                <a:shade val="9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New</c:v>
                </c:pt>
              </c:strCache>
            </c:strRef>
          </c:cat>
          <c:val>
            <c:numRef>
              <c:f>Sheet1!$B$7</c:f>
              <c:numCache>
                <c:formatCode>#,##0</c:formatCode>
                <c:ptCount val="1"/>
                <c:pt idx="0">
                  <c:v>5264</c:v>
                </c:pt>
              </c:numCache>
            </c:numRef>
          </c:val>
          <c:extLst>
            <c:ext xmlns:c16="http://schemas.microsoft.com/office/drawing/2014/chart" uri="{C3380CC4-5D6E-409C-BE32-E72D297353CC}">
              <c16:uniqueId val="{00000006-8A32-4795-8214-C6D11A9A8978}"/>
            </c:ext>
          </c:extLst>
        </c:ser>
        <c:ser>
          <c:idx val="6"/>
          <c:order val="6"/>
          <c:tx>
            <c:strRef>
              <c:f>Sheet1!$A$8</c:f>
              <c:strCache>
                <c:ptCount val="1"/>
                <c:pt idx="0">
                  <c:v>Jun-20</c:v>
                </c:pt>
              </c:strCache>
            </c:strRef>
          </c:tx>
          <c:spPr>
            <a:solidFill>
              <a:schemeClr val="accent1">
                <a:tint val="9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New</c:v>
                </c:pt>
              </c:strCache>
            </c:strRef>
          </c:cat>
          <c:val>
            <c:numRef>
              <c:f>Sheet1!$B$8</c:f>
              <c:numCache>
                <c:formatCode>#,##0</c:formatCode>
                <c:ptCount val="1"/>
                <c:pt idx="0">
                  <c:v>18974</c:v>
                </c:pt>
              </c:numCache>
            </c:numRef>
          </c:val>
          <c:extLst>
            <c:ext xmlns:c16="http://schemas.microsoft.com/office/drawing/2014/chart" uri="{C3380CC4-5D6E-409C-BE32-E72D297353CC}">
              <c16:uniqueId val="{00000007-8A32-4795-8214-C6D11A9A8978}"/>
            </c:ext>
          </c:extLst>
        </c:ser>
        <c:ser>
          <c:idx val="7"/>
          <c:order val="7"/>
          <c:tx>
            <c:strRef>
              <c:f>Sheet1!$A$9</c:f>
              <c:strCache>
                <c:ptCount val="1"/>
                <c:pt idx="0">
                  <c:v>May-20</c:v>
                </c:pt>
              </c:strCache>
            </c:strRef>
          </c:tx>
          <c:spPr>
            <a:solidFill>
              <a:schemeClr val="accent1">
                <a:tint val="8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New</c:v>
                </c:pt>
              </c:strCache>
            </c:strRef>
          </c:cat>
          <c:val>
            <c:numRef>
              <c:f>Sheet1!$B$9</c:f>
              <c:numCache>
                <c:formatCode>#,##0</c:formatCode>
                <c:ptCount val="1"/>
                <c:pt idx="0">
                  <c:v>2590</c:v>
                </c:pt>
              </c:numCache>
            </c:numRef>
          </c:val>
          <c:extLst>
            <c:ext xmlns:c16="http://schemas.microsoft.com/office/drawing/2014/chart" uri="{C3380CC4-5D6E-409C-BE32-E72D297353CC}">
              <c16:uniqueId val="{00000008-8A32-4795-8214-C6D11A9A8978}"/>
            </c:ext>
          </c:extLst>
        </c:ser>
        <c:ser>
          <c:idx val="8"/>
          <c:order val="8"/>
          <c:tx>
            <c:strRef>
              <c:f>Sheet1!$A$10</c:f>
              <c:strCache>
                <c:ptCount val="1"/>
                <c:pt idx="0">
                  <c:v>Apr-20</c:v>
                </c:pt>
              </c:strCache>
            </c:strRef>
          </c:tx>
          <c:spPr>
            <a:solidFill>
              <a:schemeClr val="accent1">
                <a:tint val="74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New</c:v>
                </c:pt>
              </c:strCache>
            </c:strRef>
          </c:cat>
          <c:val>
            <c:numRef>
              <c:f>Sheet1!$B$10</c:f>
              <c:numCache>
                <c:formatCode>#,##0</c:formatCode>
                <c:ptCount val="1"/>
                <c:pt idx="0">
                  <c:v>1741</c:v>
                </c:pt>
              </c:numCache>
            </c:numRef>
          </c:val>
          <c:extLst>
            <c:ext xmlns:c16="http://schemas.microsoft.com/office/drawing/2014/chart" uri="{C3380CC4-5D6E-409C-BE32-E72D297353CC}">
              <c16:uniqueId val="{00000009-8A32-4795-8214-C6D11A9A8978}"/>
            </c:ext>
          </c:extLst>
        </c:ser>
        <c:ser>
          <c:idx val="9"/>
          <c:order val="9"/>
          <c:tx>
            <c:strRef>
              <c:f>Sheet1!$A$11</c:f>
              <c:strCache>
                <c:ptCount val="1"/>
                <c:pt idx="0">
                  <c:v>Mar-20</c:v>
                </c:pt>
              </c:strCache>
            </c:strRef>
          </c:tx>
          <c:spPr>
            <a:solidFill>
              <a:schemeClr val="accent1">
                <a:tint val="63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New</c:v>
                </c:pt>
              </c:strCache>
            </c:strRef>
          </c:cat>
          <c:val>
            <c:numRef>
              <c:f>Sheet1!$B$11</c:f>
              <c:numCache>
                <c:formatCode>#,##0</c:formatCode>
                <c:ptCount val="1"/>
                <c:pt idx="0">
                  <c:v>8858</c:v>
                </c:pt>
              </c:numCache>
            </c:numRef>
          </c:val>
          <c:extLst>
            <c:ext xmlns:c16="http://schemas.microsoft.com/office/drawing/2014/chart" uri="{C3380CC4-5D6E-409C-BE32-E72D297353CC}">
              <c16:uniqueId val="{0000000A-8A32-4795-8214-C6D11A9A8978}"/>
            </c:ext>
          </c:extLst>
        </c:ser>
        <c:ser>
          <c:idx val="10"/>
          <c:order val="10"/>
          <c:tx>
            <c:strRef>
              <c:f>Sheet1!$A$12</c:f>
              <c:strCache>
                <c:ptCount val="1"/>
                <c:pt idx="0">
                  <c:v>Feb-20</c:v>
                </c:pt>
              </c:strCache>
            </c:strRef>
          </c:tx>
          <c:spPr>
            <a:solidFill>
              <a:schemeClr val="accent1">
                <a:tint val="52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New</c:v>
                </c:pt>
              </c:strCache>
            </c:strRef>
          </c:cat>
          <c:val>
            <c:numRef>
              <c:f>Sheet1!$B$12</c:f>
              <c:numCache>
                <c:formatCode>#,##0</c:formatCode>
                <c:ptCount val="1"/>
                <c:pt idx="0">
                  <c:v>21215</c:v>
                </c:pt>
              </c:numCache>
            </c:numRef>
          </c:val>
          <c:extLst>
            <c:ext xmlns:c16="http://schemas.microsoft.com/office/drawing/2014/chart" uri="{C3380CC4-5D6E-409C-BE32-E72D297353CC}">
              <c16:uniqueId val="{0000000B-8A32-4795-8214-C6D11A9A8978}"/>
            </c:ext>
          </c:extLst>
        </c:ser>
        <c:ser>
          <c:idx val="11"/>
          <c:order val="11"/>
          <c:tx>
            <c:strRef>
              <c:f>Sheet1!$A$13</c:f>
              <c:strCache>
                <c:ptCount val="1"/>
                <c:pt idx="0">
                  <c:v>Jan-20</c:v>
                </c:pt>
              </c:strCache>
            </c:strRef>
          </c:tx>
          <c:spPr>
            <a:solidFill>
              <a:schemeClr val="accent1">
                <a:tint val="41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New</c:v>
                </c:pt>
              </c:strCache>
            </c:strRef>
          </c:cat>
          <c:val>
            <c:numRef>
              <c:f>Sheet1!$B$13</c:f>
              <c:numCache>
                <c:formatCode>#,##0</c:formatCode>
                <c:ptCount val="1"/>
                <c:pt idx="0">
                  <c:v>3112</c:v>
                </c:pt>
              </c:numCache>
            </c:numRef>
          </c:val>
          <c:extLst>
            <c:ext xmlns:c16="http://schemas.microsoft.com/office/drawing/2014/chart" uri="{C3380CC4-5D6E-409C-BE32-E72D297353CC}">
              <c16:uniqueId val="{0000000C-8A32-4795-8214-C6D11A9A8978}"/>
            </c:ext>
          </c:extLst>
        </c:ser>
        <c:dLbls>
          <c:dLblPos val="outEnd"/>
          <c:showLegendKey val="0"/>
          <c:showVal val="1"/>
          <c:showCatName val="0"/>
          <c:showSerName val="0"/>
          <c:showPercent val="0"/>
          <c:showBubbleSize val="0"/>
        </c:dLbls>
        <c:gapWidth val="219"/>
        <c:overlap val="-27"/>
        <c:axId val="950998751"/>
        <c:axId val="948984271"/>
      </c:barChart>
      <c:catAx>
        <c:axId val="950998751"/>
        <c:scaling>
          <c:orientation val="minMax"/>
        </c:scaling>
        <c:delete val="1"/>
        <c:axPos val="b"/>
        <c:numFmt formatCode="General" sourceLinked="1"/>
        <c:majorTickMark val="none"/>
        <c:minorTickMark val="none"/>
        <c:tickLblPos val="nextTo"/>
        <c:crossAx val="948984271"/>
        <c:crosses val="autoZero"/>
        <c:auto val="1"/>
        <c:lblAlgn val="ctr"/>
        <c:lblOffset val="100"/>
        <c:noMultiLvlLbl val="0"/>
      </c:catAx>
      <c:valAx>
        <c:axId val="94898427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50998751"/>
        <c:crosses val="autoZero"/>
        <c:crossBetween val="between"/>
      </c:valAx>
      <c:spPr>
        <a:noFill/>
        <a:ln>
          <a:noFill/>
        </a:ln>
        <a:effectLst/>
      </c:spPr>
    </c:plotArea>
    <c:legend>
      <c:legendPos val="b"/>
      <c:layout>
        <c:manualLayout>
          <c:xMode val="edge"/>
          <c:yMode val="edge"/>
          <c:x val="9.3843527711210017E-2"/>
          <c:y val="0.93141834763053011"/>
          <c:w val="0.85096019247594046"/>
          <c:h val="5.303257083657527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2023</c:v>
                </c:pt>
              </c:strCache>
            </c:strRef>
          </c:tx>
          <c:spPr>
            <a:solidFill>
              <a:schemeClr val="accent1">
                <a:shade val="42000"/>
              </a:schemeClr>
            </a:solidFill>
            <a:ln>
              <a:noFill/>
            </a:ln>
            <a:effectLst/>
          </c:spPr>
          <c:invertIfNegative val="0"/>
          <c:cat>
            <c:strRef>
              <c:f>Sheet1!$A$2:$A$3</c:f>
              <c:strCache>
                <c:ptCount val="2"/>
                <c:pt idx="0">
                  <c:v>Active Registered Voters</c:v>
                </c:pt>
                <c:pt idx="1">
                  <c:v>Inactive Registered Voters</c:v>
                </c:pt>
              </c:strCache>
            </c:strRef>
          </c:cat>
          <c:val>
            <c:numRef>
              <c:f>Sheet1!$B$2:$B$3</c:f>
              <c:numCache>
                <c:formatCode>#,##0</c:formatCode>
                <c:ptCount val="2"/>
                <c:pt idx="0">
                  <c:v>3783006</c:v>
                </c:pt>
                <c:pt idx="1">
                  <c:v>559103</c:v>
                </c:pt>
              </c:numCache>
            </c:numRef>
          </c:val>
          <c:extLst>
            <c:ext xmlns:c16="http://schemas.microsoft.com/office/drawing/2014/chart" uri="{C3380CC4-5D6E-409C-BE32-E72D297353CC}">
              <c16:uniqueId val="{00000000-04EB-49B7-BA26-599E9BB41ED0}"/>
            </c:ext>
          </c:extLst>
        </c:ser>
        <c:ser>
          <c:idx val="1"/>
          <c:order val="1"/>
          <c:tx>
            <c:strRef>
              <c:f>Sheet1!$C$1</c:f>
              <c:strCache>
                <c:ptCount val="1"/>
                <c:pt idx="0">
                  <c:v>2022</c:v>
                </c:pt>
              </c:strCache>
            </c:strRef>
          </c:tx>
          <c:spPr>
            <a:solidFill>
              <a:schemeClr val="accent1">
                <a:shade val="55000"/>
              </a:schemeClr>
            </a:solidFill>
            <a:ln>
              <a:noFill/>
            </a:ln>
            <a:effectLst/>
          </c:spPr>
          <c:invertIfNegative val="0"/>
          <c:cat>
            <c:strRef>
              <c:f>Sheet1!$A$2:$A$3</c:f>
              <c:strCache>
                <c:ptCount val="2"/>
                <c:pt idx="0">
                  <c:v>Active Registered Voters</c:v>
                </c:pt>
                <c:pt idx="1">
                  <c:v>Inactive Registered Voters</c:v>
                </c:pt>
              </c:strCache>
            </c:strRef>
          </c:cat>
          <c:val>
            <c:numRef>
              <c:f>Sheet1!$C$2:$C$3</c:f>
              <c:numCache>
                <c:formatCode>#,##0</c:formatCode>
                <c:ptCount val="2"/>
                <c:pt idx="0">
                  <c:v>3839814</c:v>
                </c:pt>
                <c:pt idx="1">
                  <c:v>534344</c:v>
                </c:pt>
              </c:numCache>
            </c:numRef>
          </c:val>
          <c:extLst>
            <c:ext xmlns:c16="http://schemas.microsoft.com/office/drawing/2014/chart" uri="{C3380CC4-5D6E-409C-BE32-E72D297353CC}">
              <c16:uniqueId val="{00000001-04EB-49B7-BA26-599E9BB41ED0}"/>
            </c:ext>
          </c:extLst>
        </c:ser>
        <c:ser>
          <c:idx val="2"/>
          <c:order val="2"/>
          <c:tx>
            <c:strRef>
              <c:f>Sheet1!$D$1</c:f>
              <c:strCache>
                <c:ptCount val="1"/>
                <c:pt idx="0">
                  <c:v>2021</c:v>
                </c:pt>
              </c:strCache>
            </c:strRef>
          </c:tx>
          <c:spPr>
            <a:solidFill>
              <a:schemeClr val="accent1">
                <a:shade val="68000"/>
              </a:schemeClr>
            </a:solidFill>
            <a:ln>
              <a:noFill/>
            </a:ln>
            <a:effectLst/>
          </c:spPr>
          <c:invertIfNegative val="0"/>
          <c:cat>
            <c:strRef>
              <c:f>Sheet1!$A$2:$A$3</c:f>
              <c:strCache>
                <c:ptCount val="2"/>
                <c:pt idx="0">
                  <c:v>Active Registered Voters</c:v>
                </c:pt>
                <c:pt idx="1">
                  <c:v>Inactive Registered Voters</c:v>
                </c:pt>
              </c:strCache>
            </c:strRef>
          </c:cat>
          <c:val>
            <c:numRef>
              <c:f>Sheet1!$D$2:$D$3</c:f>
              <c:numCache>
                <c:formatCode>#,##0</c:formatCode>
                <c:ptCount val="2"/>
                <c:pt idx="0">
                  <c:v>3709640</c:v>
                </c:pt>
                <c:pt idx="1">
                  <c:v>469302</c:v>
                </c:pt>
              </c:numCache>
            </c:numRef>
          </c:val>
          <c:extLst>
            <c:ext xmlns:c16="http://schemas.microsoft.com/office/drawing/2014/chart" uri="{C3380CC4-5D6E-409C-BE32-E72D297353CC}">
              <c16:uniqueId val="{00000002-04EB-49B7-BA26-599E9BB41ED0}"/>
            </c:ext>
          </c:extLst>
        </c:ser>
        <c:ser>
          <c:idx val="3"/>
          <c:order val="3"/>
          <c:tx>
            <c:strRef>
              <c:f>Sheet1!$E$1</c:f>
              <c:strCache>
                <c:ptCount val="1"/>
                <c:pt idx="0">
                  <c:v>2020</c:v>
                </c:pt>
              </c:strCache>
            </c:strRef>
          </c:tx>
          <c:spPr>
            <a:solidFill>
              <a:schemeClr val="accent1">
                <a:shade val="80000"/>
              </a:schemeClr>
            </a:solidFill>
            <a:ln>
              <a:noFill/>
            </a:ln>
            <a:effectLst/>
          </c:spPr>
          <c:invertIfNegative val="0"/>
          <c:cat>
            <c:strRef>
              <c:f>Sheet1!$A$2:$A$3</c:f>
              <c:strCache>
                <c:ptCount val="2"/>
                <c:pt idx="0">
                  <c:v>Active Registered Voters</c:v>
                </c:pt>
                <c:pt idx="1">
                  <c:v>Inactive Registered Voters</c:v>
                </c:pt>
              </c:strCache>
            </c:strRef>
          </c:cat>
          <c:val>
            <c:numRef>
              <c:f>Sheet1!$E$2:$E$3</c:f>
              <c:numCache>
                <c:formatCode>#,##0</c:formatCode>
                <c:ptCount val="2"/>
                <c:pt idx="0">
                  <c:v>3757834</c:v>
                </c:pt>
                <c:pt idx="1">
                  <c:v>456548</c:v>
                </c:pt>
              </c:numCache>
            </c:numRef>
          </c:val>
          <c:extLst>
            <c:ext xmlns:c16="http://schemas.microsoft.com/office/drawing/2014/chart" uri="{C3380CC4-5D6E-409C-BE32-E72D297353CC}">
              <c16:uniqueId val="{00000003-04EB-49B7-BA26-599E9BB41ED0}"/>
            </c:ext>
          </c:extLst>
        </c:ser>
        <c:ser>
          <c:idx val="4"/>
          <c:order val="4"/>
          <c:tx>
            <c:strRef>
              <c:f>Sheet1!$F$1</c:f>
              <c:strCache>
                <c:ptCount val="1"/>
                <c:pt idx="0">
                  <c:v>2019</c:v>
                </c:pt>
              </c:strCache>
            </c:strRef>
          </c:tx>
          <c:spPr>
            <a:solidFill>
              <a:schemeClr val="accent1">
                <a:shade val="93000"/>
              </a:schemeClr>
            </a:solidFill>
            <a:ln>
              <a:noFill/>
            </a:ln>
            <a:effectLst/>
          </c:spPr>
          <c:invertIfNegative val="0"/>
          <c:cat>
            <c:strRef>
              <c:f>Sheet1!$A$2:$A$3</c:f>
              <c:strCache>
                <c:ptCount val="2"/>
                <c:pt idx="0">
                  <c:v>Active Registered Voters</c:v>
                </c:pt>
                <c:pt idx="1">
                  <c:v>Inactive Registered Voters</c:v>
                </c:pt>
              </c:strCache>
            </c:strRef>
          </c:cat>
          <c:val>
            <c:numRef>
              <c:f>Sheet1!$F$2:$F$3</c:f>
              <c:numCache>
                <c:formatCode>#,##0</c:formatCode>
                <c:ptCount val="2"/>
                <c:pt idx="0">
                  <c:v>3381672</c:v>
                </c:pt>
                <c:pt idx="1">
                  <c:v>505136</c:v>
                </c:pt>
              </c:numCache>
            </c:numRef>
          </c:val>
          <c:extLst>
            <c:ext xmlns:c16="http://schemas.microsoft.com/office/drawing/2014/chart" uri="{C3380CC4-5D6E-409C-BE32-E72D297353CC}">
              <c16:uniqueId val="{00000004-04EB-49B7-BA26-599E9BB41ED0}"/>
            </c:ext>
          </c:extLst>
        </c:ser>
        <c:ser>
          <c:idx val="5"/>
          <c:order val="5"/>
          <c:tx>
            <c:strRef>
              <c:f>Sheet1!$G$1</c:f>
              <c:strCache>
                <c:ptCount val="1"/>
                <c:pt idx="0">
                  <c:v>2018</c:v>
                </c:pt>
              </c:strCache>
            </c:strRef>
          </c:tx>
          <c:spPr>
            <a:solidFill>
              <a:schemeClr val="accent1">
                <a:tint val="94000"/>
              </a:schemeClr>
            </a:solidFill>
            <a:ln>
              <a:noFill/>
            </a:ln>
            <a:effectLst/>
          </c:spPr>
          <c:invertIfNegative val="0"/>
          <c:cat>
            <c:strRef>
              <c:f>Sheet1!$A$2:$A$3</c:f>
              <c:strCache>
                <c:ptCount val="2"/>
                <c:pt idx="0">
                  <c:v>Active Registered Voters</c:v>
                </c:pt>
                <c:pt idx="1">
                  <c:v>Inactive Registered Voters</c:v>
                </c:pt>
              </c:strCache>
            </c:strRef>
          </c:cat>
          <c:val>
            <c:numRef>
              <c:f>Sheet1!$G$2:$G$3</c:f>
              <c:numCache>
                <c:formatCode>#,##0</c:formatCode>
                <c:ptCount val="2"/>
                <c:pt idx="0">
                  <c:v>3354273</c:v>
                </c:pt>
                <c:pt idx="1">
                  <c:v>601438</c:v>
                </c:pt>
              </c:numCache>
            </c:numRef>
          </c:val>
          <c:extLst>
            <c:ext xmlns:c16="http://schemas.microsoft.com/office/drawing/2014/chart" uri="{C3380CC4-5D6E-409C-BE32-E72D297353CC}">
              <c16:uniqueId val="{00000005-04EB-49B7-BA26-599E9BB41ED0}"/>
            </c:ext>
          </c:extLst>
        </c:ser>
        <c:ser>
          <c:idx val="6"/>
          <c:order val="6"/>
          <c:tx>
            <c:strRef>
              <c:f>Sheet1!$H$1</c:f>
              <c:strCache>
                <c:ptCount val="1"/>
                <c:pt idx="0">
                  <c:v>2017</c:v>
                </c:pt>
              </c:strCache>
            </c:strRef>
          </c:tx>
          <c:spPr>
            <a:solidFill>
              <a:schemeClr val="accent1">
                <a:tint val="81000"/>
              </a:schemeClr>
            </a:solidFill>
            <a:ln>
              <a:noFill/>
            </a:ln>
            <a:effectLst/>
          </c:spPr>
          <c:invertIfNegative val="0"/>
          <c:cat>
            <c:strRef>
              <c:f>Sheet1!$A$2:$A$3</c:f>
              <c:strCache>
                <c:ptCount val="2"/>
                <c:pt idx="0">
                  <c:v>Active Registered Voters</c:v>
                </c:pt>
                <c:pt idx="1">
                  <c:v>Inactive Registered Voters</c:v>
                </c:pt>
              </c:strCache>
            </c:strRef>
          </c:cat>
          <c:val>
            <c:numRef>
              <c:f>Sheet1!$H$2:$H$3</c:f>
              <c:numCache>
                <c:formatCode>#,##0</c:formatCode>
                <c:ptCount val="2"/>
                <c:pt idx="0">
                  <c:v>3176367</c:v>
                </c:pt>
                <c:pt idx="1">
                  <c:v>567416</c:v>
                </c:pt>
              </c:numCache>
            </c:numRef>
          </c:val>
          <c:extLst>
            <c:ext xmlns:c16="http://schemas.microsoft.com/office/drawing/2014/chart" uri="{C3380CC4-5D6E-409C-BE32-E72D297353CC}">
              <c16:uniqueId val="{00000006-04EB-49B7-BA26-599E9BB41ED0}"/>
            </c:ext>
          </c:extLst>
        </c:ser>
        <c:ser>
          <c:idx val="7"/>
          <c:order val="7"/>
          <c:tx>
            <c:strRef>
              <c:f>Sheet1!$I$1</c:f>
              <c:strCache>
                <c:ptCount val="1"/>
                <c:pt idx="0">
                  <c:v>2016</c:v>
                </c:pt>
              </c:strCache>
            </c:strRef>
          </c:tx>
          <c:spPr>
            <a:solidFill>
              <a:schemeClr val="accent1">
                <a:tint val="69000"/>
              </a:schemeClr>
            </a:solidFill>
            <a:ln>
              <a:noFill/>
            </a:ln>
            <a:effectLst/>
          </c:spPr>
          <c:invertIfNegative val="0"/>
          <c:cat>
            <c:strRef>
              <c:f>Sheet1!$A$2:$A$3</c:f>
              <c:strCache>
                <c:ptCount val="2"/>
                <c:pt idx="0">
                  <c:v>Active Registered Voters</c:v>
                </c:pt>
                <c:pt idx="1">
                  <c:v>Inactive Registered Voters</c:v>
                </c:pt>
              </c:strCache>
            </c:strRef>
          </c:cat>
          <c:val>
            <c:numRef>
              <c:f>Sheet1!$I$2:$I$3</c:f>
              <c:numCache>
                <c:formatCode>#,##0</c:formatCode>
                <c:ptCount val="2"/>
                <c:pt idx="0">
                  <c:v>3292062</c:v>
                </c:pt>
                <c:pt idx="1">
                  <c:v>550676</c:v>
                </c:pt>
              </c:numCache>
            </c:numRef>
          </c:val>
          <c:extLst>
            <c:ext xmlns:c16="http://schemas.microsoft.com/office/drawing/2014/chart" uri="{C3380CC4-5D6E-409C-BE32-E72D297353CC}">
              <c16:uniqueId val="{00000007-04EB-49B7-BA26-599E9BB41ED0}"/>
            </c:ext>
          </c:extLst>
        </c:ser>
        <c:ser>
          <c:idx val="8"/>
          <c:order val="8"/>
          <c:tx>
            <c:strRef>
              <c:f>Sheet1!$J$1</c:f>
              <c:strCache>
                <c:ptCount val="1"/>
                <c:pt idx="0">
                  <c:v>2015</c:v>
                </c:pt>
              </c:strCache>
            </c:strRef>
          </c:tx>
          <c:spPr>
            <a:solidFill>
              <a:schemeClr val="accent1">
                <a:tint val="56000"/>
              </a:schemeClr>
            </a:solidFill>
            <a:ln>
              <a:noFill/>
            </a:ln>
            <a:effectLst/>
          </c:spPr>
          <c:invertIfNegative val="0"/>
          <c:cat>
            <c:strRef>
              <c:f>Sheet1!$A$2:$A$3</c:f>
              <c:strCache>
                <c:ptCount val="2"/>
                <c:pt idx="0">
                  <c:v>Active Registered Voters</c:v>
                </c:pt>
                <c:pt idx="1">
                  <c:v>Inactive Registered Voters</c:v>
                </c:pt>
              </c:strCache>
            </c:strRef>
          </c:cat>
          <c:val>
            <c:numRef>
              <c:f>Sheet1!$J$2:$J$3</c:f>
              <c:numCache>
                <c:formatCode>#,##0</c:formatCode>
                <c:ptCount val="2"/>
                <c:pt idx="0">
                  <c:v>2833321</c:v>
                </c:pt>
                <c:pt idx="1">
                  <c:v>685264</c:v>
                </c:pt>
              </c:numCache>
            </c:numRef>
          </c:val>
          <c:extLst>
            <c:ext xmlns:c16="http://schemas.microsoft.com/office/drawing/2014/chart" uri="{C3380CC4-5D6E-409C-BE32-E72D297353CC}">
              <c16:uniqueId val="{00000000-8449-4017-8C73-388EAD7BB44B}"/>
            </c:ext>
          </c:extLst>
        </c:ser>
        <c:ser>
          <c:idx val="9"/>
          <c:order val="9"/>
          <c:tx>
            <c:strRef>
              <c:f>Sheet1!$K$1</c:f>
              <c:strCache>
                <c:ptCount val="1"/>
                <c:pt idx="0">
                  <c:v>2014</c:v>
                </c:pt>
              </c:strCache>
            </c:strRef>
          </c:tx>
          <c:spPr>
            <a:solidFill>
              <a:schemeClr val="accent1">
                <a:tint val="43000"/>
              </a:schemeClr>
            </a:solidFill>
            <a:ln>
              <a:noFill/>
            </a:ln>
            <a:effectLst/>
          </c:spPr>
          <c:invertIfNegative val="0"/>
          <c:cat>
            <c:strRef>
              <c:f>Sheet1!$A$2:$A$3</c:f>
              <c:strCache>
                <c:ptCount val="2"/>
                <c:pt idx="0">
                  <c:v>Active Registered Voters</c:v>
                </c:pt>
                <c:pt idx="1">
                  <c:v>Inactive Registered Voters</c:v>
                </c:pt>
              </c:strCache>
            </c:strRef>
          </c:cat>
          <c:val>
            <c:numRef>
              <c:f>Sheet1!$K$2:$K$3</c:f>
              <c:numCache>
                <c:formatCode>#,##0</c:formatCode>
                <c:ptCount val="2"/>
                <c:pt idx="0">
                  <c:v>2907897</c:v>
                </c:pt>
                <c:pt idx="1">
                  <c:v>332900</c:v>
                </c:pt>
              </c:numCache>
            </c:numRef>
          </c:val>
          <c:extLst>
            <c:ext xmlns:c16="http://schemas.microsoft.com/office/drawing/2014/chart" uri="{C3380CC4-5D6E-409C-BE32-E72D297353CC}">
              <c16:uniqueId val="{00000000-CC2D-484D-A974-23AE49AA80EE}"/>
            </c:ext>
          </c:extLst>
        </c:ser>
        <c:dLbls>
          <c:showLegendKey val="0"/>
          <c:showVal val="0"/>
          <c:showCatName val="0"/>
          <c:showSerName val="0"/>
          <c:showPercent val="0"/>
          <c:showBubbleSize val="0"/>
        </c:dLbls>
        <c:gapWidth val="219"/>
        <c:overlap val="-27"/>
        <c:axId val="626207263"/>
        <c:axId val="368592687"/>
      </c:barChart>
      <c:catAx>
        <c:axId val="626207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8592687"/>
        <c:crosses val="autoZero"/>
        <c:auto val="1"/>
        <c:lblAlgn val="ctr"/>
        <c:lblOffset val="100"/>
        <c:noMultiLvlLbl val="0"/>
      </c:catAx>
      <c:valAx>
        <c:axId val="36859268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6207263"/>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Sheet1!$B$1</c:f>
              <c:strCache>
                <c:ptCount val="1"/>
                <c:pt idx="0">
                  <c:v>2023</c:v>
                </c:pt>
              </c:strCache>
            </c:strRef>
          </c:tx>
          <c:spPr>
            <a:solidFill>
              <a:schemeClr val="accent5">
                <a:shade val="5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Democrats</c:v>
                </c:pt>
                <c:pt idx="1">
                  <c:v>Republicans</c:v>
                </c:pt>
                <c:pt idx="2">
                  <c:v>Unaffiliated</c:v>
                </c:pt>
                <c:pt idx="3">
                  <c:v>Other</c:v>
                </c:pt>
              </c:strCache>
            </c:strRef>
          </c:cat>
          <c:val>
            <c:numRef>
              <c:f>Sheet1!$B$2:$B$5</c:f>
              <c:numCache>
                <c:formatCode>0.00%</c:formatCode>
                <c:ptCount val="4"/>
                <c:pt idx="0">
                  <c:v>0.26900000000000002</c:v>
                </c:pt>
                <c:pt idx="1">
                  <c:v>0.23799999999999999</c:v>
                </c:pt>
                <c:pt idx="2">
                  <c:v>0.47399999999999998</c:v>
                </c:pt>
                <c:pt idx="3">
                  <c:v>1.9E-2</c:v>
                </c:pt>
              </c:numCache>
            </c:numRef>
          </c:val>
          <c:extLst>
            <c:ext xmlns:c16="http://schemas.microsoft.com/office/drawing/2014/chart" uri="{C3380CC4-5D6E-409C-BE32-E72D297353CC}">
              <c16:uniqueId val="{00000000-E37F-43EC-B01C-E711940AB832}"/>
            </c:ext>
          </c:extLst>
        </c:ser>
        <c:ser>
          <c:idx val="1"/>
          <c:order val="1"/>
          <c:tx>
            <c:strRef>
              <c:f>Sheet1!$C$1</c:f>
              <c:strCache>
                <c:ptCount val="1"/>
                <c:pt idx="0">
                  <c:v>2022</c:v>
                </c:pt>
              </c:strCache>
            </c:strRef>
          </c:tx>
          <c:spPr>
            <a:solidFill>
              <a:schemeClr val="accent5">
                <a:shade val="7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Democrats</c:v>
                </c:pt>
                <c:pt idx="1">
                  <c:v>Republicans</c:v>
                </c:pt>
                <c:pt idx="2">
                  <c:v>Unaffiliated</c:v>
                </c:pt>
                <c:pt idx="3">
                  <c:v>Other</c:v>
                </c:pt>
              </c:strCache>
            </c:strRef>
          </c:cat>
          <c:val>
            <c:numRef>
              <c:f>Sheet1!$C$2:$C$5</c:f>
              <c:numCache>
                <c:formatCode>0.00%</c:formatCode>
                <c:ptCount val="4"/>
                <c:pt idx="0">
                  <c:v>0.27900000000000003</c:v>
                </c:pt>
                <c:pt idx="1">
                  <c:v>0.246</c:v>
                </c:pt>
                <c:pt idx="2">
                  <c:v>0.45600000000000002</c:v>
                </c:pt>
                <c:pt idx="3">
                  <c:v>1.7999999999999999E-2</c:v>
                </c:pt>
              </c:numCache>
            </c:numRef>
          </c:val>
          <c:extLst>
            <c:ext xmlns:c16="http://schemas.microsoft.com/office/drawing/2014/chart" uri="{C3380CC4-5D6E-409C-BE32-E72D297353CC}">
              <c16:uniqueId val="{00000001-E37F-43EC-B01C-E711940AB832}"/>
            </c:ext>
          </c:extLst>
        </c:ser>
        <c:ser>
          <c:idx val="2"/>
          <c:order val="2"/>
          <c:tx>
            <c:strRef>
              <c:f>Sheet1!$D$1</c:f>
              <c:strCache>
                <c:ptCount val="1"/>
                <c:pt idx="0">
                  <c:v>2020</c:v>
                </c:pt>
              </c:strCache>
            </c:strRef>
          </c:tx>
          <c:spPr>
            <a:solidFill>
              <a:schemeClr val="accent5">
                <a:shade val="9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Democrats</c:v>
                </c:pt>
                <c:pt idx="1">
                  <c:v>Republicans</c:v>
                </c:pt>
                <c:pt idx="2">
                  <c:v>Unaffiliated</c:v>
                </c:pt>
                <c:pt idx="3">
                  <c:v>Other</c:v>
                </c:pt>
              </c:strCache>
            </c:strRef>
          </c:cat>
          <c:val>
            <c:numRef>
              <c:f>Sheet1!$D$2:$D$5</c:f>
              <c:numCache>
                <c:formatCode>0.00%</c:formatCode>
                <c:ptCount val="4"/>
                <c:pt idx="0">
                  <c:v>0.31</c:v>
                </c:pt>
                <c:pt idx="1">
                  <c:v>0.28599999999999998</c:v>
                </c:pt>
                <c:pt idx="2">
                  <c:v>0.38800000000000001</c:v>
                </c:pt>
                <c:pt idx="3">
                  <c:v>1.0999999999999999E-2</c:v>
                </c:pt>
              </c:numCache>
            </c:numRef>
          </c:val>
          <c:extLst>
            <c:ext xmlns:c16="http://schemas.microsoft.com/office/drawing/2014/chart" uri="{C3380CC4-5D6E-409C-BE32-E72D297353CC}">
              <c16:uniqueId val="{00000002-E37F-43EC-B01C-E711940AB832}"/>
            </c:ext>
          </c:extLst>
        </c:ser>
        <c:ser>
          <c:idx val="3"/>
          <c:order val="3"/>
          <c:tx>
            <c:strRef>
              <c:f>Sheet1!$E$1</c:f>
              <c:strCache>
                <c:ptCount val="1"/>
                <c:pt idx="0">
                  <c:v>2018</c:v>
                </c:pt>
              </c:strCache>
            </c:strRef>
          </c:tx>
          <c:spPr>
            <a:solidFill>
              <a:schemeClr val="accent5">
                <a:tint val="9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Democrats</c:v>
                </c:pt>
                <c:pt idx="1">
                  <c:v>Republicans</c:v>
                </c:pt>
                <c:pt idx="2">
                  <c:v>Unaffiliated</c:v>
                </c:pt>
                <c:pt idx="3">
                  <c:v>Other</c:v>
                </c:pt>
              </c:strCache>
            </c:strRef>
          </c:cat>
          <c:val>
            <c:numRef>
              <c:f>Sheet1!$E$2:$E$5</c:f>
              <c:numCache>
                <c:formatCode>0.00%</c:formatCode>
                <c:ptCount val="4"/>
                <c:pt idx="0">
                  <c:v>0.32900000000000001</c:v>
                </c:pt>
                <c:pt idx="1">
                  <c:v>0.315</c:v>
                </c:pt>
                <c:pt idx="2">
                  <c:v>0.34</c:v>
                </c:pt>
                <c:pt idx="3">
                  <c:v>1.4999999999999999E-2</c:v>
                </c:pt>
              </c:numCache>
            </c:numRef>
          </c:val>
          <c:extLst>
            <c:ext xmlns:c16="http://schemas.microsoft.com/office/drawing/2014/chart" uri="{C3380CC4-5D6E-409C-BE32-E72D297353CC}">
              <c16:uniqueId val="{00000003-E37F-43EC-B01C-E711940AB832}"/>
            </c:ext>
          </c:extLst>
        </c:ser>
        <c:ser>
          <c:idx val="4"/>
          <c:order val="4"/>
          <c:tx>
            <c:strRef>
              <c:f>Sheet1!$F$1</c:f>
              <c:strCache>
                <c:ptCount val="1"/>
                <c:pt idx="0">
                  <c:v>2016</c:v>
                </c:pt>
              </c:strCache>
            </c:strRef>
          </c:tx>
          <c:spPr>
            <a:solidFill>
              <a:schemeClr val="accent5">
                <a:tint val="7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Democrats</c:v>
                </c:pt>
                <c:pt idx="1">
                  <c:v>Republicans</c:v>
                </c:pt>
                <c:pt idx="2">
                  <c:v>Unaffiliated</c:v>
                </c:pt>
                <c:pt idx="3">
                  <c:v>Other</c:v>
                </c:pt>
              </c:strCache>
            </c:strRef>
          </c:cat>
          <c:val>
            <c:numRef>
              <c:f>Sheet1!$F$2:$F$5</c:f>
              <c:numCache>
                <c:formatCode>0.00%</c:formatCode>
                <c:ptCount val="4"/>
                <c:pt idx="0">
                  <c:v>0.32800000000000001</c:v>
                </c:pt>
                <c:pt idx="1">
                  <c:v>0.33800000000000002</c:v>
                </c:pt>
                <c:pt idx="2">
                  <c:v>0.33200000000000002</c:v>
                </c:pt>
                <c:pt idx="3">
                  <c:v>1.2E-2</c:v>
                </c:pt>
              </c:numCache>
            </c:numRef>
          </c:val>
          <c:extLst>
            <c:ext xmlns:c16="http://schemas.microsoft.com/office/drawing/2014/chart" uri="{C3380CC4-5D6E-409C-BE32-E72D297353CC}">
              <c16:uniqueId val="{00000000-23BC-4703-B882-6CA3970740A8}"/>
            </c:ext>
          </c:extLst>
        </c:ser>
        <c:ser>
          <c:idx val="5"/>
          <c:order val="5"/>
          <c:tx>
            <c:strRef>
              <c:f>Sheet1!$G$1</c:f>
              <c:strCache>
                <c:ptCount val="1"/>
                <c:pt idx="0">
                  <c:v>2014</c:v>
                </c:pt>
              </c:strCache>
            </c:strRef>
          </c:tx>
          <c:spPr>
            <a:solidFill>
              <a:schemeClr val="accent5">
                <a:tint val="5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Democrats</c:v>
                </c:pt>
                <c:pt idx="1">
                  <c:v>Republicans</c:v>
                </c:pt>
                <c:pt idx="2">
                  <c:v>Unaffiliated</c:v>
                </c:pt>
                <c:pt idx="3">
                  <c:v>Other</c:v>
                </c:pt>
              </c:strCache>
            </c:strRef>
          </c:cat>
          <c:val>
            <c:numRef>
              <c:f>Sheet1!$G$2:$G$5</c:f>
              <c:numCache>
                <c:formatCode>0.00%</c:formatCode>
                <c:ptCount val="4"/>
                <c:pt idx="0">
                  <c:v>0.32</c:v>
                </c:pt>
                <c:pt idx="1">
                  <c:v>0.373</c:v>
                </c:pt>
                <c:pt idx="2">
                  <c:v>0.29299999999999998</c:v>
                </c:pt>
                <c:pt idx="3">
                  <c:v>1.2999999999999999E-2</c:v>
                </c:pt>
              </c:numCache>
            </c:numRef>
          </c:val>
          <c:extLst>
            <c:ext xmlns:c16="http://schemas.microsoft.com/office/drawing/2014/chart" uri="{C3380CC4-5D6E-409C-BE32-E72D297353CC}">
              <c16:uniqueId val="{00000000-EA8F-4514-9011-9F7DD2D97730}"/>
            </c:ext>
          </c:extLst>
        </c:ser>
        <c:dLbls>
          <c:dLblPos val="outEnd"/>
          <c:showLegendKey val="0"/>
          <c:showVal val="1"/>
          <c:showCatName val="0"/>
          <c:showSerName val="0"/>
          <c:showPercent val="0"/>
          <c:showBubbleSize val="0"/>
        </c:dLbls>
        <c:gapWidth val="219"/>
        <c:overlap val="-27"/>
        <c:axId val="786319824"/>
        <c:axId val="791242480"/>
      </c:barChart>
      <c:catAx>
        <c:axId val="7863198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1242480"/>
        <c:crosses val="autoZero"/>
        <c:auto val="1"/>
        <c:lblAlgn val="ctr"/>
        <c:lblOffset val="100"/>
        <c:noMultiLvlLbl val="0"/>
      </c:catAx>
      <c:valAx>
        <c:axId val="7912424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6319824"/>
        <c:crosses val="autoZero"/>
        <c:crossBetween val="between"/>
      </c:valAx>
      <c:spPr>
        <a:noFill/>
        <a:ln>
          <a:noFill/>
        </a:ln>
        <a:effectLst/>
      </c:spPr>
    </c:plotArea>
    <c:legend>
      <c:legendPos val="b"/>
      <c:layout>
        <c:manualLayout>
          <c:xMode val="edge"/>
          <c:yMode val="edge"/>
          <c:x val="0.22278216997286712"/>
          <c:y val="0.91129611983215475"/>
          <c:w val="0.42654094515337898"/>
          <c:h val="6.700072279567621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85119718843016"/>
          <c:y val="1.9118131025161196E-2"/>
          <c:w val="0.8365150823538362"/>
          <c:h val="0.72698951824806546"/>
        </c:manualLayout>
      </c:layout>
      <c:lineChart>
        <c:grouping val="standard"/>
        <c:varyColors val="0"/>
        <c:ser>
          <c:idx val="0"/>
          <c:order val="0"/>
          <c:tx>
            <c:strRef>
              <c:f>Sheet1!$B$1</c:f>
              <c:strCache>
                <c:ptCount val="1"/>
                <c:pt idx="0">
                  <c:v>New</c:v>
                </c:pt>
              </c:strCache>
            </c:strRef>
          </c:tx>
          <c:spPr>
            <a:ln w="28575" cap="rnd">
              <a:solidFill>
                <a:schemeClr val="accent1"/>
              </a:solidFill>
              <a:round/>
            </a:ln>
            <a:effectLst/>
          </c:spPr>
          <c:marker>
            <c:symbol val="none"/>
          </c:marker>
          <c:cat>
            <c:numRef>
              <c:f>Sheet1!$A$8:$A$15</c:f>
              <c:numCache>
                <c:formatCode>d\-mmm</c:formatCode>
                <c:ptCount val="8"/>
                <c:pt idx="0">
                  <c:v>45229</c:v>
                </c:pt>
                <c:pt idx="1">
                  <c:v>45230</c:v>
                </c:pt>
                <c:pt idx="2">
                  <c:v>45231</c:v>
                </c:pt>
                <c:pt idx="3">
                  <c:v>45232</c:v>
                </c:pt>
                <c:pt idx="4">
                  <c:v>45233</c:v>
                </c:pt>
                <c:pt idx="5">
                  <c:v>45234</c:v>
                </c:pt>
                <c:pt idx="6">
                  <c:v>45236</c:v>
                </c:pt>
                <c:pt idx="7">
                  <c:v>45237</c:v>
                </c:pt>
              </c:numCache>
            </c:numRef>
          </c:cat>
          <c:val>
            <c:numRef>
              <c:f>Sheet1!$B$8:$B$15</c:f>
              <c:numCache>
                <c:formatCode>#,##0</c:formatCode>
                <c:ptCount val="8"/>
                <c:pt idx="0">
                  <c:v>9</c:v>
                </c:pt>
                <c:pt idx="1">
                  <c:v>7</c:v>
                </c:pt>
                <c:pt idx="2">
                  <c:v>3</c:v>
                </c:pt>
                <c:pt idx="3">
                  <c:v>12</c:v>
                </c:pt>
                <c:pt idx="4">
                  <c:v>9</c:v>
                </c:pt>
                <c:pt idx="5">
                  <c:v>11</c:v>
                </c:pt>
                <c:pt idx="6">
                  <c:v>64</c:v>
                </c:pt>
                <c:pt idx="7">
                  <c:v>431</c:v>
                </c:pt>
              </c:numCache>
            </c:numRef>
          </c:val>
          <c:smooth val="0"/>
          <c:extLst>
            <c:ext xmlns:c16="http://schemas.microsoft.com/office/drawing/2014/chart" uri="{C3380CC4-5D6E-409C-BE32-E72D297353CC}">
              <c16:uniqueId val="{00000000-842B-435C-A9C3-DB643F0395AF}"/>
            </c:ext>
          </c:extLst>
        </c:ser>
        <c:ser>
          <c:idx val="1"/>
          <c:order val="1"/>
          <c:tx>
            <c:strRef>
              <c:f>Sheet1!$C$1</c:f>
              <c:strCache>
                <c:ptCount val="1"/>
                <c:pt idx="0">
                  <c:v>Update/vote</c:v>
                </c:pt>
              </c:strCache>
            </c:strRef>
          </c:tx>
          <c:spPr>
            <a:ln w="28575" cap="rnd">
              <a:solidFill>
                <a:schemeClr val="accent2"/>
              </a:solidFill>
              <a:round/>
            </a:ln>
            <a:effectLst/>
          </c:spPr>
          <c:marker>
            <c:symbol val="none"/>
          </c:marker>
          <c:cat>
            <c:numRef>
              <c:f>Sheet1!$A$8:$A$15</c:f>
              <c:numCache>
                <c:formatCode>d\-mmm</c:formatCode>
                <c:ptCount val="8"/>
                <c:pt idx="0">
                  <c:v>45229</c:v>
                </c:pt>
                <c:pt idx="1">
                  <c:v>45230</c:v>
                </c:pt>
                <c:pt idx="2">
                  <c:v>45231</c:v>
                </c:pt>
                <c:pt idx="3">
                  <c:v>45232</c:v>
                </c:pt>
                <c:pt idx="4">
                  <c:v>45233</c:v>
                </c:pt>
                <c:pt idx="5">
                  <c:v>45234</c:v>
                </c:pt>
                <c:pt idx="6">
                  <c:v>45236</c:v>
                </c:pt>
                <c:pt idx="7">
                  <c:v>45237</c:v>
                </c:pt>
              </c:numCache>
            </c:numRef>
          </c:cat>
          <c:val>
            <c:numRef>
              <c:f>Sheet1!$C$8:$C$15</c:f>
              <c:numCache>
                <c:formatCode>#,##0</c:formatCode>
                <c:ptCount val="8"/>
                <c:pt idx="0">
                  <c:v>53</c:v>
                </c:pt>
                <c:pt idx="1">
                  <c:v>47</c:v>
                </c:pt>
                <c:pt idx="2">
                  <c:v>66</c:v>
                </c:pt>
                <c:pt idx="3">
                  <c:v>80</c:v>
                </c:pt>
                <c:pt idx="4">
                  <c:v>102</c:v>
                </c:pt>
                <c:pt idx="5">
                  <c:v>39</c:v>
                </c:pt>
                <c:pt idx="6">
                  <c:v>398</c:v>
                </c:pt>
                <c:pt idx="7">
                  <c:v>2718</c:v>
                </c:pt>
              </c:numCache>
            </c:numRef>
          </c:val>
          <c:smooth val="0"/>
          <c:extLst>
            <c:ext xmlns:c16="http://schemas.microsoft.com/office/drawing/2014/chart" uri="{C3380CC4-5D6E-409C-BE32-E72D297353CC}">
              <c16:uniqueId val="{00000000-B32F-4F19-9D2D-83583583A131}"/>
            </c:ext>
          </c:extLst>
        </c:ser>
        <c:ser>
          <c:idx val="2"/>
          <c:order val="2"/>
          <c:tx>
            <c:strRef>
              <c:f>Sheet1!$D$1</c:f>
              <c:strCache>
                <c:ptCount val="1"/>
                <c:pt idx="0">
                  <c:v>Vote In-Person</c:v>
                </c:pt>
              </c:strCache>
            </c:strRef>
          </c:tx>
          <c:spPr>
            <a:ln w="28575" cap="rnd">
              <a:solidFill>
                <a:schemeClr val="accent3"/>
              </a:solidFill>
              <a:round/>
            </a:ln>
            <a:effectLst/>
          </c:spPr>
          <c:marker>
            <c:symbol val="none"/>
          </c:marker>
          <c:cat>
            <c:numRef>
              <c:f>Sheet1!$A$8:$A$15</c:f>
              <c:numCache>
                <c:formatCode>d\-mmm</c:formatCode>
                <c:ptCount val="8"/>
                <c:pt idx="0">
                  <c:v>45229</c:v>
                </c:pt>
                <c:pt idx="1">
                  <c:v>45230</c:v>
                </c:pt>
                <c:pt idx="2">
                  <c:v>45231</c:v>
                </c:pt>
                <c:pt idx="3">
                  <c:v>45232</c:v>
                </c:pt>
                <c:pt idx="4">
                  <c:v>45233</c:v>
                </c:pt>
                <c:pt idx="5">
                  <c:v>45234</c:v>
                </c:pt>
                <c:pt idx="6">
                  <c:v>45236</c:v>
                </c:pt>
                <c:pt idx="7">
                  <c:v>45237</c:v>
                </c:pt>
              </c:numCache>
            </c:numRef>
          </c:cat>
          <c:val>
            <c:numRef>
              <c:f>Sheet1!$D$8:$D$15</c:f>
              <c:numCache>
                <c:formatCode>#,##0</c:formatCode>
                <c:ptCount val="8"/>
                <c:pt idx="0">
                  <c:v>342</c:v>
                </c:pt>
                <c:pt idx="1">
                  <c:v>326</c:v>
                </c:pt>
                <c:pt idx="2">
                  <c:v>349</c:v>
                </c:pt>
                <c:pt idx="3">
                  <c:v>406</c:v>
                </c:pt>
                <c:pt idx="4">
                  <c:v>470</c:v>
                </c:pt>
                <c:pt idx="5">
                  <c:v>308</c:v>
                </c:pt>
                <c:pt idx="6">
                  <c:v>1783</c:v>
                </c:pt>
                <c:pt idx="7">
                  <c:v>14484</c:v>
                </c:pt>
              </c:numCache>
            </c:numRef>
          </c:val>
          <c:smooth val="0"/>
          <c:extLst>
            <c:ext xmlns:c16="http://schemas.microsoft.com/office/drawing/2014/chart" uri="{C3380CC4-5D6E-409C-BE32-E72D297353CC}">
              <c16:uniqueId val="{00000001-B32F-4F19-9D2D-83583583A131}"/>
            </c:ext>
          </c:extLst>
        </c:ser>
        <c:ser>
          <c:idx val="3"/>
          <c:order val="3"/>
          <c:tx>
            <c:strRef>
              <c:f>Sheet1!$E$1</c:f>
              <c:strCache>
                <c:ptCount val="1"/>
                <c:pt idx="0">
                  <c:v>Total</c:v>
                </c:pt>
              </c:strCache>
            </c:strRef>
          </c:tx>
          <c:spPr>
            <a:ln w="28575" cap="rnd">
              <a:solidFill>
                <a:schemeClr val="accent4"/>
              </a:solidFill>
              <a:round/>
            </a:ln>
            <a:effectLst/>
          </c:spPr>
          <c:marker>
            <c:symbol val="none"/>
          </c:marker>
          <c:cat>
            <c:numRef>
              <c:f>Sheet1!$A$8:$A$15</c:f>
              <c:numCache>
                <c:formatCode>d\-mmm</c:formatCode>
                <c:ptCount val="8"/>
                <c:pt idx="0">
                  <c:v>45229</c:v>
                </c:pt>
                <c:pt idx="1">
                  <c:v>45230</c:v>
                </c:pt>
                <c:pt idx="2">
                  <c:v>45231</c:v>
                </c:pt>
                <c:pt idx="3">
                  <c:v>45232</c:v>
                </c:pt>
                <c:pt idx="4">
                  <c:v>45233</c:v>
                </c:pt>
                <c:pt idx="5">
                  <c:v>45234</c:v>
                </c:pt>
                <c:pt idx="6">
                  <c:v>45236</c:v>
                </c:pt>
                <c:pt idx="7">
                  <c:v>45237</c:v>
                </c:pt>
              </c:numCache>
            </c:numRef>
          </c:cat>
          <c:val>
            <c:numRef>
              <c:f>Sheet1!$E$8:$E$15</c:f>
              <c:numCache>
                <c:formatCode>#,##0</c:formatCode>
                <c:ptCount val="8"/>
                <c:pt idx="0">
                  <c:v>404</c:v>
                </c:pt>
                <c:pt idx="1">
                  <c:v>380</c:v>
                </c:pt>
                <c:pt idx="2">
                  <c:v>418</c:v>
                </c:pt>
                <c:pt idx="3">
                  <c:v>498</c:v>
                </c:pt>
                <c:pt idx="4">
                  <c:v>581</c:v>
                </c:pt>
                <c:pt idx="5">
                  <c:v>358</c:v>
                </c:pt>
                <c:pt idx="6">
                  <c:v>2245</c:v>
                </c:pt>
                <c:pt idx="7">
                  <c:v>17633</c:v>
                </c:pt>
              </c:numCache>
            </c:numRef>
          </c:val>
          <c:smooth val="0"/>
          <c:extLst>
            <c:ext xmlns:c16="http://schemas.microsoft.com/office/drawing/2014/chart" uri="{C3380CC4-5D6E-409C-BE32-E72D297353CC}">
              <c16:uniqueId val="{00000002-B32F-4F19-9D2D-83583583A131}"/>
            </c:ext>
          </c:extLst>
        </c:ser>
        <c:dLbls>
          <c:showLegendKey val="0"/>
          <c:showVal val="0"/>
          <c:showCatName val="0"/>
          <c:showSerName val="0"/>
          <c:showPercent val="0"/>
          <c:showBubbleSize val="0"/>
        </c:dLbls>
        <c:smooth val="0"/>
        <c:axId val="212752576"/>
        <c:axId val="212752160"/>
      </c:lineChart>
      <c:dateAx>
        <c:axId val="212752576"/>
        <c:scaling>
          <c:orientation val="minMax"/>
        </c:scaling>
        <c:delete val="1"/>
        <c:axPos val="b"/>
        <c:numFmt formatCode="d\-mmm" sourceLinked="1"/>
        <c:majorTickMark val="none"/>
        <c:minorTickMark val="none"/>
        <c:tickLblPos val="nextTo"/>
        <c:crossAx val="212752160"/>
        <c:crosses val="autoZero"/>
        <c:auto val="1"/>
        <c:lblOffset val="100"/>
        <c:baseTimeUnit val="days"/>
      </c:dateAx>
      <c:valAx>
        <c:axId val="2127521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75257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pieChart>
        <c:varyColors val="1"/>
        <c:ser>
          <c:idx val="0"/>
          <c:order val="0"/>
          <c:tx>
            <c:strRef>
              <c:f>Sheet1!$B$1</c:f>
              <c:strCache>
                <c:ptCount val="1"/>
                <c:pt idx="0">
                  <c:v>Votes</c:v>
                </c:pt>
              </c:strCache>
            </c:strRef>
          </c:tx>
          <c:dPt>
            <c:idx val="0"/>
            <c:bubble3D val="0"/>
            <c:spPr>
              <a:solidFill>
                <a:schemeClr val="accent5">
                  <a:shade val="76000"/>
                </a:schemeClr>
              </a:solidFill>
              <a:ln w="19050">
                <a:solidFill>
                  <a:schemeClr val="lt1"/>
                </a:solidFill>
              </a:ln>
              <a:effectLst/>
            </c:spPr>
            <c:extLst>
              <c:ext xmlns:c16="http://schemas.microsoft.com/office/drawing/2014/chart" uri="{C3380CC4-5D6E-409C-BE32-E72D297353CC}">
                <c16:uniqueId val="{00000001-23A4-4743-82E0-37702C86C1CF}"/>
              </c:ext>
            </c:extLst>
          </c:dPt>
          <c:dPt>
            <c:idx val="1"/>
            <c:bubble3D val="0"/>
            <c:spPr>
              <a:solidFill>
                <a:schemeClr val="accent5">
                  <a:tint val="77000"/>
                </a:schemeClr>
              </a:solidFill>
              <a:ln w="19050">
                <a:solidFill>
                  <a:schemeClr val="lt1"/>
                </a:solidFill>
              </a:ln>
              <a:effectLst/>
            </c:spPr>
            <c:extLst>
              <c:ext xmlns:c16="http://schemas.microsoft.com/office/drawing/2014/chart" uri="{C3380CC4-5D6E-409C-BE32-E72D297353CC}">
                <c16:uniqueId val="{00000002-23A4-4743-82E0-37702C86C1CF}"/>
              </c:ext>
            </c:extLst>
          </c:dPt>
          <c:dLbls>
            <c:dLbl>
              <c:idx val="0"/>
              <c:layout>
                <c:manualLayout>
                  <c:x val="3.9752702821839153E-2"/>
                  <c:y val="6.3085542770367986E-2"/>
                </c:manualLayout>
              </c:layout>
              <c:tx>
                <c:rich>
                  <a:bodyPr rot="0" spcFirstLastPara="1" vertOverflow="clip" horzOverflow="clip" vert="horz" wrap="square" lIns="38100" tIns="19050" rIns="38100" bIns="19050" anchor="ctr" anchorCtr="1">
                    <a:noAutofit/>
                  </a:bodyPr>
                  <a:lstStyle/>
                  <a:p>
                    <a:pPr>
                      <a:defRPr sz="2400" b="0" i="0" u="none" strike="noStrike" kern="1200" baseline="0">
                        <a:ln>
                          <a:noFill/>
                        </a:ln>
                        <a:solidFill>
                          <a:schemeClr val="dk1">
                            <a:lumMod val="65000"/>
                            <a:lumOff val="35000"/>
                          </a:schemeClr>
                        </a:solidFill>
                        <a:latin typeface="+mn-lt"/>
                        <a:ea typeface="+mn-ea"/>
                        <a:cs typeface="+mn-cs"/>
                      </a:defRPr>
                    </a:pPr>
                    <a:fld id="{5A1B8AFA-C461-43BB-97BC-C5FE45150BE4}" type="CATEGORYNAME">
                      <a:rPr lang="en-US" sz="2400" smtClean="0"/>
                      <a:pPr>
                        <a:defRPr sz="2400"/>
                      </a:pPr>
                      <a:t>[CATEGORY NAME]</a:t>
                    </a:fld>
                    <a:r>
                      <a:rPr lang="en-US" sz="2400" baseline="0" dirty="0"/>
                      <a:t> </a:t>
                    </a:r>
                    <a:fld id="{7B50E13F-7C81-4013-90BC-BDB157DE4AA1}" type="VALUE">
                      <a:rPr lang="en-US" sz="2400" baseline="0" smtClean="0"/>
                      <a:pPr>
                        <a:defRPr sz="2400"/>
                      </a:pPr>
                      <a:t>[VALUE]</a:t>
                    </a:fld>
                    <a:endParaRPr lang="en-US" sz="2400" baseline="0" dirty="0"/>
                  </a:p>
                  <a:p>
                    <a:pPr>
                      <a:defRPr sz="2400"/>
                    </a:pPr>
                    <a:fld id="{0BAA8E10-F6C6-4FC1-AB67-86054B511CC5}" type="PERCENTAGE">
                      <a:rPr lang="en-US" sz="2400" baseline="0" smtClean="0"/>
                      <a:pPr>
                        <a:defRPr sz="2400"/>
                      </a:pPr>
                      <a:t>[PERCENTAGE]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sz="2400" b="0" i="0" u="none" strike="noStrike" kern="1200" baseline="0">
                      <a:ln>
                        <a:noFill/>
                      </a:ln>
                      <a:solidFill>
                        <a:schemeClr val="dk1">
                          <a:lumMod val="65000"/>
                          <a:lumOff val="3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5834493928892934"/>
                      <c:h val="0.18390757946513347"/>
                    </c:manualLayout>
                  </c15:layout>
                  <c15:dlblFieldTable/>
                  <c15:showDataLabelsRange val="0"/>
                </c:ext>
                <c:ext xmlns:c16="http://schemas.microsoft.com/office/drawing/2014/chart" uri="{C3380CC4-5D6E-409C-BE32-E72D297353CC}">
                  <c16:uniqueId val="{00000001-23A4-4743-82E0-37702C86C1CF}"/>
                </c:ext>
              </c:extLst>
            </c:dLbl>
            <c:dLbl>
              <c:idx val="1"/>
              <c:layout>
                <c:manualLayout>
                  <c:x val="-3.7254392712795681E-2"/>
                  <c:y val="7.6036770999381477E-3"/>
                </c:manualLayout>
              </c:layout>
              <c:tx>
                <c:rich>
                  <a:bodyPr rot="0" spcFirstLastPara="1" vertOverflow="clip" horzOverflow="clip" vert="horz" wrap="square" lIns="38100" tIns="19050" rIns="38100" bIns="19050" anchor="ctr" anchorCtr="1">
                    <a:noAutofit/>
                  </a:bodyPr>
                  <a:lstStyle/>
                  <a:p>
                    <a:pPr>
                      <a:defRPr sz="2400" b="0" i="0" u="none" strike="noStrike" kern="1200" baseline="0">
                        <a:ln>
                          <a:noFill/>
                        </a:ln>
                        <a:solidFill>
                          <a:schemeClr val="dk1">
                            <a:lumMod val="65000"/>
                            <a:lumOff val="35000"/>
                          </a:schemeClr>
                        </a:solidFill>
                        <a:latin typeface="+mn-lt"/>
                        <a:ea typeface="+mn-ea"/>
                        <a:cs typeface="+mn-cs"/>
                      </a:defRPr>
                    </a:pPr>
                    <a:fld id="{94F283BF-2826-48FC-AFB6-B6064B33C740}" type="CATEGORYNAME">
                      <a:rPr lang="en-US" sz="2400" smtClean="0"/>
                      <a:pPr>
                        <a:defRPr sz="2400"/>
                      </a:pPr>
                      <a:t>[CATEGORY NAME]</a:t>
                    </a:fld>
                    <a:r>
                      <a:rPr lang="en-US" sz="2400" baseline="0" dirty="0"/>
                      <a:t> </a:t>
                    </a:r>
                    <a:fld id="{F5B1420A-87F5-4F50-BD15-836455F9D982}" type="VALUE">
                      <a:rPr lang="en-US" sz="2400" baseline="0" smtClean="0"/>
                      <a:pPr>
                        <a:defRPr sz="2400"/>
                      </a:pPr>
                      <a:t>[VALUE]</a:t>
                    </a:fld>
                    <a:r>
                      <a:rPr lang="en-US" sz="2400" baseline="0" dirty="0"/>
                      <a:t> </a:t>
                    </a:r>
                  </a:p>
                  <a:p>
                    <a:pPr>
                      <a:defRPr sz="2400"/>
                    </a:pPr>
                    <a:fld id="{F59CE4F8-0A09-424F-824D-44288CDA4041}" type="PERCENTAGE">
                      <a:rPr lang="en-US" sz="2400" baseline="0" smtClean="0"/>
                      <a:pPr>
                        <a:defRPr sz="2400"/>
                      </a:pPr>
                      <a:t>[PERCENTAGE]</a:t>
                    </a:fld>
                    <a:endParaRPr lang="en-US"/>
                  </a:p>
                </c:rich>
              </c:tx>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sz="2400" b="0" i="0" u="none" strike="noStrike" kern="1200" baseline="0">
                      <a:ln>
                        <a:noFill/>
                      </a:ln>
                      <a:solidFill>
                        <a:schemeClr val="dk1">
                          <a:lumMod val="65000"/>
                          <a:lumOff val="3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435786167565386"/>
                      <c:h val="0.17731136808806841"/>
                    </c:manualLayout>
                  </c15:layout>
                  <c15:dlblFieldTable/>
                  <c15:showDataLabelsRange val="0"/>
                </c:ext>
                <c:ext xmlns:c16="http://schemas.microsoft.com/office/drawing/2014/chart" uri="{C3380CC4-5D6E-409C-BE32-E72D297353CC}">
                  <c16:uniqueId val="{00000002-23A4-4743-82E0-37702C86C1CF}"/>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2400" b="0" i="0" u="none" strike="noStrike" kern="1200" baseline="0">
                    <a:ln>
                      <a:noFill/>
                    </a:ln>
                    <a:solidFill>
                      <a:schemeClr val="dk1">
                        <a:lumMod val="65000"/>
                        <a:lumOff val="35000"/>
                      </a:schemeClr>
                    </a:solidFill>
                    <a:latin typeface="+mn-lt"/>
                    <a:ea typeface="+mn-ea"/>
                    <a:cs typeface="+mn-cs"/>
                  </a:defRPr>
                </a:pPr>
                <a:endParaRPr lang="en-US"/>
              </a:p>
            </c:txPr>
            <c:dLblPos val="outEnd"/>
            <c:showLegendKey val="0"/>
            <c:showVal val="1"/>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BMD</c:v>
                </c:pt>
                <c:pt idx="1">
                  <c:v>Paper</c:v>
                </c:pt>
              </c:strCache>
            </c:strRef>
          </c:cat>
          <c:val>
            <c:numRef>
              <c:f>Sheet1!$B$2:$B$3</c:f>
              <c:numCache>
                <c:formatCode>General</c:formatCode>
                <c:ptCount val="2"/>
                <c:pt idx="0">
                  <c:v>9802</c:v>
                </c:pt>
                <c:pt idx="1">
                  <c:v>13042</c:v>
                </c:pt>
              </c:numCache>
            </c:numRef>
          </c:val>
          <c:extLst>
            <c:ext xmlns:c16="http://schemas.microsoft.com/office/drawing/2014/chart" uri="{C3380CC4-5D6E-409C-BE32-E72D297353CC}">
              <c16:uniqueId val="{00000000-23A4-4743-82E0-37702C86C1CF}"/>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n>
            <a:noFill/>
          </a:ln>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5496595534254"/>
          <c:y val="9.7555510511939086E-2"/>
          <c:w val="0.88012666894899005"/>
          <c:h val="0.7010919399963873"/>
        </c:manualLayout>
      </c:layout>
      <c:lineChart>
        <c:grouping val="standard"/>
        <c:varyColors val="0"/>
        <c:ser>
          <c:idx val="0"/>
          <c:order val="0"/>
          <c:tx>
            <c:strRef>
              <c:f>Sheet1!$C$1</c:f>
              <c:strCache>
                <c:ptCount val="1"/>
                <c:pt idx="0">
                  <c:v>Colorado</c:v>
                </c:pt>
              </c:strCache>
            </c:strRef>
          </c:tx>
          <c:spPr>
            <a:ln w="28575" cap="rnd">
              <a:solidFill>
                <a:schemeClr val="accent1"/>
              </a:solidFill>
              <a:round/>
            </a:ln>
            <a:effectLst/>
          </c:spPr>
          <c:marker>
            <c:symbol val="none"/>
          </c:marker>
          <c:cat>
            <c:strRef>
              <c:f>Sheet1!$B$2:$B$13</c:f>
              <c:strCache>
                <c:ptCount val="12"/>
                <c:pt idx="0">
                  <c:v>Presidential 2000</c:v>
                </c:pt>
                <c:pt idx="1">
                  <c:v>Midterm 2002</c:v>
                </c:pt>
                <c:pt idx="2">
                  <c:v>Presidential 2004</c:v>
                </c:pt>
                <c:pt idx="3">
                  <c:v>Midterm 2006</c:v>
                </c:pt>
                <c:pt idx="4">
                  <c:v>Presidential 2008</c:v>
                </c:pt>
                <c:pt idx="5">
                  <c:v>Midterm 2010</c:v>
                </c:pt>
                <c:pt idx="6">
                  <c:v>Presidential 2012</c:v>
                </c:pt>
                <c:pt idx="7">
                  <c:v>Midterm 2014</c:v>
                </c:pt>
                <c:pt idx="8">
                  <c:v>Presidential 2016</c:v>
                </c:pt>
                <c:pt idx="9">
                  <c:v>Midterm 2018</c:v>
                </c:pt>
                <c:pt idx="10">
                  <c:v>Presidential 2020</c:v>
                </c:pt>
                <c:pt idx="11">
                  <c:v>Midterm 2022</c:v>
                </c:pt>
              </c:strCache>
            </c:strRef>
          </c:cat>
          <c:val>
            <c:numRef>
              <c:f>Sheet1!$C$2:$C$13</c:f>
              <c:numCache>
                <c:formatCode>0.0%</c:formatCode>
                <c:ptCount val="12"/>
                <c:pt idx="0">
                  <c:v>0.57499999999999996</c:v>
                </c:pt>
                <c:pt idx="1">
                  <c:v>0.46600000000000003</c:v>
                </c:pt>
                <c:pt idx="2">
                  <c:v>0.67300000000000004</c:v>
                </c:pt>
                <c:pt idx="3">
                  <c:v>0.48099999999999998</c:v>
                </c:pt>
                <c:pt idx="4">
                  <c:v>0.71599999999999997</c:v>
                </c:pt>
                <c:pt idx="5">
                  <c:v>0.51700000000000002</c:v>
                </c:pt>
                <c:pt idx="6">
                  <c:v>0.70599999999999996</c:v>
                </c:pt>
                <c:pt idx="7">
                  <c:v>0.54700000000000004</c:v>
                </c:pt>
                <c:pt idx="8">
                  <c:v>0.71899999999999997</c:v>
                </c:pt>
                <c:pt idx="9">
                  <c:v>0.63</c:v>
                </c:pt>
                <c:pt idx="10">
                  <c:v>0.76400000000000001</c:v>
                </c:pt>
                <c:pt idx="11">
                  <c:v>0.58499999999999996</c:v>
                </c:pt>
              </c:numCache>
            </c:numRef>
          </c:val>
          <c:smooth val="0"/>
          <c:extLst>
            <c:ext xmlns:c16="http://schemas.microsoft.com/office/drawing/2014/chart" uri="{C3380CC4-5D6E-409C-BE32-E72D297353CC}">
              <c16:uniqueId val="{00000000-9AA3-4D8D-ACF6-A073F1049491}"/>
            </c:ext>
          </c:extLst>
        </c:ser>
        <c:ser>
          <c:idx val="1"/>
          <c:order val="1"/>
          <c:tx>
            <c:strRef>
              <c:f>Sheet1!$D$1</c:f>
              <c:strCache>
                <c:ptCount val="1"/>
                <c:pt idx="0">
                  <c:v>National</c:v>
                </c:pt>
              </c:strCache>
            </c:strRef>
          </c:tx>
          <c:spPr>
            <a:ln w="28575" cap="rnd">
              <a:solidFill>
                <a:schemeClr val="accent2"/>
              </a:solidFill>
              <a:round/>
            </a:ln>
            <a:effectLst/>
          </c:spPr>
          <c:marker>
            <c:symbol val="none"/>
          </c:marker>
          <c:cat>
            <c:strRef>
              <c:f>Sheet1!$B$2:$B$13</c:f>
              <c:strCache>
                <c:ptCount val="12"/>
                <c:pt idx="0">
                  <c:v>Presidential 2000</c:v>
                </c:pt>
                <c:pt idx="1">
                  <c:v>Midterm 2002</c:v>
                </c:pt>
                <c:pt idx="2">
                  <c:v>Presidential 2004</c:v>
                </c:pt>
                <c:pt idx="3">
                  <c:v>Midterm 2006</c:v>
                </c:pt>
                <c:pt idx="4">
                  <c:v>Presidential 2008</c:v>
                </c:pt>
                <c:pt idx="5">
                  <c:v>Midterm 2010</c:v>
                </c:pt>
                <c:pt idx="6">
                  <c:v>Presidential 2012</c:v>
                </c:pt>
                <c:pt idx="7">
                  <c:v>Midterm 2014</c:v>
                </c:pt>
                <c:pt idx="8">
                  <c:v>Presidential 2016</c:v>
                </c:pt>
                <c:pt idx="9">
                  <c:v>Midterm 2018</c:v>
                </c:pt>
                <c:pt idx="10">
                  <c:v>Presidential 2020</c:v>
                </c:pt>
                <c:pt idx="11">
                  <c:v>Midterm 2022</c:v>
                </c:pt>
              </c:strCache>
            </c:strRef>
          </c:cat>
          <c:val>
            <c:numRef>
              <c:f>Sheet1!$D$2:$D$13</c:f>
              <c:numCache>
                <c:formatCode>0.0%</c:formatCode>
                <c:ptCount val="12"/>
                <c:pt idx="0">
                  <c:v>0.55300000000000005</c:v>
                </c:pt>
                <c:pt idx="1">
                  <c:v>0.40100000000000002</c:v>
                </c:pt>
                <c:pt idx="2">
                  <c:v>0.60699999999999998</c:v>
                </c:pt>
                <c:pt idx="3">
                  <c:v>0.41299999999999998</c:v>
                </c:pt>
                <c:pt idx="4">
                  <c:v>0.622</c:v>
                </c:pt>
                <c:pt idx="5">
                  <c:v>0.41799999999999998</c:v>
                </c:pt>
                <c:pt idx="6">
                  <c:v>0.58599999999999997</c:v>
                </c:pt>
                <c:pt idx="7">
                  <c:v>0.36699999999999999</c:v>
                </c:pt>
                <c:pt idx="8">
                  <c:v>0.60099999999999998</c:v>
                </c:pt>
                <c:pt idx="9">
                  <c:v>0.501</c:v>
                </c:pt>
                <c:pt idx="10">
                  <c:v>0.66700000000000004</c:v>
                </c:pt>
                <c:pt idx="11">
                  <c:v>0.46800000000000003</c:v>
                </c:pt>
              </c:numCache>
            </c:numRef>
          </c:val>
          <c:smooth val="0"/>
          <c:extLst>
            <c:ext xmlns:c16="http://schemas.microsoft.com/office/drawing/2014/chart" uri="{C3380CC4-5D6E-409C-BE32-E72D297353CC}">
              <c16:uniqueId val="{00000001-9AA3-4D8D-ACF6-A073F1049491}"/>
            </c:ext>
          </c:extLst>
        </c:ser>
        <c:dLbls>
          <c:showLegendKey val="0"/>
          <c:showVal val="0"/>
          <c:showCatName val="0"/>
          <c:showSerName val="0"/>
          <c:showPercent val="0"/>
          <c:showBubbleSize val="0"/>
        </c:dLbls>
        <c:smooth val="0"/>
        <c:axId val="212753824"/>
        <c:axId val="212752992"/>
      </c:lineChart>
      <c:catAx>
        <c:axId val="212753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752992"/>
        <c:crossesAt val="0"/>
        <c:auto val="1"/>
        <c:lblAlgn val="ctr"/>
        <c:lblOffset val="100"/>
        <c:noMultiLvlLbl val="0"/>
      </c:catAx>
      <c:valAx>
        <c:axId val="212752992"/>
        <c:scaling>
          <c:orientation val="minMax"/>
          <c:min val="0.25"/>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VEP Turnout</a:t>
                </a:r>
              </a:p>
            </c:rich>
          </c:tx>
          <c:layout>
            <c:manualLayout>
              <c:xMode val="edge"/>
              <c:yMode val="edge"/>
              <c:x val="2.4935429266993801E-2"/>
              <c:y val="0.34208903100609511"/>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75382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Minnesota</c:v>
                </c:pt>
              </c:strCache>
            </c:strRef>
          </c:tx>
          <c:spPr>
            <a:ln w="25400" cap="rnd">
              <a:solidFill>
                <a:schemeClr val="accent1"/>
              </a:solidFill>
              <a:round/>
            </a:ln>
            <a:effectLst/>
          </c:spPr>
          <c:marker>
            <c:symbol val="none"/>
          </c:marker>
          <c:cat>
            <c:numRef>
              <c:f>Sheet1!$A$2:$A$13</c:f>
              <c:numCache>
                <c:formatCode>General</c:formatCode>
                <c:ptCount val="12"/>
                <c:pt idx="0">
                  <c:v>2000</c:v>
                </c:pt>
                <c:pt idx="1">
                  <c:v>2002</c:v>
                </c:pt>
                <c:pt idx="2">
                  <c:v>2004</c:v>
                </c:pt>
                <c:pt idx="3">
                  <c:v>2006</c:v>
                </c:pt>
                <c:pt idx="4">
                  <c:v>2008</c:v>
                </c:pt>
                <c:pt idx="5">
                  <c:v>2010</c:v>
                </c:pt>
                <c:pt idx="6">
                  <c:v>2012</c:v>
                </c:pt>
                <c:pt idx="7">
                  <c:v>2014</c:v>
                </c:pt>
                <c:pt idx="8">
                  <c:v>2016</c:v>
                </c:pt>
                <c:pt idx="9">
                  <c:v>2018</c:v>
                </c:pt>
                <c:pt idx="10">
                  <c:v>2020</c:v>
                </c:pt>
                <c:pt idx="11">
                  <c:v>2022</c:v>
                </c:pt>
              </c:numCache>
            </c:numRef>
          </c:cat>
          <c:val>
            <c:numRef>
              <c:f>Sheet1!$B$2:$B$13</c:f>
              <c:numCache>
                <c:formatCode>General</c:formatCode>
                <c:ptCount val="12"/>
                <c:pt idx="0">
                  <c:v>1</c:v>
                </c:pt>
                <c:pt idx="1">
                  <c:v>1</c:v>
                </c:pt>
                <c:pt idx="2">
                  <c:v>1</c:v>
                </c:pt>
                <c:pt idx="3">
                  <c:v>1</c:v>
                </c:pt>
                <c:pt idx="4">
                  <c:v>1</c:v>
                </c:pt>
                <c:pt idx="5">
                  <c:v>2</c:v>
                </c:pt>
                <c:pt idx="6">
                  <c:v>1</c:v>
                </c:pt>
                <c:pt idx="7">
                  <c:v>6</c:v>
                </c:pt>
                <c:pt idx="8">
                  <c:v>1</c:v>
                </c:pt>
                <c:pt idx="9">
                  <c:v>1</c:v>
                </c:pt>
                <c:pt idx="10">
                  <c:v>1</c:v>
                </c:pt>
                <c:pt idx="11">
                  <c:v>2</c:v>
                </c:pt>
              </c:numCache>
            </c:numRef>
          </c:val>
          <c:smooth val="0"/>
          <c:extLst>
            <c:ext xmlns:c16="http://schemas.microsoft.com/office/drawing/2014/chart" uri="{C3380CC4-5D6E-409C-BE32-E72D297353CC}">
              <c16:uniqueId val="{00000000-5429-43DE-BC08-B94A68659A70}"/>
            </c:ext>
          </c:extLst>
        </c:ser>
        <c:ser>
          <c:idx val="1"/>
          <c:order val="1"/>
          <c:tx>
            <c:strRef>
              <c:f>Sheet1!$C$1</c:f>
              <c:strCache>
                <c:ptCount val="1"/>
                <c:pt idx="0">
                  <c:v>Wisconsin</c:v>
                </c:pt>
              </c:strCache>
            </c:strRef>
          </c:tx>
          <c:spPr>
            <a:ln w="25400" cap="rnd">
              <a:solidFill>
                <a:schemeClr val="accent2"/>
              </a:solidFill>
              <a:round/>
            </a:ln>
            <a:effectLst/>
          </c:spPr>
          <c:marker>
            <c:symbol val="none"/>
          </c:marker>
          <c:cat>
            <c:numRef>
              <c:f>Sheet1!$A$2:$A$13</c:f>
              <c:numCache>
                <c:formatCode>General</c:formatCode>
                <c:ptCount val="12"/>
                <c:pt idx="0">
                  <c:v>2000</c:v>
                </c:pt>
                <c:pt idx="1">
                  <c:v>2002</c:v>
                </c:pt>
                <c:pt idx="2">
                  <c:v>2004</c:v>
                </c:pt>
                <c:pt idx="3">
                  <c:v>2006</c:v>
                </c:pt>
                <c:pt idx="4">
                  <c:v>2008</c:v>
                </c:pt>
                <c:pt idx="5">
                  <c:v>2010</c:v>
                </c:pt>
                <c:pt idx="6">
                  <c:v>2012</c:v>
                </c:pt>
                <c:pt idx="7">
                  <c:v>2014</c:v>
                </c:pt>
                <c:pt idx="8">
                  <c:v>2016</c:v>
                </c:pt>
                <c:pt idx="9">
                  <c:v>2018</c:v>
                </c:pt>
                <c:pt idx="10">
                  <c:v>2020</c:v>
                </c:pt>
                <c:pt idx="11">
                  <c:v>2022</c:v>
                </c:pt>
              </c:numCache>
            </c:numRef>
          </c:cat>
          <c:val>
            <c:numRef>
              <c:f>Sheet1!$C$2:$C$13</c:f>
              <c:numCache>
                <c:formatCode>General</c:formatCode>
                <c:ptCount val="12"/>
                <c:pt idx="0">
                  <c:v>3</c:v>
                </c:pt>
                <c:pt idx="1">
                  <c:v>11</c:v>
                </c:pt>
                <c:pt idx="2">
                  <c:v>2</c:v>
                </c:pt>
                <c:pt idx="3">
                  <c:v>6</c:v>
                </c:pt>
                <c:pt idx="4">
                  <c:v>2</c:v>
                </c:pt>
                <c:pt idx="5">
                  <c:v>6</c:v>
                </c:pt>
                <c:pt idx="6">
                  <c:v>2</c:v>
                </c:pt>
                <c:pt idx="7">
                  <c:v>2</c:v>
                </c:pt>
                <c:pt idx="8">
                  <c:v>5</c:v>
                </c:pt>
                <c:pt idx="9">
                  <c:v>3</c:v>
                </c:pt>
                <c:pt idx="10">
                  <c:v>4</c:v>
                </c:pt>
                <c:pt idx="11">
                  <c:v>5</c:v>
                </c:pt>
              </c:numCache>
            </c:numRef>
          </c:val>
          <c:smooth val="0"/>
          <c:extLst>
            <c:ext xmlns:c16="http://schemas.microsoft.com/office/drawing/2014/chart" uri="{C3380CC4-5D6E-409C-BE32-E72D297353CC}">
              <c16:uniqueId val="{00000001-5429-43DE-BC08-B94A68659A70}"/>
            </c:ext>
          </c:extLst>
        </c:ser>
        <c:ser>
          <c:idx val="3"/>
          <c:order val="2"/>
          <c:tx>
            <c:strRef>
              <c:f>Sheet1!$D$1</c:f>
              <c:strCache>
                <c:ptCount val="1"/>
                <c:pt idx="0">
                  <c:v>Maine</c:v>
                </c:pt>
              </c:strCache>
            </c:strRef>
          </c:tx>
          <c:spPr>
            <a:ln w="25400" cap="rnd">
              <a:solidFill>
                <a:schemeClr val="accent4"/>
              </a:solidFill>
              <a:round/>
            </a:ln>
            <a:effectLst/>
          </c:spPr>
          <c:marker>
            <c:symbol val="none"/>
          </c:marker>
          <c:cat>
            <c:numRef>
              <c:f>Sheet1!$A$2:$A$13</c:f>
              <c:numCache>
                <c:formatCode>General</c:formatCode>
                <c:ptCount val="12"/>
                <c:pt idx="0">
                  <c:v>2000</c:v>
                </c:pt>
                <c:pt idx="1">
                  <c:v>2002</c:v>
                </c:pt>
                <c:pt idx="2">
                  <c:v>2004</c:v>
                </c:pt>
                <c:pt idx="3">
                  <c:v>2006</c:v>
                </c:pt>
                <c:pt idx="4">
                  <c:v>2008</c:v>
                </c:pt>
                <c:pt idx="5">
                  <c:v>2010</c:v>
                </c:pt>
                <c:pt idx="6">
                  <c:v>2012</c:v>
                </c:pt>
                <c:pt idx="7">
                  <c:v>2014</c:v>
                </c:pt>
                <c:pt idx="8">
                  <c:v>2016</c:v>
                </c:pt>
                <c:pt idx="9">
                  <c:v>2018</c:v>
                </c:pt>
                <c:pt idx="10">
                  <c:v>2020</c:v>
                </c:pt>
                <c:pt idx="11">
                  <c:v>2022</c:v>
                </c:pt>
              </c:numCache>
            </c:numRef>
          </c:cat>
          <c:val>
            <c:numRef>
              <c:f>Sheet1!$D$2:$D$13</c:f>
              <c:numCache>
                <c:formatCode>General</c:formatCode>
                <c:ptCount val="12"/>
                <c:pt idx="0">
                  <c:v>4</c:v>
                </c:pt>
                <c:pt idx="1">
                  <c:v>4</c:v>
                </c:pt>
                <c:pt idx="2">
                  <c:v>3</c:v>
                </c:pt>
                <c:pt idx="3">
                  <c:v>5</c:v>
                </c:pt>
                <c:pt idx="4">
                  <c:v>4</c:v>
                </c:pt>
                <c:pt idx="5">
                  <c:v>1</c:v>
                </c:pt>
                <c:pt idx="6">
                  <c:v>6</c:v>
                </c:pt>
                <c:pt idx="7">
                  <c:v>1</c:v>
                </c:pt>
                <c:pt idx="8">
                  <c:v>3</c:v>
                </c:pt>
                <c:pt idx="9">
                  <c:v>6</c:v>
                </c:pt>
                <c:pt idx="10">
                  <c:v>3</c:v>
                </c:pt>
                <c:pt idx="11">
                  <c:v>1</c:v>
                </c:pt>
              </c:numCache>
            </c:numRef>
          </c:val>
          <c:smooth val="0"/>
          <c:extLst>
            <c:ext xmlns:c16="http://schemas.microsoft.com/office/drawing/2014/chart" uri="{C3380CC4-5D6E-409C-BE32-E72D297353CC}">
              <c16:uniqueId val="{00000003-5429-43DE-BC08-B94A68659A70}"/>
            </c:ext>
          </c:extLst>
        </c:ser>
        <c:ser>
          <c:idx val="4"/>
          <c:order val="3"/>
          <c:tx>
            <c:strRef>
              <c:f>Sheet1!$E$1</c:f>
              <c:strCache>
                <c:ptCount val="1"/>
                <c:pt idx="0">
                  <c:v>Oregon</c:v>
                </c:pt>
              </c:strCache>
            </c:strRef>
          </c:tx>
          <c:spPr>
            <a:ln w="25400" cap="rnd">
              <a:solidFill>
                <a:schemeClr val="bg1">
                  <a:lumMod val="65000"/>
                </a:schemeClr>
              </a:solidFill>
              <a:round/>
            </a:ln>
            <a:effectLst/>
          </c:spPr>
          <c:marker>
            <c:symbol val="none"/>
          </c:marker>
          <c:cat>
            <c:numRef>
              <c:f>Sheet1!$A$2:$A$13</c:f>
              <c:numCache>
                <c:formatCode>General</c:formatCode>
                <c:ptCount val="12"/>
                <c:pt idx="0">
                  <c:v>2000</c:v>
                </c:pt>
                <c:pt idx="1">
                  <c:v>2002</c:v>
                </c:pt>
                <c:pt idx="2">
                  <c:v>2004</c:v>
                </c:pt>
                <c:pt idx="3">
                  <c:v>2006</c:v>
                </c:pt>
                <c:pt idx="4">
                  <c:v>2008</c:v>
                </c:pt>
                <c:pt idx="5">
                  <c:v>2010</c:v>
                </c:pt>
                <c:pt idx="6">
                  <c:v>2012</c:v>
                </c:pt>
                <c:pt idx="7">
                  <c:v>2014</c:v>
                </c:pt>
                <c:pt idx="8">
                  <c:v>2016</c:v>
                </c:pt>
                <c:pt idx="9">
                  <c:v>2018</c:v>
                </c:pt>
                <c:pt idx="10">
                  <c:v>2020</c:v>
                </c:pt>
                <c:pt idx="11">
                  <c:v>2022</c:v>
                </c:pt>
              </c:numCache>
            </c:numRef>
          </c:cat>
          <c:val>
            <c:numRef>
              <c:f>Sheet1!$E$2:$E$13</c:f>
              <c:numCache>
                <c:formatCode>General</c:formatCode>
                <c:ptCount val="12"/>
                <c:pt idx="0">
                  <c:v>5</c:v>
                </c:pt>
                <c:pt idx="1">
                  <c:v>3</c:v>
                </c:pt>
                <c:pt idx="2">
                  <c:v>4</c:v>
                </c:pt>
                <c:pt idx="3">
                  <c:v>7</c:v>
                </c:pt>
                <c:pt idx="4">
                  <c:v>8</c:v>
                </c:pt>
                <c:pt idx="5">
                  <c:v>4</c:v>
                </c:pt>
                <c:pt idx="6">
                  <c:v>13</c:v>
                </c:pt>
                <c:pt idx="7">
                  <c:v>5</c:v>
                </c:pt>
                <c:pt idx="8">
                  <c:v>8</c:v>
                </c:pt>
                <c:pt idx="9">
                  <c:v>5</c:v>
                </c:pt>
                <c:pt idx="10">
                  <c:v>6</c:v>
                </c:pt>
                <c:pt idx="11">
                  <c:v>4</c:v>
                </c:pt>
              </c:numCache>
            </c:numRef>
          </c:val>
          <c:smooth val="0"/>
          <c:extLst>
            <c:ext xmlns:c16="http://schemas.microsoft.com/office/drawing/2014/chart" uri="{C3380CC4-5D6E-409C-BE32-E72D297353CC}">
              <c16:uniqueId val="{00000004-5429-43DE-BC08-B94A68659A70}"/>
            </c:ext>
          </c:extLst>
        </c:ser>
        <c:ser>
          <c:idx val="2"/>
          <c:order val="4"/>
          <c:tx>
            <c:strRef>
              <c:f>Sheet1!$F$1</c:f>
              <c:strCache>
                <c:ptCount val="1"/>
                <c:pt idx="0">
                  <c:v>Colorado</c:v>
                </c:pt>
              </c:strCache>
            </c:strRef>
          </c:tx>
          <c:spPr>
            <a:ln w="88900" cap="rnd">
              <a:solidFill>
                <a:srgbClr val="00B050"/>
              </a:solidFill>
              <a:round/>
              <a:headEnd type="none"/>
            </a:ln>
            <a:effectLst/>
          </c:spPr>
          <c:marker>
            <c:symbol val="none"/>
          </c:marker>
          <c:dPt>
            <c:idx val="9"/>
            <c:marker>
              <c:symbol val="none"/>
            </c:marker>
            <c:bubble3D val="0"/>
            <c:spPr>
              <a:ln w="88900" cap="rnd">
                <a:solidFill>
                  <a:srgbClr val="00B050"/>
                </a:solidFill>
                <a:prstDash val="solid"/>
                <a:round/>
                <a:headEnd type="none"/>
                <a:tailEnd type="none"/>
              </a:ln>
              <a:effectLst/>
            </c:spPr>
            <c:extLst>
              <c:ext xmlns:c16="http://schemas.microsoft.com/office/drawing/2014/chart" uri="{C3380CC4-5D6E-409C-BE32-E72D297353CC}">
                <c16:uniqueId val="{00000000-68AE-4CAD-AA71-4CB47D7C432C}"/>
              </c:ext>
            </c:extLst>
          </c:dPt>
          <c:cat>
            <c:numRef>
              <c:f>Sheet1!$A$2:$A$13</c:f>
              <c:numCache>
                <c:formatCode>General</c:formatCode>
                <c:ptCount val="12"/>
                <c:pt idx="0">
                  <c:v>2000</c:v>
                </c:pt>
                <c:pt idx="1">
                  <c:v>2002</c:v>
                </c:pt>
                <c:pt idx="2">
                  <c:v>2004</c:v>
                </c:pt>
                <c:pt idx="3">
                  <c:v>2006</c:v>
                </c:pt>
                <c:pt idx="4">
                  <c:v>2008</c:v>
                </c:pt>
                <c:pt idx="5">
                  <c:v>2010</c:v>
                </c:pt>
                <c:pt idx="6">
                  <c:v>2012</c:v>
                </c:pt>
                <c:pt idx="7">
                  <c:v>2014</c:v>
                </c:pt>
                <c:pt idx="8">
                  <c:v>2016</c:v>
                </c:pt>
                <c:pt idx="9">
                  <c:v>2018</c:v>
                </c:pt>
                <c:pt idx="10">
                  <c:v>2020</c:v>
                </c:pt>
                <c:pt idx="11">
                  <c:v>2022</c:v>
                </c:pt>
              </c:numCache>
            </c:numRef>
          </c:cat>
          <c:val>
            <c:numRef>
              <c:f>Sheet1!$F$2:$F$13</c:f>
              <c:numCache>
                <c:formatCode>General</c:formatCode>
                <c:ptCount val="12"/>
                <c:pt idx="0">
                  <c:v>19</c:v>
                </c:pt>
                <c:pt idx="1">
                  <c:v>13</c:v>
                </c:pt>
                <c:pt idx="2">
                  <c:v>11</c:v>
                </c:pt>
                <c:pt idx="3">
                  <c:v>15</c:v>
                </c:pt>
                <c:pt idx="4">
                  <c:v>5</c:v>
                </c:pt>
                <c:pt idx="5">
                  <c:v>8</c:v>
                </c:pt>
                <c:pt idx="6">
                  <c:v>3</c:v>
                </c:pt>
                <c:pt idx="7">
                  <c:v>4</c:v>
                </c:pt>
                <c:pt idx="8">
                  <c:v>4</c:v>
                </c:pt>
                <c:pt idx="9">
                  <c:v>2</c:v>
                </c:pt>
                <c:pt idx="10">
                  <c:v>2</c:v>
                </c:pt>
                <c:pt idx="11">
                  <c:v>3</c:v>
                </c:pt>
              </c:numCache>
            </c:numRef>
          </c:val>
          <c:smooth val="0"/>
          <c:extLst>
            <c:ext xmlns:c16="http://schemas.microsoft.com/office/drawing/2014/chart" uri="{C3380CC4-5D6E-409C-BE32-E72D297353CC}">
              <c16:uniqueId val="{00000002-5429-43DE-BC08-B94A68659A70}"/>
            </c:ext>
          </c:extLst>
        </c:ser>
        <c:dLbls>
          <c:showLegendKey val="0"/>
          <c:showVal val="0"/>
          <c:showCatName val="0"/>
          <c:showSerName val="0"/>
          <c:showPercent val="0"/>
          <c:showBubbleSize val="0"/>
        </c:dLbls>
        <c:smooth val="0"/>
        <c:axId val="161229680"/>
        <c:axId val="161228432"/>
      </c:lineChart>
      <c:catAx>
        <c:axId val="161229680"/>
        <c:scaling>
          <c:orientation val="minMax"/>
        </c:scaling>
        <c:delete val="0"/>
        <c:axPos val="t"/>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1228432"/>
        <c:crosses val="autoZero"/>
        <c:auto val="1"/>
        <c:lblAlgn val="ctr"/>
        <c:lblOffset val="100"/>
        <c:noMultiLvlLbl val="0"/>
      </c:catAx>
      <c:valAx>
        <c:axId val="161228432"/>
        <c:scaling>
          <c:orientation val="maxMin"/>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122968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8">
  <a:schemeClr val="accent5"/>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8">
  <a:schemeClr val="accent5"/>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0.11467</cdr:x>
      <cdr:y>0.36848</cdr:y>
    </cdr:from>
    <cdr:to>
      <cdr:x>0.17412</cdr:x>
      <cdr:y>0.42853</cdr:y>
    </cdr:to>
    <cdr:sp macro="" textlink="">
      <cdr:nvSpPr>
        <cdr:cNvPr id="2" name="TextBox 1"/>
        <cdr:cNvSpPr txBox="1"/>
      </cdr:nvSpPr>
      <cdr:spPr>
        <a:xfrm xmlns:a="http://schemas.openxmlformats.org/drawingml/2006/main">
          <a:off x="1326946" y="1603375"/>
          <a:ext cx="687969" cy="2612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+2.2%</a:t>
          </a:r>
        </a:p>
      </cdr:txBody>
    </cdr:sp>
  </cdr:relSizeAnchor>
  <cdr:relSizeAnchor xmlns:cdr="http://schemas.openxmlformats.org/drawingml/2006/chartDrawing">
    <cdr:from>
      <cdr:x>0.18554</cdr:x>
      <cdr:y>0.43782</cdr:y>
    </cdr:from>
    <cdr:to>
      <cdr:x>0.23789</cdr:x>
      <cdr:y>0.5</cdr:y>
    </cdr:to>
    <cdr:sp macro="" textlink="">
      <cdr:nvSpPr>
        <cdr:cNvPr id="3" name="TextBox 2"/>
        <cdr:cNvSpPr txBox="1"/>
      </cdr:nvSpPr>
      <cdr:spPr>
        <a:xfrm xmlns:a="http://schemas.openxmlformats.org/drawingml/2006/main">
          <a:off x="2147123" y="1905103"/>
          <a:ext cx="605805" cy="2705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+6.5%</a:t>
          </a:r>
        </a:p>
      </cdr:txBody>
    </cdr:sp>
  </cdr:relSizeAnchor>
  <cdr:relSizeAnchor xmlns:cdr="http://schemas.openxmlformats.org/drawingml/2006/chartDrawing">
    <cdr:from>
      <cdr:x>0.26317</cdr:x>
      <cdr:y>0.24037</cdr:y>
    </cdr:from>
    <cdr:to>
      <cdr:x>0.31552</cdr:x>
      <cdr:y>0.29184</cdr:y>
    </cdr:to>
    <cdr:sp macro="" textlink="">
      <cdr:nvSpPr>
        <cdr:cNvPr id="4" name="TextBox 3"/>
        <cdr:cNvSpPr txBox="1"/>
      </cdr:nvSpPr>
      <cdr:spPr>
        <a:xfrm xmlns:a="http://schemas.openxmlformats.org/drawingml/2006/main">
          <a:off x="3045460" y="1045914"/>
          <a:ext cx="605806" cy="2239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+6.6%</a:t>
          </a:r>
        </a:p>
      </cdr:txBody>
    </cdr:sp>
  </cdr:relSizeAnchor>
  <cdr:relSizeAnchor xmlns:cdr="http://schemas.openxmlformats.org/drawingml/2006/chartDrawing">
    <cdr:from>
      <cdr:x>0.33143</cdr:x>
      <cdr:y>0.41864</cdr:y>
    </cdr:from>
    <cdr:to>
      <cdr:x>0.38379</cdr:x>
      <cdr:y>0.47653</cdr:y>
    </cdr:to>
    <cdr:sp macro="" textlink="">
      <cdr:nvSpPr>
        <cdr:cNvPr id="5" name="TextBox 4"/>
        <cdr:cNvSpPr txBox="1"/>
      </cdr:nvSpPr>
      <cdr:spPr>
        <a:xfrm xmlns:a="http://schemas.openxmlformats.org/drawingml/2006/main">
          <a:off x="3675955" y="1821664"/>
          <a:ext cx="580742" cy="2518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+6.8%</a:t>
          </a:r>
        </a:p>
      </cdr:txBody>
    </cdr:sp>
  </cdr:relSizeAnchor>
  <cdr:relSizeAnchor xmlns:cdr="http://schemas.openxmlformats.org/drawingml/2006/chartDrawing">
    <cdr:from>
      <cdr:x>0.41023</cdr:x>
      <cdr:y>0.18321</cdr:y>
    </cdr:from>
    <cdr:to>
      <cdr:x>0.46524</cdr:x>
      <cdr:y>0.23253</cdr:y>
    </cdr:to>
    <cdr:sp macro="" textlink="">
      <cdr:nvSpPr>
        <cdr:cNvPr id="7" name="TextBox 6"/>
        <cdr:cNvSpPr txBox="1"/>
      </cdr:nvSpPr>
      <cdr:spPr>
        <a:xfrm xmlns:a="http://schemas.openxmlformats.org/drawingml/2006/main">
          <a:off x="4747237" y="797226"/>
          <a:ext cx="636590" cy="2146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+9.4%</a:t>
          </a:r>
        </a:p>
      </cdr:txBody>
    </cdr:sp>
  </cdr:relSizeAnchor>
  <cdr:relSizeAnchor xmlns:cdr="http://schemas.openxmlformats.org/drawingml/2006/chartDrawing">
    <cdr:from>
      <cdr:x>0.48258</cdr:x>
      <cdr:y>0.36848</cdr:y>
    </cdr:from>
    <cdr:to>
      <cdr:x>0.5367</cdr:x>
      <cdr:y>0.42209</cdr:y>
    </cdr:to>
    <cdr:sp macro="" textlink="">
      <cdr:nvSpPr>
        <cdr:cNvPr id="8" name="TextBox 7"/>
        <cdr:cNvSpPr txBox="1"/>
      </cdr:nvSpPr>
      <cdr:spPr>
        <a:xfrm xmlns:a="http://schemas.openxmlformats.org/drawingml/2006/main">
          <a:off x="5352406" y="1603375"/>
          <a:ext cx="600263" cy="233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+9.9%</a:t>
          </a:r>
        </a:p>
      </cdr:txBody>
    </cdr:sp>
  </cdr:relSizeAnchor>
  <cdr:relSizeAnchor xmlns:cdr="http://schemas.openxmlformats.org/drawingml/2006/chartDrawing">
    <cdr:from>
      <cdr:x>0.53303</cdr:x>
      <cdr:y>0.16359</cdr:y>
    </cdr:from>
    <cdr:to>
      <cdr:x>0.58804</cdr:x>
      <cdr:y>0.22149</cdr:y>
    </cdr:to>
    <cdr:sp macro="" textlink="">
      <cdr:nvSpPr>
        <cdr:cNvPr id="9" name="TextBox 8"/>
        <cdr:cNvSpPr txBox="1"/>
      </cdr:nvSpPr>
      <cdr:spPr>
        <a:xfrm xmlns:a="http://schemas.openxmlformats.org/drawingml/2006/main">
          <a:off x="5912062" y="711821"/>
          <a:ext cx="610134" cy="2519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0.55248</cdr:x>
      <cdr:y>0.19858</cdr:y>
    </cdr:from>
    <cdr:to>
      <cdr:x>0.61282</cdr:x>
      <cdr:y>0.24361</cdr:y>
    </cdr:to>
    <cdr:sp macro="" textlink="">
      <cdr:nvSpPr>
        <cdr:cNvPr id="11" name="TextBox 10"/>
        <cdr:cNvSpPr txBox="1"/>
      </cdr:nvSpPr>
      <cdr:spPr>
        <a:xfrm xmlns:a="http://schemas.openxmlformats.org/drawingml/2006/main">
          <a:off x="6393451" y="864076"/>
          <a:ext cx="698269" cy="1959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+12.0%</a:t>
          </a:r>
        </a:p>
      </cdr:txBody>
    </cdr:sp>
  </cdr:relSizeAnchor>
  <cdr:relSizeAnchor xmlns:cdr="http://schemas.openxmlformats.org/drawingml/2006/chartDrawing">
    <cdr:from>
      <cdr:x>0.62432</cdr:x>
      <cdr:y>0.34167</cdr:y>
    </cdr:from>
    <cdr:to>
      <cdr:x>0.69264</cdr:x>
      <cdr:y>0.39528</cdr:y>
    </cdr:to>
    <cdr:sp macro="" textlink="">
      <cdr:nvSpPr>
        <cdr:cNvPr id="12" name="TextBox 11"/>
        <cdr:cNvSpPr txBox="1"/>
      </cdr:nvSpPr>
      <cdr:spPr>
        <a:xfrm xmlns:a="http://schemas.openxmlformats.org/drawingml/2006/main">
          <a:off x="6924487" y="1486737"/>
          <a:ext cx="757760" cy="233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dirty="0"/>
            <a:t>+18.0%</a:t>
          </a:r>
          <a:endParaRPr lang="en-US" sz="1100" dirty="0"/>
        </a:p>
      </cdr:txBody>
    </cdr:sp>
  </cdr:relSizeAnchor>
  <cdr:relSizeAnchor xmlns:cdr="http://schemas.openxmlformats.org/drawingml/2006/chartDrawing">
    <cdr:from>
      <cdr:x>0.83333</cdr:x>
      <cdr:y>0.08007</cdr:y>
    </cdr:from>
    <cdr:to>
      <cdr:x>0.87859</cdr:x>
      <cdr:y>0.13368</cdr:y>
    </cdr:to>
    <cdr:sp macro="" textlink="">
      <cdr:nvSpPr>
        <cdr:cNvPr id="13" name="TextBox 12"/>
        <cdr:cNvSpPr txBox="1"/>
      </cdr:nvSpPr>
      <cdr:spPr>
        <a:xfrm xmlns:a="http://schemas.openxmlformats.org/drawingml/2006/main">
          <a:off x="8763000" y="348408"/>
          <a:ext cx="475861" cy="2332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0.69667</cdr:x>
      <cdr:y>0.18592</cdr:y>
    </cdr:from>
    <cdr:to>
      <cdr:x>0.76233</cdr:x>
      <cdr:y>0.2331</cdr:y>
    </cdr:to>
    <cdr:sp macro="" textlink="">
      <cdr:nvSpPr>
        <cdr:cNvPr id="14" name="TextBox 13"/>
        <cdr:cNvSpPr txBox="1"/>
      </cdr:nvSpPr>
      <cdr:spPr>
        <a:xfrm xmlns:a="http://schemas.openxmlformats.org/drawingml/2006/main">
          <a:off x="8061997" y="808998"/>
          <a:ext cx="759833" cy="2052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+11.8%</a:t>
          </a:r>
        </a:p>
      </cdr:txBody>
    </cdr:sp>
  </cdr:relSizeAnchor>
  <cdr:relSizeAnchor xmlns:cdr="http://schemas.openxmlformats.org/drawingml/2006/chartDrawing">
    <cdr:from>
      <cdr:x>0.76832</cdr:x>
      <cdr:y>0.25509</cdr:y>
    </cdr:from>
    <cdr:to>
      <cdr:x>0.82689</cdr:x>
      <cdr:y>0.30227</cdr:y>
    </cdr:to>
    <cdr:sp macro="" textlink="">
      <cdr:nvSpPr>
        <cdr:cNvPr id="15" name="TextBox 14"/>
        <cdr:cNvSpPr txBox="1"/>
      </cdr:nvSpPr>
      <cdr:spPr>
        <a:xfrm xmlns:a="http://schemas.openxmlformats.org/drawingml/2006/main">
          <a:off x="8891212" y="1109988"/>
          <a:ext cx="677786" cy="2052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+12.9%</a:t>
          </a:r>
        </a:p>
      </cdr:txBody>
    </cdr:sp>
  </cdr:relSizeAnchor>
  <cdr:relSizeAnchor xmlns:cdr="http://schemas.openxmlformats.org/drawingml/2006/chartDrawing">
    <cdr:from>
      <cdr:x>0.45652</cdr:x>
      <cdr:y>0.39493</cdr:y>
    </cdr:from>
    <cdr:to>
      <cdr:x>0.54348</cdr:x>
      <cdr:y>0.60507</cdr:y>
    </cdr:to>
    <cdr:sp macro="" textlink="">
      <cdr:nvSpPr>
        <cdr:cNvPr id="6" name="TextBox 5">
          <a:extLst xmlns:a="http://schemas.openxmlformats.org/drawingml/2006/main">
            <a:ext uri="{FF2B5EF4-FFF2-40B4-BE49-F238E27FC236}">
              <a16:creationId xmlns:a16="http://schemas.microsoft.com/office/drawing/2014/main" id="{D29AC1BD-C350-4217-9CC8-45A7383E52FB}"/>
            </a:ext>
          </a:extLst>
        </cdr:cNvPr>
        <cdr:cNvSpPr txBox="1"/>
      </cdr:nvSpPr>
      <cdr:spPr>
        <a:xfrm xmlns:a="http://schemas.openxmlformats.org/drawingml/2006/main">
          <a:off x="4800600" y="1718469"/>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0.9193</cdr:x>
      <cdr:y>0.09354</cdr:y>
    </cdr:from>
    <cdr:to>
      <cdr:x>0.97826</cdr:x>
      <cdr:y>0.15437</cdr:y>
    </cdr:to>
    <cdr:sp macro="" textlink="">
      <cdr:nvSpPr>
        <cdr:cNvPr id="10" name="TextBox 9">
          <a:extLst xmlns:a="http://schemas.openxmlformats.org/drawingml/2006/main">
            <a:ext uri="{FF2B5EF4-FFF2-40B4-BE49-F238E27FC236}">
              <a16:creationId xmlns:a16="http://schemas.microsoft.com/office/drawing/2014/main" id="{D70D53BB-2535-4361-BDEF-37567BD824F4}"/>
            </a:ext>
          </a:extLst>
        </cdr:cNvPr>
        <cdr:cNvSpPr txBox="1"/>
      </cdr:nvSpPr>
      <cdr:spPr>
        <a:xfrm xmlns:a="http://schemas.openxmlformats.org/drawingml/2006/main" flipH="1">
          <a:off x="9666971" y="407025"/>
          <a:ext cx="620028" cy="2646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0.85121</cdr:x>
      <cdr:y>0.13372</cdr:y>
    </cdr:from>
    <cdr:to>
      <cdr:x>0.90269</cdr:x>
      <cdr:y>0.20561</cdr:y>
    </cdr:to>
    <cdr:sp macro="" textlink="">
      <cdr:nvSpPr>
        <cdr:cNvPr id="16" name="TextBox 15">
          <a:extLst xmlns:a="http://schemas.openxmlformats.org/drawingml/2006/main">
            <a:ext uri="{FF2B5EF4-FFF2-40B4-BE49-F238E27FC236}">
              <a16:creationId xmlns:a16="http://schemas.microsoft.com/office/drawing/2014/main" id="{C4AFDE4C-0F4A-4A88-A047-E643E9356D96}"/>
            </a:ext>
          </a:extLst>
        </cdr:cNvPr>
        <cdr:cNvSpPr txBox="1"/>
      </cdr:nvSpPr>
      <cdr:spPr>
        <a:xfrm xmlns:a="http://schemas.openxmlformats.org/drawingml/2006/main">
          <a:off x="9850419" y="581847"/>
          <a:ext cx="595739" cy="3128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+9.7%</a:t>
          </a:r>
        </a:p>
      </cdr:txBody>
    </cdr:sp>
  </cdr:relSizeAnchor>
  <cdr:relSizeAnchor xmlns:cdr="http://schemas.openxmlformats.org/drawingml/2006/chartDrawing">
    <cdr:from>
      <cdr:x>0.93346</cdr:x>
      <cdr:y>0.3213</cdr:y>
    </cdr:from>
    <cdr:to>
      <cdr:x>0.99912</cdr:x>
      <cdr:y>0.36848</cdr:y>
    </cdr:to>
    <cdr:sp macro="" textlink="">
      <cdr:nvSpPr>
        <cdr:cNvPr id="17" name="TextBox 16">
          <a:extLst xmlns:a="http://schemas.openxmlformats.org/drawingml/2006/main">
            <a:ext uri="{FF2B5EF4-FFF2-40B4-BE49-F238E27FC236}">
              <a16:creationId xmlns:a16="http://schemas.microsoft.com/office/drawing/2014/main" id="{EC3A4626-81FC-78B5-AE20-B0FF917B4E1A}"/>
            </a:ext>
          </a:extLst>
        </cdr:cNvPr>
        <cdr:cNvSpPr txBox="1"/>
      </cdr:nvSpPr>
      <cdr:spPr>
        <a:xfrm xmlns:a="http://schemas.openxmlformats.org/drawingml/2006/main">
          <a:off x="10802247" y="1398079"/>
          <a:ext cx="759833" cy="2052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+11.7%</a:t>
          </a:r>
        </a:p>
      </cdr:txBody>
    </cdr:sp>
  </cdr:relSizeAnchor>
</c:userShape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30T22:50:27.710"/>
    </inkml:context>
    <inkml:brush xml:id="br0">
      <inkml:brushProperty name="width" value="0.025" units="cm"/>
      <inkml:brushProperty name="height" value="0.025" units="cm"/>
    </inkml:brush>
  </inkml:definitions>
  <inkml:trace contextRef="#ctx0" brushRef="#br0">0 1101 24575,'2'-9'0,"0"-1"0,1 1 0,0-1 0,0 1 0,0 0 0,2 0 0,-1 1 0,1-1 0,0 1 0,7-9 0,0-2 0,171-251 0,-11 19 0,56-91 0,-160 254-1365,-51 65-5461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30T22:50:29.763"/>
    </inkml:context>
    <inkml:brush xml:id="br0">
      <inkml:brushProperty name="width" value="0.025" units="cm"/>
      <inkml:brushProperty name="height" value="0.025" units="cm"/>
    </inkml:brush>
  </inkml:definitions>
  <inkml:trace contextRef="#ctx0" brushRef="#br0">86 1 24575,'0'6'0,"0"8"0,-5 7 0,-3 7 0,0 4 0,2 3 0,-4 1 0,-1 1 0,2 0 0,2-1 0,3 0 0,-5-6 0,0-8-8191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30T22:50:31.572"/>
    </inkml:context>
    <inkml:brush xml:id="br0">
      <inkml:brushProperty name="width" value="0.025" units="cm"/>
      <inkml:brushProperty name="height" value="0.025" units="cm"/>
    </inkml:brush>
  </inkml:definitions>
  <inkml:trace contextRef="#ctx0" brushRef="#br0">1 162 24575,'6'0'0,"8"0"0,7-6 0,13-8 0,6-7 0,2-7 0,1 2 0,-8-1 0,-3 5 0,-8 5-8191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BB1ACE-F093-4423-9B94-43E50D840D90}" type="datetimeFigureOut">
              <a:rPr lang="en-US" smtClean="0"/>
              <a:t>12/15/2023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B2CD5C-1AAB-4305-9DF0-CA9D12B1E179}" type="slidenum">
              <a:rPr lang="en-US" smtClean="0"/>
              <a:t>‹#›</a:t>
            </a:fld>
            <a:endParaRPr lang="en-US"/>
          </a:p>
        </p:txBody>
      </p:sp>
    </p:spTree>
    <p:extLst>
      <p:ext uri="{BB962C8B-B14F-4D97-AF65-F5344CB8AC3E}">
        <p14:creationId xmlns:p14="http://schemas.microsoft.com/office/powerpoint/2010/main" val="3830859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31"/>
          <p:cNvSpPr>
            <a:spLocks noGrp="1" noChangeArrowheads="1"/>
          </p:cNvSpPr>
          <p:nvPr>
            <p:ph type="sldNum" sz="quarter" idx="5"/>
          </p:nvPr>
        </p:nvSpPr>
        <p:spPr>
          <a:noFill/>
        </p:spPr>
        <p:txBody>
          <a:bodyPr/>
          <a:lstStyle>
            <a:lvl1pPr defTabSz="928688">
              <a:spcBef>
                <a:spcPct val="30000"/>
              </a:spcBef>
              <a:defRPr sz="1200">
                <a:solidFill>
                  <a:srgbClr val="333333"/>
                </a:solidFill>
                <a:latin typeface="Times" panose="02020603050405020304" pitchFamily="18" charset="0"/>
              </a:defRPr>
            </a:lvl1pPr>
            <a:lvl2pPr marL="739775" indent="-284163" defTabSz="928688">
              <a:spcBef>
                <a:spcPct val="30000"/>
              </a:spcBef>
              <a:defRPr sz="1200">
                <a:solidFill>
                  <a:srgbClr val="333333"/>
                </a:solidFill>
                <a:latin typeface="Times" panose="02020603050405020304" pitchFamily="18" charset="0"/>
              </a:defRPr>
            </a:lvl2pPr>
            <a:lvl3pPr marL="1139825" indent="-227013" defTabSz="928688">
              <a:spcBef>
                <a:spcPct val="30000"/>
              </a:spcBef>
              <a:defRPr sz="1200">
                <a:solidFill>
                  <a:srgbClr val="333333"/>
                </a:solidFill>
                <a:latin typeface="Times" panose="02020603050405020304" pitchFamily="18" charset="0"/>
              </a:defRPr>
            </a:lvl3pPr>
            <a:lvl4pPr marL="1595438" indent="-227013" defTabSz="928688">
              <a:spcBef>
                <a:spcPct val="30000"/>
              </a:spcBef>
              <a:defRPr sz="1200">
                <a:solidFill>
                  <a:srgbClr val="333333"/>
                </a:solidFill>
                <a:latin typeface="Times" panose="02020603050405020304" pitchFamily="18" charset="0"/>
              </a:defRPr>
            </a:lvl4pPr>
            <a:lvl5pPr marL="2051050" indent="-227013" defTabSz="928688">
              <a:spcBef>
                <a:spcPct val="30000"/>
              </a:spcBef>
              <a:defRPr sz="1200">
                <a:solidFill>
                  <a:srgbClr val="333333"/>
                </a:solidFill>
                <a:latin typeface="Times" panose="02020603050405020304" pitchFamily="18" charset="0"/>
              </a:defRPr>
            </a:lvl5pPr>
            <a:lvl6pPr marL="2508250" indent="-227013" defTabSz="928688" eaLnBrk="0" fontAlgn="base" hangingPunct="0">
              <a:spcBef>
                <a:spcPct val="30000"/>
              </a:spcBef>
              <a:spcAft>
                <a:spcPct val="0"/>
              </a:spcAft>
              <a:defRPr sz="1200">
                <a:solidFill>
                  <a:srgbClr val="333333"/>
                </a:solidFill>
                <a:latin typeface="Times" panose="02020603050405020304" pitchFamily="18" charset="0"/>
              </a:defRPr>
            </a:lvl6pPr>
            <a:lvl7pPr marL="2965450" indent="-227013" defTabSz="928688" eaLnBrk="0" fontAlgn="base" hangingPunct="0">
              <a:spcBef>
                <a:spcPct val="30000"/>
              </a:spcBef>
              <a:spcAft>
                <a:spcPct val="0"/>
              </a:spcAft>
              <a:defRPr sz="1200">
                <a:solidFill>
                  <a:srgbClr val="333333"/>
                </a:solidFill>
                <a:latin typeface="Times" panose="02020603050405020304" pitchFamily="18" charset="0"/>
              </a:defRPr>
            </a:lvl7pPr>
            <a:lvl8pPr marL="3422650" indent="-227013" defTabSz="928688" eaLnBrk="0" fontAlgn="base" hangingPunct="0">
              <a:spcBef>
                <a:spcPct val="30000"/>
              </a:spcBef>
              <a:spcAft>
                <a:spcPct val="0"/>
              </a:spcAft>
              <a:defRPr sz="1200">
                <a:solidFill>
                  <a:srgbClr val="333333"/>
                </a:solidFill>
                <a:latin typeface="Times" panose="02020603050405020304" pitchFamily="18" charset="0"/>
              </a:defRPr>
            </a:lvl8pPr>
            <a:lvl9pPr marL="3879850" indent="-227013" defTabSz="928688" eaLnBrk="0" fontAlgn="base" hangingPunct="0">
              <a:spcBef>
                <a:spcPct val="30000"/>
              </a:spcBef>
              <a:spcAft>
                <a:spcPct val="0"/>
              </a:spcAft>
              <a:defRPr sz="1200">
                <a:solidFill>
                  <a:srgbClr val="333333"/>
                </a:solidFill>
                <a:latin typeface="Times" panose="02020603050405020304" pitchFamily="18" charset="0"/>
              </a:defRPr>
            </a:lvl9pPr>
          </a:lstStyle>
          <a:p>
            <a:pPr marL="0" marR="0" lvl="0" indent="0" algn="r" defTabSz="928688" rtl="0" eaLnBrk="1" fontAlgn="auto" latinLnBrk="0" hangingPunct="1">
              <a:lnSpc>
                <a:spcPct val="100000"/>
              </a:lnSpc>
              <a:spcBef>
                <a:spcPct val="0"/>
              </a:spcBef>
              <a:spcAft>
                <a:spcPts val="0"/>
              </a:spcAft>
              <a:buClrTx/>
              <a:buSzTx/>
              <a:buFontTx/>
              <a:buNone/>
              <a:tabLst/>
              <a:defRPr/>
            </a:pPr>
            <a:fld id="{E7B57DF6-5261-4734-B40C-E8A9B1DC638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28688" rtl="0" eaLnBrk="1" fontAlgn="auto" latinLnBrk="0" hangingPunct="1">
                <a:lnSpc>
                  <a:spcPct val="100000"/>
                </a:lnSpc>
                <a:spcBef>
                  <a:spcPct val="0"/>
                </a:spcBef>
                <a:spcAft>
                  <a:spcPts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altLang="en-US">
              <a:latin typeface="Tahoma" panose="020B0604030504040204" pitchFamily="34" charset="0"/>
            </a:endParaRPr>
          </a:p>
        </p:txBody>
      </p:sp>
      <p:sp>
        <p:nvSpPr>
          <p:cNvPr id="9221" name="Footer Placeholder 1"/>
          <p:cNvSpPr>
            <a:spLocks noGrp="1"/>
          </p:cNvSpPr>
          <p:nvPr>
            <p:ph type="ftr" sz="quarter" idx="4"/>
          </p:nvPr>
        </p:nvSpPr>
        <p:spPr>
          <a:noFill/>
        </p:spPr>
        <p:txBody>
          <a:bodyPr/>
          <a:lstStyle>
            <a:lvl1pPr defTabSz="928688">
              <a:defRPr sz="2400">
                <a:solidFill>
                  <a:schemeClr val="tx1"/>
                </a:solidFill>
                <a:latin typeface="Arial" panose="020B0604020202020204" pitchFamily="34" charset="0"/>
              </a:defRPr>
            </a:lvl1pPr>
            <a:lvl2pPr marL="742950" indent="-285750" defTabSz="928688">
              <a:defRPr sz="2400">
                <a:solidFill>
                  <a:schemeClr val="tx1"/>
                </a:solidFill>
                <a:latin typeface="Arial" panose="020B0604020202020204" pitchFamily="34" charset="0"/>
              </a:defRPr>
            </a:lvl2pPr>
            <a:lvl3pPr marL="1143000" indent="-228600" defTabSz="928688">
              <a:defRPr sz="2400">
                <a:solidFill>
                  <a:schemeClr val="tx1"/>
                </a:solidFill>
                <a:latin typeface="Arial" panose="020B0604020202020204" pitchFamily="34" charset="0"/>
              </a:defRPr>
            </a:lvl3pPr>
            <a:lvl4pPr marL="1600200" indent="-228600" defTabSz="928688">
              <a:defRPr sz="2400">
                <a:solidFill>
                  <a:schemeClr val="tx1"/>
                </a:solidFill>
                <a:latin typeface="Arial" panose="020B0604020202020204" pitchFamily="34" charset="0"/>
              </a:defRPr>
            </a:lvl4pPr>
            <a:lvl5pPr marL="2057400" indent="-228600" defTabSz="928688">
              <a:defRPr sz="2400">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28688"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ERIC - Electronic Registration Information Center</a:t>
            </a:r>
          </a:p>
        </p:txBody>
      </p:sp>
    </p:spTree>
    <p:extLst>
      <p:ext uri="{BB962C8B-B14F-4D97-AF65-F5344CB8AC3E}">
        <p14:creationId xmlns:p14="http://schemas.microsoft.com/office/powerpoint/2010/main" val="16793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31"/>
          <p:cNvSpPr>
            <a:spLocks noGrp="1" noChangeArrowheads="1"/>
          </p:cNvSpPr>
          <p:nvPr>
            <p:ph type="sldNum" sz="quarter" idx="5"/>
          </p:nvPr>
        </p:nvSpPr>
        <p:spPr>
          <a:noFill/>
        </p:spPr>
        <p:txBody>
          <a:bodyPr/>
          <a:lstStyle>
            <a:lvl1pPr defTabSz="928688">
              <a:spcBef>
                <a:spcPct val="30000"/>
              </a:spcBef>
              <a:defRPr sz="1200">
                <a:solidFill>
                  <a:srgbClr val="333333"/>
                </a:solidFill>
                <a:latin typeface="Times" panose="02020603050405020304" pitchFamily="18" charset="0"/>
              </a:defRPr>
            </a:lvl1pPr>
            <a:lvl2pPr marL="739775" indent="-284163" defTabSz="928688">
              <a:spcBef>
                <a:spcPct val="30000"/>
              </a:spcBef>
              <a:defRPr sz="1200">
                <a:solidFill>
                  <a:srgbClr val="333333"/>
                </a:solidFill>
                <a:latin typeface="Times" panose="02020603050405020304" pitchFamily="18" charset="0"/>
              </a:defRPr>
            </a:lvl2pPr>
            <a:lvl3pPr marL="1139825" indent="-227013" defTabSz="928688">
              <a:spcBef>
                <a:spcPct val="30000"/>
              </a:spcBef>
              <a:defRPr sz="1200">
                <a:solidFill>
                  <a:srgbClr val="333333"/>
                </a:solidFill>
                <a:latin typeface="Times" panose="02020603050405020304" pitchFamily="18" charset="0"/>
              </a:defRPr>
            </a:lvl3pPr>
            <a:lvl4pPr marL="1595438" indent="-227013" defTabSz="928688">
              <a:spcBef>
                <a:spcPct val="30000"/>
              </a:spcBef>
              <a:defRPr sz="1200">
                <a:solidFill>
                  <a:srgbClr val="333333"/>
                </a:solidFill>
                <a:latin typeface="Times" panose="02020603050405020304" pitchFamily="18" charset="0"/>
              </a:defRPr>
            </a:lvl4pPr>
            <a:lvl5pPr marL="2051050" indent="-227013" defTabSz="928688">
              <a:spcBef>
                <a:spcPct val="30000"/>
              </a:spcBef>
              <a:defRPr sz="1200">
                <a:solidFill>
                  <a:srgbClr val="333333"/>
                </a:solidFill>
                <a:latin typeface="Times" panose="02020603050405020304" pitchFamily="18" charset="0"/>
              </a:defRPr>
            </a:lvl5pPr>
            <a:lvl6pPr marL="2508250" indent="-227013" defTabSz="928688" eaLnBrk="0" fontAlgn="base" hangingPunct="0">
              <a:spcBef>
                <a:spcPct val="30000"/>
              </a:spcBef>
              <a:spcAft>
                <a:spcPct val="0"/>
              </a:spcAft>
              <a:defRPr sz="1200">
                <a:solidFill>
                  <a:srgbClr val="333333"/>
                </a:solidFill>
                <a:latin typeface="Times" panose="02020603050405020304" pitchFamily="18" charset="0"/>
              </a:defRPr>
            </a:lvl6pPr>
            <a:lvl7pPr marL="2965450" indent="-227013" defTabSz="928688" eaLnBrk="0" fontAlgn="base" hangingPunct="0">
              <a:spcBef>
                <a:spcPct val="30000"/>
              </a:spcBef>
              <a:spcAft>
                <a:spcPct val="0"/>
              </a:spcAft>
              <a:defRPr sz="1200">
                <a:solidFill>
                  <a:srgbClr val="333333"/>
                </a:solidFill>
                <a:latin typeface="Times" panose="02020603050405020304" pitchFamily="18" charset="0"/>
              </a:defRPr>
            </a:lvl7pPr>
            <a:lvl8pPr marL="3422650" indent="-227013" defTabSz="928688" eaLnBrk="0" fontAlgn="base" hangingPunct="0">
              <a:spcBef>
                <a:spcPct val="30000"/>
              </a:spcBef>
              <a:spcAft>
                <a:spcPct val="0"/>
              </a:spcAft>
              <a:defRPr sz="1200">
                <a:solidFill>
                  <a:srgbClr val="333333"/>
                </a:solidFill>
                <a:latin typeface="Times" panose="02020603050405020304" pitchFamily="18" charset="0"/>
              </a:defRPr>
            </a:lvl8pPr>
            <a:lvl9pPr marL="3879850" indent="-227013" defTabSz="928688" eaLnBrk="0" fontAlgn="base" hangingPunct="0">
              <a:spcBef>
                <a:spcPct val="30000"/>
              </a:spcBef>
              <a:spcAft>
                <a:spcPct val="0"/>
              </a:spcAft>
              <a:defRPr sz="1200">
                <a:solidFill>
                  <a:srgbClr val="333333"/>
                </a:solidFill>
                <a:latin typeface="Times" panose="02020603050405020304" pitchFamily="18" charset="0"/>
              </a:defRPr>
            </a:lvl9pPr>
          </a:lstStyle>
          <a:p>
            <a:pPr marL="0" marR="0" lvl="0" indent="0" algn="r" defTabSz="928688" rtl="0" eaLnBrk="1" fontAlgn="auto" latinLnBrk="0" hangingPunct="1">
              <a:lnSpc>
                <a:spcPct val="100000"/>
              </a:lnSpc>
              <a:spcBef>
                <a:spcPct val="0"/>
              </a:spcBef>
              <a:spcAft>
                <a:spcPts val="0"/>
              </a:spcAft>
              <a:buClrTx/>
              <a:buSzTx/>
              <a:buFontTx/>
              <a:buNone/>
              <a:tabLst/>
              <a:defRPr/>
            </a:pPr>
            <a:fld id="{E7B57DF6-5261-4734-B40C-E8A9B1DC638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28688" rtl="0" eaLnBrk="1" fontAlgn="auto" latinLnBrk="0" hangingPunct="1">
                <a:lnSpc>
                  <a:spcPct val="100000"/>
                </a:lnSpc>
                <a:spcBef>
                  <a:spcPct val="0"/>
                </a:spcBef>
                <a:spcAft>
                  <a:spcPts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altLang="en-US">
              <a:latin typeface="Tahoma" panose="020B0604030504040204" pitchFamily="34" charset="0"/>
            </a:endParaRPr>
          </a:p>
        </p:txBody>
      </p:sp>
      <p:sp>
        <p:nvSpPr>
          <p:cNvPr id="9221" name="Footer Placeholder 1"/>
          <p:cNvSpPr>
            <a:spLocks noGrp="1"/>
          </p:cNvSpPr>
          <p:nvPr>
            <p:ph type="ftr" sz="quarter" idx="4"/>
          </p:nvPr>
        </p:nvSpPr>
        <p:spPr>
          <a:noFill/>
        </p:spPr>
        <p:txBody>
          <a:bodyPr/>
          <a:lstStyle>
            <a:lvl1pPr defTabSz="928688">
              <a:defRPr sz="2400">
                <a:solidFill>
                  <a:schemeClr val="tx1"/>
                </a:solidFill>
                <a:latin typeface="Arial" panose="020B0604020202020204" pitchFamily="34" charset="0"/>
              </a:defRPr>
            </a:lvl1pPr>
            <a:lvl2pPr marL="742950" indent="-285750" defTabSz="928688">
              <a:defRPr sz="2400">
                <a:solidFill>
                  <a:schemeClr val="tx1"/>
                </a:solidFill>
                <a:latin typeface="Arial" panose="020B0604020202020204" pitchFamily="34" charset="0"/>
              </a:defRPr>
            </a:lvl2pPr>
            <a:lvl3pPr marL="1143000" indent="-228600" defTabSz="928688">
              <a:defRPr sz="2400">
                <a:solidFill>
                  <a:schemeClr val="tx1"/>
                </a:solidFill>
                <a:latin typeface="Arial" panose="020B0604020202020204" pitchFamily="34" charset="0"/>
              </a:defRPr>
            </a:lvl3pPr>
            <a:lvl4pPr marL="1600200" indent="-228600" defTabSz="928688">
              <a:defRPr sz="2400">
                <a:solidFill>
                  <a:schemeClr val="tx1"/>
                </a:solidFill>
                <a:latin typeface="Arial" panose="020B0604020202020204" pitchFamily="34" charset="0"/>
              </a:defRPr>
            </a:lvl4pPr>
            <a:lvl5pPr marL="2057400" indent="-228600" defTabSz="928688">
              <a:defRPr sz="2400">
                <a:solidFill>
                  <a:schemeClr val="tx1"/>
                </a:solidFill>
                <a:latin typeface="Arial" panose="020B0604020202020204" pitchFamily="34" charset="0"/>
              </a:defRPr>
            </a:lvl5pPr>
            <a:lvl6pPr marL="2514600" indent="-228600" defTabSz="9286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286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286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28688"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28688"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ERIC - Electronic Registration Information Center</a:t>
            </a:r>
          </a:p>
        </p:txBody>
      </p:sp>
    </p:spTree>
    <p:extLst>
      <p:ext uri="{BB962C8B-B14F-4D97-AF65-F5344CB8AC3E}">
        <p14:creationId xmlns:p14="http://schemas.microsoft.com/office/powerpoint/2010/main" val="486632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2FAE6-FB89-480F-BEDB-04F6FFB24F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ADB3B7-8F08-465A-A6E2-075B65ACD8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7F137C-0E71-4B3F-8459-3FEE5D28BD3D}"/>
              </a:ext>
            </a:extLst>
          </p:cNvPr>
          <p:cNvSpPr>
            <a:spLocks noGrp="1"/>
          </p:cNvSpPr>
          <p:nvPr>
            <p:ph type="dt" sz="half" idx="10"/>
          </p:nvPr>
        </p:nvSpPr>
        <p:spPr/>
        <p:txBody>
          <a:bodyPr/>
          <a:lstStyle/>
          <a:p>
            <a:fld id="{FD57F129-1CEC-40FA-AA5A-25F7F1445841}" type="datetimeFigureOut">
              <a:rPr lang="en-US" smtClean="0"/>
              <a:t>12/15/2023</a:t>
            </a:fld>
            <a:endParaRPr lang="en-US"/>
          </a:p>
        </p:txBody>
      </p:sp>
      <p:sp>
        <p:nvSpPr>
          <p:cNvPr id="5" name="Footer Placeholder 4">
            <a:extLst>
              <a:ext uri="{FF2B5EF4-FFF2-40B4-BE49-F238E27FC236}">
                <a16:creationId xmlns:a16="http://schemas.microsoft.com/office/drawing/2014/main" id="{FCC4ADBF-70D7-425B-8FA3-65A730DED9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ECC607-293A-48C8-BA8B-27A695A5B29C}"/>
              </a:ext>
            </a:extLst>
          </p:cNvPr>
          <p:cNvSpPr>
            <a:spLocks noGrp="1"/>
          </p:cNvSpPr>
          <p:nvPr>
            <p:ph type="sldNum" sz="quarter" idx="12"/>
          </p:nvPr>
        </p:nvSpPr>
        <p:spPr/>
        <p:txBody>
          <a:bodyPr/>
          <a:lstStyle/>
          <a:p>
            <a:fld id="{F4FB9337-E624-42A4-B98A-FD5CD202EE4A}" type="slidenum">
              <a:rPr lang="en-US" smtClean="0"/>
              <a:t>‹#›</a:t>
            </a:fld>
            <a:endParaRPr lang="en-US"/>
          </a:p>
        </p:txBody>
      </p:sp>
    </p:spTree>
    <p:extLst>
      <p:ext uri="{BB962C8B-B14F-4D97-AF65-F5344CB8AC3E}">
        <p14:creationId xmlns:p14="http://schemas.microsoft.com/office/powerpoint/2010/main" val="1451627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CB5D5-826E-4D12-9217-101B9BB2B6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F6C910-A08A-46A1-A60B-9D50C8EE6DC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6879AA-E4DC-4D70-AA98-9F01EEE89349}"/>
              </a:ext>
            </a:extLst>
          </p:cNvPr>
          <p:cNvSpPr>
            <a:spLocks noGrp="1"/>
          </p:cNvSpPr>
          <p:nvPr>
            <p:ph type="dt" sz="half" idx="10"/>
          </p:nvPr>
        </p:nvSpPr>
        <p:spPr/>
        <p:txBody>
          <a:bodyPr/>
          <a:lstStyle/>
          <a:p>
            <a:fld id="{FD57F129-1CEC-40FA-AA5A-25F7F1445841}" type="datetimeFigureOut">
              <a:rPr lang="en-US" smtClean="0"/>
              <a:t>12/15/2023</a:t>
            </a:fld>
            <a:endParaRPr lang="en-US"/>
          </a:p>
        </p:txBody>
      </p:sp>
      <p:sp>
        <p:nvSpPr>
          <p:cNvPr id="5" name="Footer Placeholder 4">
            <a:extLst>
              <a:ext uri="{FF2B5EF4-FFF2-40B4-BE49-F238E27FC236}">
                <a16:creationId xmlns:a16="http://schemas.microsoft.com/office/drawing/2014/main" id="{C57FCE7A-D2D8-42DA-AE78-1B2DF40B6E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9FFA23-1A0D-48B0-AD23-A2460EBD34EA}"/>
              </a:ext>
            </a:extLst>
          </p:cNvPr>
          <p:cNvSpPr>
            <a:spLocks noGrp="1"/>
          </p:cNvSpPr>
          <p:nvPr>
            <p:ph type="sldNum" sz="quarter" idx="12"/>
          </p:nvPr>
        </p:nvSpPr>
        <p:spPr/>
        <p:txBody>
          <a:bodyPr/>
          <a:lstStyle/>
          <a:p>
            <a:fld id="{F4FB9337-E624-42A4-B98A-FD5CD202EE4A}" type="slidenum">
              <a:rPr lang="en-US" smtClean="0"/>
              <a:t>‹#›</a:t>
            </a:fld>
            <a:endParaRPr lang="en-US"/>
          </a:p>
        </p:txBody>
      </p:sp>
    </p:spTree>
    <p:extLst>
      <p:ext uri="{BB962C8B-B14F-4D97-AF65-F5344CB8AC3E}">
        <p14:creationId xmlns:p14="http://schemas.microsoft.com/office/powerpoint/2010/main" val="3235889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64E737-7773-4C69-AF27-A7B22A34AB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F7EC4F-8C41-4F03-AF0A-616D3C35CA9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845007-9EFB-449E-A433-C2FB840C61E4}"/>
              </a:ext>
            </a:extLst>
          </p:cNvPr>
          <p:cNvSpPr>
            <a:spLocks noGrp="1"/>
          </p:cNvSpPr>
          <p:nvPr>
            <p:ph type="dt" sz="half" idx="10"/>
          </p:nvPr>
        </p:nvSpPr>
        <p:spPr/>
        <p:txBody>
          <a:bodyPr/>
          <a:lstStyle/>
          <a:p>
            <a:fld id="{FD57F129-1CEC-40FA-AA5A-25F7F1445841}" type="datetimeFigureOut">
              <a:rPr lang="en-US" smtClean="0"/>
              <a:t>12/15/2023</a:t>
            </a:fld>
            <a:endParaRPr lang="en-US"/>
          </a:p>
        </p:txBody>
      </p:sp>
      <p:sp>
        <p:nvSpPr>
          <p:cNvPr id="5" name="Footer Placeholder 4">
            <a:extLst>
              <a:ext uri="{FF2B5EF4-FFF2-40B4-BE49-F238E27FC236}">
                <a16:creationId xmlns:a16="http://schemas.microsoft.com/office/drawing/2014/main" id="{96A870E0-728D-4FF8-BE20-21642C00B2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9C773A-476B-48BF-BAA9-B2593947B64D}"/>
              </a:ext>
            </a:extLst>
          </p:cNvPr>
          <p:cNvSpPr>
            <a:spLocks noGrp="1"/>
          </p:cNvSpPr>
          <p:nvPr>
            <p:ph type="sldNum" sz="quarter" idx="12"/>
          </p:nvPr>
        </p:nvSpPr>
        <p:spPr/>
        <p:txBody>
          <a:bodyPr/>
          <a:lstStyle/>
          <a:p>
            <a:fld id="{F4FB9337-E624-42A4-B98A-FD5CD202EE4A}" type="slidenum">
              <a:rPr lang="en-US" smtClean="0"/>
              <a:t>‹#›</a:t>
            </a:fld>
            <a:endParaRPr lang="en-US"/>
          </a:p>
        </p:txBody>
      </p:sp>
    </p:spTree>
    <p:extLst>
      <p:ext uri="{BB962C8B-B14F-4D97-AF65-F5344CB8AC3E}">
        <p14:creationId xmlns:p14="http://schemas.microsoft.com/office/powerpoint/2010/main" val="425128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C8F59-E825-4859-B5CC-923128EA75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2A7E66-84C4-4238-AE10-4719807B320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D66BA6-A451-432F-BAEA-56C141960164}"/>
              </a:ext>
            </a:extLst>
          </p:cNvPr>
          <p:cNvSpPr>
            <a:spLocks noGrp="1"/>
          </p:cNvSpPr>
          <p:nvPr>
            <p:ph type="dt" sz="half" idx="10"/>
          </p:nvPr>
        </p:nvSpPr>
        <p:spPr/>
        <p:txBody>
          <a:bodyPr/>
          <a:lstStyle/>
          <a:p>
            <a:fld id="{FD57F129-1CEC-40FA-AA5A-25F7F1445841}" type="datetimeFigureOut">
              <a:rPr lang="en-US" smtClean="0"/>
              <a:t>12/15/2023</a:t>
            </a:fld>
            <a:endParaRPr lang="en-US"/>
          </a:p>
        </p:txBody>
      </p:sp>
      <p:sp>
        <p:nvSpPr>
          <p:cNvPr id="5" name="Footer Placeholder 4">
            <a:extLst>
              <a:ext uri="{FF2B5EF4-FFF2-40B4-BE49-F238E27FC236}">
                <a16:creationId xmlns:a16="http://schemas.microsoft.com/office/drawing/2014/main" id="{FA0B43C1-6C02-43BF-B048-71DD555BD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83F772-5FE9-42F7-9217-F007CD5DF282}"/>
              </a:ext>
            </a:extLst>
          </p:cNvPr>
          <p:cNvSpPr>
            <a:spLocks noGrp="1"/>
          </p:cNvSpPr>
          <p:nvPr>
            <p:ph type="sldNum" sz="quarter" idx="12"/>
          </p:nvPr>
        </p:nvSpPr>
        <p:spPr/>
        <p:txBody>
          <a:bodyPr/>
          <a:lstStyle/>
          <a:p>
            <a:fld id="{F4FB9337-E624-42A4-B98A-FD5CD202EE4A}" type="slidenum">
              <a:rPr lang="en-US" smtClean="0"/>
              <a:t>‹#›</a:t>
            </a:fld>
            <a:endParaRPr lang="en-US"/>
          </a:p>
        </p:txBody>
      </p:sp>
    </p:spTree>
    <p:extLst>
      <p:ext uri="{BB962C8B-B14F-4D97-AF65-F5344CB8AC3E}">
        <p14:creationId xmlns:p14="http://schemas.microsoft.com/office/powerpoint/2010/main" val="199391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2F6BD-9895-49C6-9AD6-F184D66198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73656-CD65-4C0B-8D01-9BDC2FD844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F087CFE-F0AC-4BDD-88DB-4C41C79E7DCF}"/>
              </a:ext>
            </a:extLst>
          </p:cNvPr>
          <p:cNvSpPr>
            <a:spLocks noGrp="1"/>
          </p:cNvSpPr>
          <p:nvPr>
            <p:ph type="dt" sz="half" idx="10"/>
          </p:nvPr>
        </p:nvSpPr>
        <p:spPr/>
        <p:txBody>
          <a:bodyPr/>
          <a:lstStyle/>
          <a:p>
            <a:fld id="{FD57F129-1CEC-40FA-AA5A-25F7F1445841}" type="datetimeFigureOut">
              <a:rPr lang="en-US" smtClean="0"/>
              <a:t>12/15/2023</a:t>
            </a:fld>
            <a:endParaRPr lang="en-US"/>
          </a:p>
        </p:txBody>
      </p:sp>
      <p:sp>
        <p:nvSpPr>
          <p:cNvPr id="5" name="Footer Placeholder 4">
            <a:extLst>
              <a:ext uri="{FF2B5EF4-FFF2-40B4-BE49-F238E27FC236}">
                <a16:creationId xmlns:a16="http://schemas.microsoft.com/office/drawing/2014/main" id="{EFFBEA61-317F-4178-BB0E-4F7BCEBDBF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D3B1DF-F564-4669-BCB6-CDB9B5BF024E}"/>
              </a:ext>
            </a:extLst>
          </p:cNvPr>
          <p:cNvSpPr>
            <a:spLocks noGrp="1"/>
          </p:cNvSpPr>
          <p:nvPr>
            <p:ph type="sldNum" sz="quarter" idx="12"/>
          </p:nvPr>
        </p:nvSpPr>
        <p:spPr/>
        <p:txBody>
          <a:bodyPr/>
          <a:lstStyle/>
          <a:p>
            <a:fld id="{F4FB9337-E624-42A4-B98A-FD5CD202EE4A}" type="slidenum">
              <a:rPr lang="en-US" smtClean="0"/>
              <a:t>‹#›</a:t>
            </a:fld>
            <a:endParaRPr lang="en-US"/>
          </a:p>
        </p:txBody>
      </p:sp>
    </p:spTree>
    <p:extLst>
      <p:ext uri="{BB962C8B-B14F-4D97-AF65-F5344CB8AC3E}">
        <p14:creationId xmlns:p14="http://schemas.microsoft.com/office/powerpoint/2010/main" val="2816315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71BE3-72BC-44D4-A0F4-DD258F5080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BC9DFE-1759-4E08-BEC3-7D2A1E93B7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E715BB-4411-4F9A-98EC-16997E2BCCD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A800B3-ECB5-4506-834C-F9AD21CE7E30}"/>
              </a:ext>
            </a:extLst>
          </p:cNvPr>
          <p:cNvSpPr>
            <a:spLocks noGrp="1"/>
          </p:cNvSpPr>
          <p:nvPr>
            <p:ph type="dt" sz="half" idx="10"/>
          </p:nvPr>
        </p:nvSpPr>
        <p:spPr/>
        <p:txBody>
          <a:bodyPr/>
          <a:lstStyle/>
          <a:p>
            <a:fld id="{FD57F129-1CEC-40FA-AA5A-25F7F1445841}" type="datetimeFigureOut">
              <a:rPr lang="en-US" smtClean="0"/>
              <a:t>12/15/2023</a:t>
            </a:fld>
            <a:endParaRPr lang="en-US"/>
          </a:p>
        </p:txBody>
      </p:sp>
      <p:sp>
        <p:nvSpPr>
          <p:cNvPr id="6" name="Footer Placeholder 5">
            <a:extLst>
              <a:ext uri="{FF2B5EF4-FFF2-40B4-BE49-F238E27FC236}">
                <a16:creationId xmlns:a16="http://schemas.microsoft.com/office/drawing/2014/main" id="{A431E2B0-3FA7-4D1E-9C3D-05E457AB43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8A7AAE-2829-4DC7-89D7-B26EF1BEBF02}"/>
              </a:ext>
            </a:extLst>
          </p:cNvPr>
          <p:cNvSpPr>
            <a:spLocks noGrp="1"/>
          </p:cNvSpPr>
          <p:nvPr>
            <p:ph type="sldNum" sz="quarter" idx="12"/>
          </p:nvPr>
        </p:nvSpPr>
        <p:spPr/>
        <p:txBody>
          <a:bodyPr/>
          <a:lstStyle/>
          <a:p>
            <a:fld id="{F4FB9337-E624-42A4-B98A-FD5CD202EE4A}" type="slidenum">
              <a:rPr lang="en-US" smtClean="0"/>
              <a:t>‹#›</a:t>
            </a:fld>
            <a:endParaRPr lang="en-US"/>
          </a:p>
        </p:txBody>
      </p:sp>
    </p:spTree>
    <p:extLst>
      <p:ext uri="{BB962C8B-B14F-4D97-AF65-F5344CB8AC3E}">
        <p14:creationId xmlns:p14="http://schemas.microsoft.com/office/powerpoint/2010/main" val="1987128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623B9-1981-4A69-85E6-488A7B02FC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372D17-46C3-487B-8702-232386EFAA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AFDEEF8-CC35-452D-A0DF-FA4319796F2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90748C-600C-4382-B448-6D149503CD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6D7AEF8-4578-482F-9383-C703B1E7395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86EAD6-D488-4C8F-A2A7-E244F79AE575}"/>
              </a:ext>
            </a:extLst>
          </p:cNvPr>
          <p:cNvSpPr>
            <a:spLocks noGrp="1"/>
          </p:cNvSpPr>
          <p:nvPr>
            <p:ph type="dt" sz="half" idx="10"/>
          </p:nvPr>
        </p:nvSpPr>
        <p:spPr/>
        <p:txBody>
          <a:bodyPr/>
          <a:lstStyle/>
          <a:p>
            <a:fld id="{FD57F129-1CEC-40FA-AA5A-25F7F1445841}" type="datetimeFigureOut">
              <a:rPr lang="en-US" smtClean="0"/>
              <a:t>12/15/2023</a:t>
            </a:fld>
            <a:endParaRPr lang="en-US"/>
          </a:p>
        </p:txBody>
      </p:sp>
      <p:sp>
        <p:nvSpPr>
          <p:cNvPr id="8" name="Footer Placeholder 7">
            <a:extLst>
              <a:ext uri="{FF2B5EF4-FFF2-40B4-BE49-F238E27FC236}">
                <a16:creationId xmlns:a16="http://schemas.microsoft.com/office/drawing/2014/main" id="{76297302-6FDD-4479-8158-56DD871D30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059E83-A7FF-4FB2-8E1B-2D2E79E3ABB1}"/>
              </a:ext>
            </a:extLst>
          </p:cNvPr>
          <p:cNvSpPr>
            <a:spLocks noGrp="1"/>
          </p:cNvSpPr>
          <p:nvPr>
            <p:ph type="sldNum" sz="quarter" idx="12"/>
          </p:nvPr>
        </p:nvSpPr>
        <p:spPr/>
        <p:txBody>
          <a:bodyPr/>
          <a:lstStyle/>
          <a:p>
            <a:fld id="{F4FB9337-E624-42A4-B98A-FD5CD202EE4A}" type="slidenum">
              <a:rPr lang="en-US" smtClean="0"/>
              <a:t>‹#›</a:t>
            </a:fld>
            <a:endParaRPr lang="en-US"/>
          </a:p>
        </p:txBody>
      </p:sp>
    </p:spTree>
    <p:extLst>
      <p:ext uri="{BB962C8B-B14F-4D97-AF65-F5344CB8AC3E}">
        <p14:creationId xmlns:p14="http://schemas.microsoft.com/office/powerpoint/2010/main" val="3256105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D4AB6-E93B-4454-B404-8012E14278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0B09C-DA62-4600-B4E7-9F80A608163B}"/>
              </a:ext>
            </a:extLst>
          </p:cNvPr>
          <p:cNvSpPr>
            <a:spLocks noGrp="1"/>
          </p:cNvSpPr>
          <p:nvPr>
            <p:ph type="dt" sz="half" idx="10"/>
          </p:nvPr>
        </p:nvSpPr>
        <p:spPr/>
        <p:txBody>
          <a:bodyPr/>
          <a:lstStyle/>
          <a:p>
            <a:fld id="{FD57F129-1CEC-40FA-AA5A-25F7F1445841}" type="datetimeFigureOut">
              <a:rPr lang="en-US" smtClean="0"/>
              <a:t>12/15/2023</a:t>
            </a:fld>
            <a:endParaRPr lang="en-US"/>
          </a:p>
        </p:txBody>
      </p:sp>
      <p:sp>
        <p:nvSpPr>
          <p:cNvPr id="4" name="Footer Placeholder 3">
            <a:extLst>
              <a:ext uri="{FF2B5EF4-FFF2-40B4-BE49-F238E27FC236}">
                <a16:creationId xmlns:a16="http://schemas.microsoft.com/office/drawing/2014/main" id="{B5EAF639-DD2C-4048-8315-1495D0F71C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8DDA88-5157-41CC-9AFC-107CA537A472}"/>
              </a:ext>
            </a:extLst>
          </p:cNvPr>
          <p:cNvSpPr>
            <a:spLocks noGrp="1"/>
          </p:cNvSpPr>
          <p:nvPr>
            <p:ph type="sldNum" sz="quarter" idx="12"/>
          </p:nvPr>
        </p:nvSpPr>
        <p:spPr/>
        <p:txBody>
          <a:bodyPr/>
          <a:lstStyle/>
          <a:p>
            <a:fld id="{F4FB9337-E624-42A4-B98A-FD5CD202EE4A}" type="slidenum">
              <a:rPr lang="en-US" smtClean="0"/>
              <a:t>‹#›</a:t>
            </a:fld>
            <a:endParaRPr lang="en-US"/>
          </a:p>
        </p:txBody>
      </p:sp>
    </p:spTree>
    <p:extLst>
      <p:ext uri="{BB962C8B-B14F-4D97-AF65-F5344CB8AC3E}">
        <p14:creationId xmlns:p14="http://schemas.microsoft.com/office/powerpoint/2010/main" val="3076749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679B54-EB8E-420E-8571-51DA16C9DED4}"/>
              </a:ext>
            </a:extLst>
          </p:cNvPr>
          <p:cNvSpPr>
            <a:spLocks noGrp="1"/>
          </p:cNvSpPr>
          <p:nvPr>
            <p:ph type="dt" sz="half" idx="10"/>
          </p:nvPr>
        </p:nvSpPr>
        <p:spPr/>
        <p:txBody>
          <a:bodyPr/>
          <a:lstStyle/>
          <a:p>
            <a:fld id="{FD57F129-1CEC-40FA-AA5A-25F7F1445841}" type="datetimeFigureOut">
              <a:rPr lang="en-US" smtClean="0"/>
              <a:t>12/15/2023</a:t>
            </a:fld>
            <a:endParaRPr lang="en-US"/>
          </a:p>
        </p:txBody>
      </p:sp>
      <p:sp>
        <p:nvSpPr>
          <p:cNvPr id="3" name="Footer Placeholder 2">
            <a:extLst>
              <a:ext uri="{FF2B5EF4-FFF2-40B4-BE49-F238E27FC236}">
                <a16:creationId xmlns:a16="http://schemas.microsoft.com/office/drawing/2014/main" id="{9E9D2FA6-FF5E-44CD-8C44-019DA51F2B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84CEC4-3C39-47CA-89D5-E9FDEB3B03C9}"/>
              </a:ext>
            </a:extLst>
          </p:cNvPr>
          <p:cNvSpPr>
            <a:spLocks noGrp="1"/>
          </p:cNvSpPr>
          <p:nvPr>
            <p:ph type="sldNum" sz="quarter" idx="12"/>
          </p:nvPr>
        </p:nvSpPr>
        <p:spPr/>
        <p:txBody>
          <a:bodyPr/>
          <a:lstStyle/>
          <a:p>
            <a:fld id="{F4FB9337-E624-42A4-B98A-FD5CD202EE4A}" type="slidenum">
              <a:rPr lang="en-US" smtClean="0"/>
              <a:t>‹#›</a:t>
            </a:fld>
            <a:endParaRPr lang="en-US"/>
          </a:p>
        </p:txBody>
      </p:sp>
    </p:spTree>
    <p:extLst>
      <p:ext uri="{BB962C8B-B14F-4D97-AF65-F5344CB8AC3E}">
        <p14:creationId xmlns:p14="http://schemas.microsoft.com/office/powerpoint/2010/main" val="1870658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CEEE5-7DF2-4971-A9BF-672CFE7413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2FD0B9-4EEC-40AF-BA57-085BD38845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068C45-E6B7-4145-B23D-6C2B79FD1C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45635E6-6781-43CD-9BA3-7A273BE475D7}"/>
              </a:ext>
            </a:extLst>
          </p:cNvPr>
          <p:cNvSpPr>
            <a:spLocks noGrp="1"/>
          </p:cNvSpPr>
          <p:nvPr>
            <p:ph type="dt" sz="half" idx="10"/>
          </p:nvPr>
        </p:nvSpPr>
        <p:spPr/>
        <p:txBody>
          <a:bodyPr/>
          <a:lstStyle/>
          <a:p>
            <a:fld id="{FD57F129-1CEC-40FA-AA5A-25F7F1445841}" type="datetimeFigureOut">
              <a:rPr lang="en-US" smtClean="0"/>
              <a:t>12/15/2023</a:t>
            </a:fld>
            <a:endParaRPr lang="en-US"/>
          </a:p>
        </p:txBody>
      </p:sp>
      <p:sp>
        <p:nvSpPr>
          <p:cNvPr id="6" name="Footer Placeholder 5">
            <a:extLst>
              <a:ext uri="{FF2B5EF4-FFF2-40B4-BE49-F238E27FC236}">
                <a16:creationId xmlns:a16="http://schemas.microsoft.com/office/drawing/2014/main" id="{558D1048-EB31-4F68-8D3E-B4EE3A7BCD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BC3D15-C60F-4EBF-B6EE-B032153EABD9}"/>
              </a:ext>
            </a:extLst>
          </p:cNvPr>
          <p:cNvSpPr>
            <a:spLocks noGrp="1"/>
          </p:cNvSpPr>
          <p:nvPr>
            <p:ph type="sldNum" sz="quarter" idx="12"/>
          </p:nvPr>
        </p:nvSpPr>
        <p:spPr/>
        <p:txBody>
          <a:bodyPr/>
          <a:lstStyle/>
          <a:p>
            <a:fld id="{F4FB9337-E624-42A4-B98A-FD5CD202EE4A}" type="slidenum">
              <a:rPr lang="en-US" smtClean="0"/>
              <a:t>‹#›</a:t>
            </a:fld>
            <a:endParaRPr lang="en-US"/>
          </a:p>
        </p:txBody>
      </p:sp>
    </p:spTree>
    <p:extLst>
      <p:ext uri="{BB962C8B-B14F-4D97-AF65-F5344CB8AC3E}">
        <p14:creationId xmlns:p14="http://schemas.microsoft.com/office/powerpoint/2010/main" val="1034924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088EF-0C99-4A2A-83EA-2AC498713D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92A666-7DF7-4F1F-8AF2-24E734CABA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7C20CC-8296-4B82-B14E-CEDBD3A73D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A2A8C1-4E6B-4291-9B41-3D91B08DF0C7}"/>
              </a:ext>
            </a:extLst>
          </p:cNvPr>
          <p:cNvSpPr>
            <a:spLocks noGrp="1"/>
          </p:cNvSpPr>
          <p:nvPr>
            <p:ph type="dt" sz="half" idx="10"/>
          </p:nvPr>
        </p:nvSpPr>
        <p:spPr/>
        <p:txBody>
          <a:bodyPr/>
          <a:lstStyle/>
          <a:p>
            <a:fld id="{FD57F129-1CEC-40FA-AA5A-25F7F1445841}" type="datetimeFigureOut">
              <a:rPr lang="en-US" smtClean="0"/>
              <a:t>12/15/2023</a:t>
            </a:fld>
            <a:endParaRPr lang="en-US"/>
          </a:p>
        </p:txBody>
      </p:sp>
      <p:sp>
        <p:nvSpPr>
          <p:cNvPr id="6" name="Footer Placeholder 5">
            <a:extLst>
              <a:ext uri="{FF2B5EF4-FFF2-40B4-BE49-F238E27FC236}">
                <a16:creationId xmlns:a16="http://schemas.microsoft.com/office/drawing/2014/main" id="{D966069A-CD7E-4F08-B9DD-050EFC8163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C1A938-0300-46FA-9BED-113E7CBBCA41}"/>
              </a:ext>
            </a:extLst>
          </p:cNvPr>
          <p:cNvSpPr>
            <a:spLocks noGrp="1"/>
          </p:cNvSpPr>
          <p:nvPr>
            <p:ph type="sldNum" sz="quarter" idx="12"/>
          </p:nvPr>
        </p:nvSpPr>
        <p:spPr/>
        <p:txBody>
          <a:bodyPr/>
          <a:lstStyle/>
          <a:p>
            <a:fld id="{F4FB9337-E624-42A4-B98A-FD5CD202EE4A}" type="slidenum">
              <a:rPr lang="en-US" smtClean="0"/>
              <a:t>‹#›</a:t>
            </a:fld>
            <a:endParaRPr lang="en-US"/>
          </a:p>
        </p:txBody>
      </p:sp>
    </p:spTree>
    <p:extLst>
      <p:ext uri="{BB962C8B-B14F-4D97-AF65-F5344CB8AC3E}">
        <p14:creationId xmlns:p14="http://schemas.microsoft.com/office/powerpoint/2010/main" val="2294620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F304B8-DE0C-4071-B5D4-300312398E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F3A6FD-7122-4A32-8BEF-6989F7BE08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7E05D8-DAA5-479A-8B96-13FDCC5E85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57F129-1CEC-40FA-AA5A-25F7F1445841}" type="datetimeFigureOut">
              <a:rPr lang="en-US" smtClean="0"/>
              <a:t>12/15/2023</a:t>
            </a:fld>
            <a:endParaRPr lang="en-US"/>
          </a:p>
        </p:txBody>
      </p:sp>
      <p:sp>
        <p:nvSpPr>
          <p:cNvPr id="5" name="Footer Placeholder 4">
            <a:extLst>
              <a:ext uri="{FF2B5EF4-FFF2-40B4-BE49-F238E27FC236}">
                <a16:creationId xmlns:a16="http://schemas.microsoft.com/office/drawing/2014/main" id="{FBA5BF00-27FE-445C-A689-BBBCA0E9B2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BE828DB-B425-4E7F-947A-4BBAD6EC37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B9337-E624-42A4-B98A-FD5CD202EE4A}" type="slidenum">
              <a:rPr lang="en-US" smtClean="0"/>
              <a:t>‹#›</a:t>
            </a:fld>
            <a:endParaRPr lang="en-US"/>
          </a:p>
        </p:txBody>
      </p:sp>
    </p:spTree>
    <p:extLst>
      <p:ext uri="{BB962C8B-B14F-4D97-AF65-F5344CB8AC3E}">
        <p14:creationId xmlns:p14="http://schemas.microsoft.com/office/powerpoint/2010/main" val="31238039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votecolorado.gov/"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package" Target="../embeddings/Microsoft_Excel_Worksheet4.xlsx"/><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Excel_Binary_Worksheet.xlsb"/><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package" Target="../embeddings/Microsoft_Excel_Worksheet6.xlsx"/><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customXml" Target="../ink/ink1.xml"/><Relationship Id="rId7"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70.PNG"/><Relationship Id="rId10" Type="http://schemas.openxmlformats.org/officeDocument/2006/relationships/image" Target="../media/image17.GIF"/><Relationship Id="rId9" Type="http://schemas.openxmlformats.org/officeDocument/2006/relationships/image" Target="../media/image90.png"/></Relationships>
</file>

<file path=ppt/slides/_rels/slide3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2209800" y="2033045"/>
            <a:ext cx="7772400" cy="1076325"/>
          </a:xfrm>
          <a:solidFill>
            <a:srgbClr val="235889"/>
          </a:solidFill>
        </p:spPr>
        <p:txBody>
          <a:bodyPr/>
          <a:lstStyle/>
          <a:p>
            <a:pPr eaLnBrk="1" hangingPunct="1"/>
            <a:r>
              <a:rPr lang="en-US" altLang="en-US" sz="3600" b="1" dirty="0">
                <a:solidFill>
                  <a:schemeClr val="bg1"/>
                </a:solidFill>
              </a:rPr>
              <a:t>Colorado Department of State</a:t>
            </a:r>
            <a:br>
              <a:rPr lang="en-US" altLang="en-US" dirty="0">
                <a:solidFill>
                  <a:schemeClr val="bg1"/>
                </a:solidFill>
              </a:rPr>
            </a:br>
            <a:r>
              <a:rPr lang="en-US" altLang="en-US" sz="2800" dirty="0">
                <a:solidFill>
                  <a:schemeClr val="bg1"/>
                </a:solidFill>
              </a:rPr>
              <a:t>Judd Choate, </a:t>
            </a:r>
            <a:r>
              <a:rPr lang="en-US" altLang="en-US" sz="2000" dirty="0">
                <a:solidFill>
                  <a:schemeClr val="bg1"/>
                </a:solidFill>
              </a:rPr>
              <a:t>State Election Director</a:t>
            </a:r>
          </a:p>
        </p:txBody>
      </p:sp>
      <p:sp>
        <p:nvSpPr>
          <p:cNvPr id="8195" name="Rectangle 3"/>
          <p:cNvSpPr>
            <a:spLocks noGrp="1" noChangeArrowheads="1"/>
          </p:cNvSpPr>
          <p:nvPr>
            <p:ph type="subTitle" idx="1"/>
          </p:nvPr>
        </p:nvSpPr>
        <p:spPr>
          <a:xfrm>
            <a:off x="2327186" y="3608567"/>
            <a:ext cx="7365304" cy="1073150"/>
          </a:xfrm>
          <a:ln>
            <a:solidFill>
              <a:srgbClr val="339966"/>
            </a:solidFill>
            <a:miter lim="800000"/>
            <a:headEnd/>
            <a:tailEnd/>
          </a:ln>
          <a:extLst>
            <a:ext uri="{909E8E84-426E-40DD-AFC4-6F175D3DCCD1}">
              <a14:hiddenFill xmlns:a14="http://schemas.microsoft.com/office/drawing/2010/main">
                <a:solidFill>
                  <a:srgbClr val="990033"/>
                </a:solidFill>
              </a14:hiddenFill>
            </a:ext>
          </a:extLst>
        </p:spPr>
        <p:txBody>
          <a:bodyPr anchor="ctr" anchorCtr="1">
            <a:normAutofit/>
          </a:bodyPr>
          <a:lstStyle/>
          <a:p>
            <a:pPr eaLnBrk="1" hangingPunct="1"/>
            <a:r>
              <a:rPr lang="en-US" altLang="en-US" u="sng" dirty="0"/>
              <a:t>BEAC 2023 Coordinated Election Data</a:t>
            </a:r>
          </a:p>
          <a:p>
            <a:pPr eaLnBrk="1" hangingPunct="1"/>
            <a:r>
              <a:rPr lang="en-US" altLang="en-US" sz="1800" dirty="0"/>
              <a:t>December 15, 2023</a:t>
            </a:r>
          </a:p>
        </p:txBody>
      </p:sp>
      <p:sp>
        <p:nvSpPr>
          <p:cNvPr id="8207" name="Rectangle 15"/>
          <p:cNvSpPr>
            <a:spLocks noChangeArrowheads="1"/>
          </p:cNvSpPr>
          <p:nvPr/>
        </p:nvSpPr>
        <p:spPr bwMode="auto">
          <a:xfrm>
            <a:off x="3032126" y="1588"/>
            <a:ext cx="7635875" cy="1084262"/>
          </a:xfrm>
          <a:prstGeom prst="rect">
            <a:avLst/>
          </a:prstGeom>
          <a:noFill/>
          <a:ln>
            <a:noFill/>
          </a:ln>
          <a:extLst>
            <a:ext uri="{909E8E84-426E-40DD-AFC4-6F175D3DCCD1}">
              <a14:hiddenFill xmlns:a14="http://schemas.microsoft.com/office/drawing/2010/main">
                <a:solidFill>
                  <a:srgbClr val="CCFF33"/>
                </a:solidFill>
              </a14:hiddenFill>
            </a:ext>
            <a:ext uri="{91240B29-F687-4F45-9708-019B960494DF}">
              <a14:hiddenLine xmlns:a14="http://schemas.microsoft.com/office/drawing/2010/main" w="9525">
                <a:solidFill>
                  <a:srgbClr val="33CCCC"/>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
        <p:nvSpPr>
          <p:cNvPr id="2" name="TextBox 1">
            <a:extLst>
              <a:ext uri="{FF2B5EF4-FFF2-40B4-BE49-F238E27FC236}">
                <a16:creationId xmlns:a16="http://schemas.microsoft.com/office/drawing/2014/main" id="{D8AA21F1-968E-42F0-8E63-52BF5FC5787E}"/>
              </a:ext>
            </a:extLst>
          </p:cNvPr>
          <p:cNvSpPr txBox="1"/>
          <p:nvPr/>
        </p:nvSpPr>
        <p:spPr>
          <a:xfrm>
            <a:off x="4497340" y="5006743"/>
            <a:ext cx="3024995"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303-869-4927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judd.choate@coloradosos.gov</a:t>
            </a:r>
          </a:p>
        </p:txBody>
      </p:sp>
    </p:spTree>
    <p:extLst>
      <p:ext uri="{BB962C8B-B14F-4D97-AF65-F5344CB8AC3E}">
        <p14:creationId xmlns:p14="http://schemas.microsoft.com/office/powerpoint/2010/main" val="2044919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C7D58-8F07-4B02-AD27-3734E9824395}"/>
              </a:ext>
            </a:extLst>
          </p:cNvPr>
          <p:cNvSpPr>
            <a:spLocks noGrp="1"/>
          </p:cNvSpPr>
          <p:nvPr>
            <p:ph type="title"/>
          </p:nvPr>
        </p:nvSpPr>
        <p:spPr/>
        <p:txBody>
          <a:bodyPr/>
          <a:lstStyle/>
          <a:p>
            <a:pPr algn="ctr"/>
            <a:r>
              <a:rPr lang="en-US" dirty="0"/>
              <a:t>Online Voter Registration </a:t>
            </a:r>
          </a:p>
        </p:txBody>
      </p:sp>
      <p:pic>
        <p:nvPicPr>
          <p:cNvPr id="5" name="Content Placeholder 4">
            <a:extLst>
              <a:ext uri="{FF2B5EF4-FFF2-40B4-BE49-F238E27FC236}">
                <a16:creationId xmlns:a16="http://schemas.microsoft.com/office/drawing/2014/main" id="{EFBC1485-9264-4970-B18D-A769D31101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46054" y="1645506"/>
            <a:ext cx="6751003" cy="4337338"/>
          </a:xfrm>
        </p:spPr>
      </p:pic>
      <p:sp>
        <p:nvSpPr>
          <p:cNvPr id="3" name="TextBox 2">
            <a:extLst>
              <a:ext uri="{FF2B5EF4-FFF2-40B4-BE49-F238E27FC236}">
                <a16:creationId xmlns:a16="http://schemas.microsoft.com/office/drawing/2014/main" id="{F538E700-A76F-4441-A04B-606ECDA76910}"/>
              </a:ext>
            </a:extLst>
          </p:cNvPr>
          <p:cNvSpPr txBox="1"/>
          <p:nvPr/>
        </p:nvSpPr>
        <p:spPr>
          <a:xfrm>
            <a:off x="625529" y="1690688"/>
            <a:ext cx="4407855" cy="45397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42 states and the District of Columbia have online voter registration. A driver’s license is the basis for every online transaction – except NJ and CO.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The Department of State hosts an online voter registration site at </a:t>
            </a: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www.govotecolorado.gov</a:t>
            </a: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 This allows currently registered voters and eligible Coloradans to register to vote online, see a sample ballot, and verify their voter registration.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rPr>
              <a:t>These applications are typically “complete” upon submission. So, the county approves the entry and sends a 20-day mailing to confirm the address - unless it’s an SSN application without a signature.</a:t>
            </a:r>
          </a:p>
        </p:txBody>
      </p:sp>
    </p:spTree>
    <p:extLst>
      <p:ext uri="{BB962C8B-B14F-4D97-AF65-F5344CB8AC3E}">
        <p14:creationId xmlns:p14="http://schemas.microsoft.com/office/powerpoint/2010/main" val="903157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2A891-591C-40C2-8D95-3A33CEEB81C3}"/>
              </a:ext>
            </a:extLst>
          </p:cNvPr>
          <p:cNvSpPr>
            <a:spLocks noGrp="1"/>
          </p:cNvSpPr>
          <p:nvPr>
            <p:ph type="title"/>
          </p:nvPr>
        </p:nvSpPr>
        <p:spPr>
          <a:xfrm>
            <a:off x="838200" y="365126"/>
            <a:ext cx="10515600" cy="1106488"/>
          </a:xfrm>
        </p:spPr>
        <p:txBody>
          <a:bodyPr>
            <a:normAutofit fontScale="90000"/>
          </a:bodyPr>
          <a:lstStyle/>
          <a:p>
            <a:pPr algn="ctr"/>
            <a:r>
              <a:rPr lang="en-US" dirty="0"/>
              <a:t>2020 New Online Voter Registrations</a:t>
            </a:r>
            <a:br>
              <a:rPr lang="en-US" dirty="0"/>
            </a:br>
            <a:r>
              <a:rPr lang="en-US" dirty="0"/>
              <a:t>by Month</a:t>
            </a:r>
          </a:p>
        </p:txBody>
      </p:sp>
      <p:graphicFrame>
        <p:nvGraphicFramePr>
          <p:cNvPr id="6" name="Content Placeholder 5">
            <a:extLst>
              <a:ext uri="{FF2B5EF4-FFF2-40B4-BE49-F238E27FC236}">
                <a16:creationId xmlns:a16="http://schemas.microsoft.com/office/drawing/2014/main" id="{B6717649-A542-495B-A86E-8D9855A1A3A2}"/>
              </a:ext>
            </a:extLst>
          </p:cNvPr>
          <p:cNvGraphicFramePr>
            <a:graphicFrameLocks noGrp="1"/>
          </p:cNvGraphicFramePr>
          <p:nvPr>
            <p:ph idx="1"/>
            <p:extLst>
              <p:ext uri="{D42A27DB-BD31-4B8C-83A1-F6EECF244321}">
                <p14:modId xmlns:p14="http://schemas.microsoft.com/office/powerpoint/2010/main" val="3258478684"/>
              </p:ext>
            </p:extLst>
          </p:nvPr>
        </p:nvGraphicFramePr>
        <p:xfrm>
          <a:off x="838200" y="1471614"/>
          <a:ext cx="10515600" cy="49006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2011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32D0F-06C7-42BF-BF35-1933A8A46630}"/>
              </a:ext>
            </a:extLst>
          </p:cNvPr>
          <p:cNvSpPr>
            <a:spLocks noGrp="1"/>
          </p:cNvSpPr>
          <p:nvPr>
            <p:ph type="ctrTitle"/>
          </p:nvPr>
        </p:nvSpPr>
        <p:spPr>
          <a:xfrm>
            <a:off x="1524000" y="1122362"/>
            <a:ext cx="9144000" cy="2972117"/>
          </a:xfrm>
        </p:spPr>
        <p:txBody>
          <a:bodyPr/>
          <a:lstStyle/>
          <a:p>
            <a:r>
              <a:rPr lang="en-US" dirty="0"/>
              <a:t>Current Voter Registration Numbers</a:t>
            </a:r>
          </a:p>
        </p:txBody>
      </p:sp>
      <p:sp>
        <p:nvSpPr>
          <p:cNvPr id="3" name="Subtitle 2">
            <a:extLst>
              <a:ext uri="{FF2B5EF4-FFF2-40B4-BE49-F238E27FC236}">
                <a16:creationId xmlns:a16="http://schemas.microsoft.com/office/drawing/2014/main" id="{C0B4DBBB-EBE6-4C55-8E5F-43B293EDA78C}"/>
              </a:ext>
            </a:extLst>
          </p:cNvPr>
          <p:cNvSpPr>
            <a:spLocks noGrp="1"/>
          </p:cNvSpPr>
          <p:nvPr>
            <p:ph type="subTitle" idx="1"/>
          </p:nvPr>
        </p:nvSpPr>
        <p:spPr/>
        <p:txBody>
          <a:bodyPr/>
          <a:lstStyle/>
          <a:p>
            <a:endParaRPr lang="en-US" dirty="0"/>
          </a:p>
        </p:txBody>
      </p:sp>
      <p:sp>
        <p:nvSpPr>
          <p:cNvPr id="4" name="Rectangle 2">
            <a:extLst>
              <a:ext uri="{FF2B5EF4-FFF2-40B4-BE49-F238E27FC236}">
                <a16:creationId xmlns:a16="http://schemas.microsoft.com/office/drawing/2014/main" id="{3BF207BE-F098-45B0-AF76-1C630D56C658}"/>
              </a:ext>
            </a:extLst>
          </p:cNvPr>
          <p:cNvSpPr txBox="1">
            <a:spLocks noChangeArrowheads="1"/>
          </p:cNvSpPr>
          <p:nvPr/>
        </p:nvSpPr>
        <p:spPr>
          <a:xfrm>
            <a:off x="0" y="0"/>
            <a:ext cx="12192000" cy="518159"/>
          </a:xfrm>
          <a:prstGeom prst="rect">
            <a:avLst/>
          </a:prstGeom>
          <a:solidFill>
            <a:srgbClr val="235889"/>
          </a:solidFill>
        </p:spPr>
        <p:txBody>
          <a:bodyPr vert="horz" lIns="91440" tIns="45720" rIns="91440" bIns="45720" rtlCol="0" anchor="b">
            <a:normAutofit fontScale="3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1800"/>
              </a:spcBef>
              <a:spcAft>
                <a:spcPts val="0"/>
              </a:spcAft>
              <a:buClrTx/>
              <a:buSzTx/>
              <a:buFontTx/>
              <a:buNone/>
              <a:tabLst/>
              <a:defRPr/>
            </a:pPr>
            <a:r>
              <a:rPr kumimoji="0" lang="en-US" altLang="en-US" sz="9800" b="1" i="0" u="none" strike="noStrike" kern="1200" cap="none" spc="0" normalizeH="0" baseline="0" noProof="0" dirty="0">
                <a:ln>
                  <a:noFill/>
                </a:ln>
                <a:solidFill>
                  <a:prstClr val="white"/>
                </a:solidFill>
                <a:effectLst/>
                <a:uLnTx/>
                <a:uFillTx/>
                <a:latin typeface="Calibri Light" panose="020F0302020204030204"/>
                <a:ea typeface="+mj-ea"/>
                <a:cs typeface="+mj-cs"/>
              </a:rPr>
              <a:t>Colorado Department of State</a:t>
            </a:r>
            <a:endParaRPr kumimoji="0" lang="en-US" altLang="en-US" sz="20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452916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BAEBD-9872-40CC-8D7C-61E5D22F307E}"/>
              </a:ext>
            </a:extLst>
          </p:cNvPr>
          <p:cNvSpPr>
            <a:spLocks noGrp="1"/>
          </p:cNvSpPr>
          <p:nvPr>
            <p:ph type="title"/>
          </p:nvPr>
        </p:nvSpPr>
        <p:spPr/>
        <p:txBody>
          <a:bodyPr/>
          <a:lstStyle/>
          <a:p>
            <a:pPr algn="ctr"/>
            <a:r>
              <a:rPr lang="en-US" dirty="0"/>
              <a:t>Total Number of Registered Voters </a:t>
            </a:r>
            <a:br>
              <a:rPr lang="en-US" dirty="0"/>
            </a:br>
            <a:r>
              <a:rPr lang="en-US" dirty="0"/>
              <a:t>2014-2023</a:t>
            </a:r>
          </a:p>
        </p:txBody>
      </p:sp>
      <p:graphicFrame>
        <p:nvGraphicFramePr>
          <p:cNvPr id="6" name="Content Placeholder 5">
            <a:extLst>
              <a:ext uri="{FF2B5EF4-FFF2-40B4-BE49-F238E27FC236}">
                <a16:creationId xmlns:a16="http://schemas.microsoft.com/office/drawing/2014/main" id="{1C740775-257B-4CB1-AC9D-EF47BD7AD237}"/>
              </a:ext>
            </a:extLst>
          </p:cNvPr>
          <p:cNvGraphicFramePr>
            <a:graphicFrameLocks noGrp="1"/>
          </p:cNvGraphicFramePr>
          <p:nvPr>
            <p:ph idx="1"/>
            <p:extLst>
              <p:ext uri="{D42A27DB-BD31-4B8C-83A1-F6EECF244321}">
                <p14:modId xmlns:p14="http://schemas.microsoft.com/office/powerpoint/2010/main" val="111062727"/>
              </p:ext>
            </p:extLst>
          </p:nvPr>
        </p:nvGraphicFramePr>
        <p:xfrm>
          <a:off x="838200" y="1690688"/>
          <a:ext cx="10515600" cy="461867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B5DE995D-CC24-42D2-A0BD-AFC84D961336}"/>
              </a:ext>
            </a:extLst>
          </p:cNvPr>
          <p:cNvSpPr txBox="1"/>
          <p:nvPr/>
        </p:nvSpPr>
        <p:spPr>
          <a:xfrm>
            <a:off x="838200" y="6309359"/>
            <a:ext cx="285697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Note: As of December 1</a:t>
            </a:r>
            <a:r>
              <a:rPr kumimoji="0" lang="en-US" sz="1400" b="1" i="0" u="none" strike="noStrike" kern="1200" cap="none" spc="0" normalizeH="0" baseline="30000" noProof="0" dirty="0">
                <a:ln>
                  <a:noFill/>
                </a:ln>
                <a:solidFill>
                  <a:prstClr val="black"/>
                </a:solidFill>
                <a:effectLst/>
                <a:uLnTx/>
                <a:uFillTx/>
                <a:latin typeface="Calibri" panose="020F0502020204030204"/>
                <a:ea typeface="+mn-ea"/>
                <a:cs typeface="+mn-cs"/>
              </a:rPr>
              <a:t>st</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each year</a:t>
            </a:r>
          </a:p>
        </p:txBody>
      </p:sp>
    </p:spTree>
    <p:extLst>
      <p:ext uri="{BB962C8B-B14F-4D97-AF65-F5344CB8AC3E}">
        <p14:creationId xmlns:p14="http://schemas.microsoft.com/office/powerpoint/2010/main" val="1390518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A51A8-FDCA-41A3-8095-62F760847712}"/>
              </a:ext>
            </a:extLst>
          </p:cNvPr>
          <p:cNvSpPr>
            <a:spLocks noGrp="1"/>
          </p:cNvSpPr>
          <p:nvPr>
            <p:ph type="title"/>
          </p:nvPr>
        </p:nvSpPr>
        <p:spPr/>
        <p:txBody>
          <a:bodyPr>
            <a:normAutofit/>
          </a:bodyPr>
          <a:lstStyle/>
          <a:p>
            <a:pPr algn="ctr"/>
            <a:r>
              <a:rPr lang="en-US" dirty="0"/>
              <a:t>Registration By Party </a:t>
            </a:r>
            <a:br>
              <a:rPr lang="en-US" dirty="0"/>
            </a:br>
            <a:r>
              <a:rPr lang="en-US" dirty="0"/>
              <a:t>2014-2023</a:t>
            </a:r>
          </a:p>
        </p:txBody>
      </p:sp>
      <p:graphicFrame>
        <p:nvGraphicFramePr>
          <p:cNvPr id="7" name="Content Placeholder 6">
            <a:extLst>
              <a:ext uri="{FF2B5EF4-FFF2-40B4-BE49-F238E27FC236}">
                <a16:creationId xmlns:a16="http://schemas.microsoft.com/office/drawing/2014/main" id="{F158B4C5-4E44-46F1-B31A-70594C2659E7}"/>
              </a:ext>
            </a:extLst>
          </p:cNvPr>
          <p:cNvGraphicFramePr>
            <a:graphicFrameLocks noGrp="1"/>
          </p:cNvGraphicFramePr>
          <p:nvPr>
            <p:ph idx="1"/>
            <p:extLst>
              <p:ext uri="{D42A27DB-BD31-4B8C-83A1-F6EECF244321}">
                <p14:modId xmlns:p14="http://schemas.microsoft.com/office/powerpoint/2010/main" val="3625074025"/>
              </p:ext>
            </p:extLst>
          </p:nvPr>
        </p:nvGraphicFramePr>
        <p:xfrm>
          <a:off x="838199" y="1690688"/>
          <a:ext cx="10722429" cy="48021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89441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32D0F-06C7-42BF-BF35-1933A8A46630}"/>
              </a:ext>
            </a:extLst>
          </p:cNvPr>
          <p:cNvSpPr>
            <a:spLocks noGrp="1"/>
          </p:cNvSpPr>
          <p:nvPr>
            <p:ph type="ctrTitle"/>
          </p:nvPr>
        </p:nvSpPr>
        <p:spPr>
          <a:xfrm>
            <a:off x="1524000" y="1122363"/>
            <a:ext cx="9144000" cy="2707516"/>
          </a:xfrm>
        </p:spPr>
        <p:txBody>
          <a:bodyPr/>
          <a:lstStyle/>
          <a:p>
            <a:r>
              <a:rPr lang="en-US" dirty="0"/>
              <a:t>2023 Coordinated Election </a:t>
            </a:r>
          </a:p>
        </p:txBody>
      </p:sp>
      <p:sp>
        <p:nvSpPr>
          <p:cNvPr id="3" name="Subtitle 2">
            <a:extLst>
              <a:ext uri="{FF2B5EF4-FFF2-40B4-BE49-F238E27FC236}">
                <a16:creationId xmlns:a16="http://schemas.microsoft.com/office/drawing/2014/main" id="{C0B4DBBB-EBE6-4C55-8E5F-43B293EDA78C}"/>
              </a:ext>
            </a:extLst>
          </p:cNvPr>
          <p:cNvSpPr>
            <a:spLocks noGrp="1"/>
          </p:cNvSpPr>
          <p:nvPr>
            <p:ph type="subTitle" idx="1"/>
          </p:nvPr>
        </p:nvSpPr>
        <p:spPr/>
        <p:txBody>
          <a:bodyPr/>
          <a:lstStyle/>
          <a:p>
            <a:endParaRPr lang="en-US" dirty="0"/>
          </a:p>
        </p:txBody>
      </p:sp>
      <p:sp>
        <p:nvSpPr>
          <p:cNvPr id="4" name="Rectangle 2">
            <a:extLst>
              <a:ext uri="{FF2B5EF4-FFF2-40B4-BE49-F238E27FC236}">
                <a16:creationId xmlns:a16="http://schemas.microsoft.com/office/drawing/2014/main" id="{3BF207BE-F098-45B0-AF76-1C630D56C658}"/>
              </a:ext>
            </a:extLst>
          </p:cNvPr>
          <p:cNvSpPr txBox="1">
            <a:spLocks noChangeArrowheads="1"/>
          </p:cNvSpPr>
          <p:nvPr/>
        </p:nvSpPr>
        <p:spPr>
          <a:xfrm>
            <a:off x="0" y="0"/>
            <a:ext cx="12192000" cy="518159"/>
          </a:xfrm>
          <a:prstGeom prst="rect">
            <a:avLst/>
          </a:prstGeom>
          <a:solidFill>
            <a:srgbClr val="235889"/>
          </a:solidFill>
        </p:spPr>
        <p:txBody>
          <a:bodyPr vert="horz" lIns="91440" tIns="45720" rIns="91440" bIns="45720" rtlCol="0" anchor="b">
            <a:normAutofit fontScale="3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1800"/>
              </a:spcBef>
              <a:spcAft>
                <a:spcPts val="0"/>
              </a:spcAft>
              <a:buClrTx/>
              <a:buSzTx/>
              <a:buFontTx/>
              <a:buNone/>
              <a:tabLst/>
              <a:defRPr/>
            </a:pPr>
            <a:r>
              <a:rPr kumimoji="0" lang="en-US" altLang="en-US" sz="9800" b="1" i="0" u="none" strike="noStrike" kern="1200" cap="none" spc="0" normalizeH="0" baseline="0" noProof="0" dirty="0">
                <a:ln>
                  <a:noFill/>
                </a:ln>
                <a:solidFill>
                  <a:prstClr val="white"/>
                </a:solidFill>
                <a:effectLst/>
                <a:uLnTx/>
                <a:uFillTx/>
                <a:latin typeface="Calibri Light" panose="020F0302020204030204"/>
                <a:ea typeface="+mj-ea"/>
                <a:cs typeface="+mj-cs"/>
              </a:rPr>
              <a:t>Colorado Department of State</a:t>
            </a:r>
            <a:endParaRPr kumimoji="0" lang="en-US" altLang="en-US" sz="20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422609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9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2703" y="365125"/>
            <a:ext cx="10515600" cy="1293858"/>
          </a:xfrm>
        </p:spPr>
        <p:txBody>
          <a:bodyPr>
            <a:normAutofit/>
          </a:bodyPr>
          <a:lstStyle/>
          <a:p>
            <a:pPr algn="ctr"/>
            <a:r>
              <a:rPr lang="en-US" dirty="0">
                <a:latin typeface="AvenirNext LT Pro Regular"/>
              </a:rPr>
              <a:t>2023 Coordinated Election Voter Count</a:t>
            </a:r>
          </a:p>
        </p:txBody>
      </p:sp>
      <p:sp>
        <p:nvSpPr>
          <p:cNvPr id="11" name="Content Placeholder 10">
            <a:extLst>
              <a:ext uri="{FF2B5EF4-FFF2-40B4-BE49-F238E27FC236}">
                <a16:creationId xmlns:a16="http://schemas.microsoft.com/office/drawing/2014/main" id="{A874EDE3-7584-0641-7F05-20913D00F7EF}"/>
              </a:ext>
            </a:extLst>
          </p:cNvPr>
          <p:cNvSpPr>
            <a:spLocks noGrp="1"/>
          </p:cNvSpPr>
          <p:nvPr>
            <p:ph idx="1"/>
          </p:nvPr>
        </p:nvSpPr>
        <p:spPr/>
        <p:txBody>
          <a:bodyPr/>
          <a:lstStyle/>
          <a:p>
            <a:endParaRPr lang="en-US" dirty="0"/>
          </a:p>
        </p:txBody>
      </p:sp>
      <p:graphicFrame>
        <p:nvGraphicFramePr>
          <p:cNvPr id="12" name="Object 11">
            <a:extLst>
              <a:ext uri="{FF2B5EF4-FFF2-40B4-BE49-F238E27FC236}">
                <a16:creationId xmlns:a16="http://schemas.microsoft.com/office/drawing/2014/main" id="{44832531-7753-9C72-39C1-1AA5A0721D84}"/>
              </a:ext>
            </a:extLst>
          </p:cNvPr>
          <p:cNvGraphicFramePr>
            <a:graphicFrameLocks noChangeAspect="1"/>
          </p:cNvGraphicFramePr>
          <p:nvPr>
            <p:extLst>
              <p:ext uri="{D42A27DB-BD31-4B8C-83A1-F6EECF244321}">
                <p14:modId xmlns:p14="http://schemas.microsoft.com/office/powerpoint/2010/main" val="4255525780"/>
              </p:ext>
            </p:extLst>
          </p:nvPr>
        </p:nvGraphicFramePr>
        <p:xfrm>
          <a:off x="302723" y="2725851"/>
          <a:ext cx="11586554" cy="1275443"/>
        </p:xfrm>
        <a:graphic>
          <a:graphicData uri="http://schemas.openxmlformats.org/presentationml/2006/ole">
            <mc:AlternateContent xmlns:mc="http://schemas.openxmlformats.org/markup-compatibility/2006">
              <mc:Choice xmlns:v="urn:schemas-microsoft-com:vml" Requires="v">
                <p:oleObj name="Worksheet" r:id="rId2" imgW="7181839" imgH="790502" progId="Excel.Sheet.12">
                  <p:embed/>
                </p:oleObj>
              </mc:Choice>
              <mc:Fallback>
                <p:oleObj name="Worksheet" r:id="rId2" imgW="7181839" imgH="790502" progId="Excel.Sheet.12">
                  <p:embed/>
                  <p:pic>
                    <p:nvPicPr>
                      <p:cNvPr id="12" name="Object 11">
                        <a:extLst>
                          <a:ext uri="{FF2B5EF4-FFF2-40B4-BE49-F238E27FC236}">
                            <a16:creationId xmlns:a16="http://schemas.microsoft.com/office/drawing/2014/main" id="{44832531-7753-9C72-39C1-1AA5A0721D84}"/>
                          </a:ext>
                        </a:extLst>
                      </p:cNvPr>
                      <p:cNvPicPr/>
                      <p:nvPr/>
                    </p:nvPicPr>
                    <p:blipFill>
                      <a:blip r:embed="rId3"/>
                      <a:stretch>
                        <a:fillRect/>
                      </a:stretch>
                    </p:blipFill>
                    <p:spPr>
                      <a:xfrm>
                        <a:off x="302723" y="2725851"/>
                        <a:ext cx="11586554" cy="1275443"/>
                      </a:xfrm>
                      <a:prstGeom prst="rect">
                        <a:avLst/>
                      </a:prstGeom>
                    </p:spPr>
                  </p:pic>
                </p:oleObj>
              </mc:Fallback>
            </mc:AlternateContent>
          </a:graphicData>
        </a:graphic>
      </p:graphicFrame>
    </p:spTree>
    <p:extLst>
      <p:ext uri="{BB962C8B-B14F-4D97-AF65-F5344CB8AC3E}">
        <p14:creationId xmlns:p14="http://schemas.microsoft.com/office/powerpoint/2010/main" val="3536295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9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2703" y="365125"/>
            <a:ext cx="10515600" cy="1437171"/>
          </a:xfrm>
        </p:spPr>
        <p:txBody>
          <a:bodyPr>
            <a:normAutofit/>
          </a:bodyPr>
          <a:lstStyle/>
          <a:p>
            <a:pPr algn="ctr"/>
            <a:r>
              <a:rPr lang="en-US" dirty="0">
                <a:latin typeface="AvenirNext LT Pro Regular"/>
              </a:rPr>
              <a:t>2023 Coordinated Election </a:t>
            </a:r>
            <a:br>
              <a:rPr lang="en-US" dirty="0">
                <a:latin typeface="AvenirNext LT Pro Regular"/>
              </a:rPr>
            </a:br>
            <a:r>
              <a:rPr lang="en-US" dirty="0">
                <a:latin typeface="AvenirNext LT Pro Regular"/>
              </a:rPr>
              <a:t>Turnout Numbers</a:t>
            </a:r>
          </a:p>
        </p:txBody>
      </p:sp>
      <p:pic>
        <p:nvPicPr>
          <p:cNvPr id="5" name="Content Placeholder 4">
            <a:extLst>
              <a:ext uri="{FF2B5EF4-FFF2-40B4-BE49-F238E27FC236}">
                <a16:creationId xmlns:a16="http://schemas.microsoft.com/office/drawing/2014/main" id="{D5C61BDE-3906-97BD-6CA9-9D73A4D80FF8}"/>
              </a:ext>
            </a:extLst>
          </p:cNvPr>
          <p:cNvPicPr>
            <a:picLocks noGrp="1" noChangeAspect="1"/>
          </p:cNvPicPr>
          <p:nvPr>
            <p:ph idx="1"/>
          </p:nvPr>
        </p:nvPicPr>
        <p:blipFill>
          <a:blip r:embed="rId2"/>
          <a:stretch>
            <a:fillRect/>
          </a:stretch>
        </p:blipFill>
        <p:spPr>
          <a:xfrm>
            <a:off x="147097" y="3101114"/>
            <a:ext cx="11897806" cy="877127"/>
          </a:xfrm>
          <a:prstGeom prst="rect">
            <a:avLst/>
          </a:prstGeom>
        </p:spPr>
      </p:pic>
    </p:spTree>
    <p:extLst>
      <p:ext uri="{BB962C8B-B14F-4D97-AF65-F5344CB8AC3E}">
        <p14:creationId xmlns:p14="http://schemas.microsoft.com/office/powerpoint/2010/main" val="1427738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9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2703" y="365125"/>
            <a:ext cx="10515600" cy="1293858"/>
          </a:xfrm>
        </p:spPr>
        <p:txBody>
          <a:bodyPr>
            <a:normAutofit fontScale="90000"/>
          </a:bodyPr>
          <a:lstStyle/>
          <a:p>
            <a:pPr algn="ctr"/>
            <a:r>
              <a:rPr lang="en-US" dirty="0">
                <a:latin typeface="AvenirNext LT Pro Regular"/>
              </a:rPr>
              <a:t>2023 Coordinated Election </a:t>
            </a:r>
            <a:br>
              <a:rPr lang="en-US" dirty="0">
                <a:latin typeface="AvenirNext LT Pro Regular"/>
              </a:rPr>
            </a:br>
            <a:r>
              <a:rPr lang="en-US" dirty="0">
                <a:latin typeface="AvenirNext LT Pro Regular"/>
              </a:rPr>
              <a:t>Compared to Past Coordinated Elections</a:t>
            </a:r>
          </a:p>
        </p:txBody>
      </p:sp>
      <p:pic>
        <p:nvPicPr>
          <p:cNvPr id="6" name="Content Placeholder 5" descr="A table with numbers and percentages&#10;&#10;Description automatically generated">
            <a:extLst>
              <a:ext uri="{FF2B5EF4-FFF2-40B4-BE49-F238E27FC236}">
                <a16:creationId xmlns:a16="http://schemas.microsoft.com/office/drawing/2014/main" id="{86A9EE0E-01E2-3473-7DAC-94CD027C5E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7212" y="2740026"/>
            <a:ext cx="11457575" cy="1918646"/>
          </a:xfrm>
        </p:spPr>
      </p:pic>
    </p:spTree>
    <p:extLst>
      <p:ext uri="{BB962C8B-B14F-4D97-AF65-F5344CB8AC3E}">
        <p14:creationId xmlns:p14="http://schemas.microsoft.com/office/powerpoint/2010/main" val="723485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9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2703" y="365125"/>
            <a:ext cx="10515600" cy="758281"/>
          </a:xfrm>
        </p:spPr>
        <p:txBody>
          <a:bodyPr>
            <a:normAutofit fontScale="90000"/>
          </a:bodyPr>
          <a:lstStyle/>
          <a:p>
            <a:pPr algn="ctr"/>
            <a:r>
              <a:rPr lang="en-US" dirty="0">
                <a:latin typeface="AvenirNext LT Pro Regular"/>
              </a:rPr>
              <a:t>2023 Coordinated Election </a:t>
            </a:r>
            <a:br>
              <a:rPr lang="en-US" dirty="0">
                <a:latin typeface="AvenirNext LT Pro Regular"/>
              </a:rPr>
            </a:br>
            <a:r>
              <a:rPr lang="en-US" dirty="0">
                <a:latin typeface="AvenirNext LT Pro Regular"/>
              </a:rPr>
              <a:t>Turnout Numbers Every County</a:t>
            </a:r>
          </a:p>
        </p:txBody>
      </p:sp>
      <p:sp>
        <p:nvSpPr>
          <p:cNvPr id="11" name="Content Placeholder 10">
            <a:extLst>
              <a:ext uri="{FF2B5EF4-FFF2-40B4-BE49-F238E27FC236}">
                <a16:creationId xmlns:a16="http://schemas.microsoft.com/office/drawing/2014/main" id="{A874EDE3-7584-0641-7F05-20913D00F7EF}"/>
              </a:ext>
            </a:extLst>
          </p:cNvPr>
          <p:cNvSpPr>
            <a:spLocks noGrp="1"/>
          </p:cNvSpPr>
          <p:nvPr>
            <p:ph idx="1"/>
          </p:nvPr>
        </p:nvSpPr>
        <p:spPr/>
        <p:txBody>
          <a:bodyPr/>
          <a:lstStyle/>
          <a:p>
            <a:endParaRPr lang="en-US" dirty="0"/>
          </a:p>
        </p:txBody>
      </p:sp>
      <p:graphicFrame>
        <p:nvGraphicFramePr>
          <p:cNvPr id="3" name="Object 2">
            <a:extLst>
              <a:ext uri="{FF2B5EF4-FFF2-40B4-BE49-F238E27FC236}">
                <a16:creationId xmlns:a16="http://schemas.microsoft.com/office/drawing/2014/main" id="{5EA10ABA-A908-6267-A031-E6E0DFBC19E0}"/>
              </a:ext>
            </a:extLst>
          </p:cNvPr>
          <p:cNvGraphicFramePr>
            <a:graphicFrameLocks noChangeAspect="1"/>
          </p:cNvGraphicFramePr>
          <p:nvPr>
            <p:extLst>
              <p:ext uri="{D42A27DB-BD31-4B8C-83A1-F6EECF244321}">
                <p14:modId xmlns:p14="http://schemas.microsoft.com/office/powerpoint/2010/main" val="1714627396"/>
              </p:ext>
            </p:extLst>
          </p:nvPr>
        </p:nvGraphicFramePr>
        <p:xfrm>
          <a:off x="4221162" y="1292225"/>
          <a:ext cx="3749675" cy="5418137"/>
        </p:xfrm>
        <a:graphic>
          <a:graphicData uri="http://schemas.openxmlformats.org/presentationml/2006/ole">
            <mc:AlternateContent xmlns:mc="http://schemas.openxmlformats.org/markup-compatibility/2006">
              <mc:Choice xmlns:v="urn:schemas-microsoft-com:vml" Requires="v">
                <p:oleObj name="Binary Worksheet" r:id="rId2" imgW="8839287" imgH="12773156" progId="Excel.SheetBinaryMacroEnabled.12">
                  <p:embed/>
                </p:oleObj>
              </mc:Choice>
              <mc:Fallback>
                <p:oleObj name="Binary Worksheet" r:id="rId2" imgW="8839287" imgH="12773156" progId="Excel.SheetBinaryMacroEnabled.12">
                  <p:embed/>
                  <p:pic>
                    <p:nvPicPr>
                      <p:cNvPr id="0" name=""/>
                      <p:cNvPicPr/>
                      <p:nvPr/>
                    </p:nvPicPr>
                    <p:blipFill>
                      <a:blip r:embed="rId3"/>
                      <a:stretch>
                        <a:fillRect/>
                      </a:stretch>
                    </p:blipFill>
                    <p:spPr>
                      <a:xfrm>
                        <a:off x="4221162" y="1292225"/>
                        <a:ext cx="3749675" cy="5418137"/>
                      </a:xfrm>
                      <a:prstGeom prst="rect">
                        <a:avLst/>
                      </a:prstGeom>
                    </p:spPr>
                  </p:pic>
                </p:oleObj>
              </mc:Fallback>
            </mc:AlternateContent>
          </a:graphicData>
        </a:graphic>
      </p:graphicFrame>
    </p:spTree>
    <p:extLst>
      <p:ext uri="{BB962C8B-B14F-4D97-AF65-F5344CB8AC3E}">
        <p14:creationId xmlns:p14="http://schemas.microsoft.com/office/powerpoint/2010/main" val="1169800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57000">
              <a:schemeClr val="accent1">
                <a:lumMod val="5000"/>
                <a:lumOff val="95000"/>
              </a:schemeClr>
            </a:gs>
            <a:gs pos="100000">
              <a:schemeClr val="accent1">
                <a:lumMod val="45000"/>
                <a:lumOff val="55000"/>
              </a:schemeClr>
            </a:gs>
            <a:gs pos="99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360B7A-FDE4-4C78-B0CA-6030A1E175BE}"/>
              </a:ext>
            </a:extLst>
          </p:cNvPr>
          <p:cNvSpPr>
            <a:spLocks noGrp="1"/>
          </p:cNvSpPr>
          <p:nvPr>
            <p:ph type="ctrTitle"/>
          </p:nvPr>
        </p:nvSpPr>
        <p:spPr>
          <a:xfrm>
            <a:off x="1524000" y="1122362"/>
            <a:ext cx="9144000" cy="2724081"/>
          </a:xfrm>
        </p:spPr>
        <p:txBody>
          <a:bodyPr/>
          <a:lstStyle/>
          <a:p>
            <a:r>
              <a:rPr lang="en-US" dirty="0"/>
              <a:t>Voter Registration</a:t>
            </a:r>
          </a:p>
        </p:txBody>
      </p:sp>
      <p:sp>
        <p:nvSpPr>
          <p:cNvPr id="5" name="Subtitle 4">
            <a:extLst>
              <a:ext uri="{FF2B5EF4-FFF2-40B4-BE49-F238E27FC236}">
                <a16:creationId xmlns:a16="http://schemas.microsoft.com/office/drawing/2014/main" id="{081C20A8-AEA1-4ED2-8378-B8C2ED9B86BB}"/>
              </a:ext>
            </a:extLst>
          </p:cNvPr>
          <p:cNvSpPr>
            <a:spLocks noGrp="1"/>
          </p:cNvSpPr>
          <p:nvPr>
            <p:ph type="subTitle" idx="1"/>
          </p:nvPr>
        </p:nvSpPr>
        <p:spPr/>
        <p:txBody>
          <a:bodyPr/>
          <a:lstStyle/>
          <a:p>
            <a:endParaRPr lang="en-US"/>
          </a:p>
        </p:txBody>
      </p:sp>
      <p:sp>
        <p:nvSpPr>
          <p:cNvPr id="6" name="Rectangle 2">
            <a:extLst>
              <a:ext uri="{FF2B5EF4-FFF2-40B4-BE49-F238E27FC236}">
                <a16:creationId xmlns:a16="http://schemas.microsoft.com/office/drawing/2014/main" id="{81D8E947-D5C9-4518-9D58-E623DE7E5483}"/>
              </a:ext>
            </a:extLst>
          </p:cNvPr>
          <p:cNvSpPr txBox="1">
            <a:spLocks noChangeArrowheads="1"/>
          </p:cNvSpPr>
          <p:nvPr/>
        </p:nvSpPr>
        <p:spPr>
          <a:xfrm>
            <a:off x="0" y="1"/>
            <a:ext cx="12192000" cy="528319"/>
          </a:xfrm>
          <a:prstGeom prst="rect">
            <a:avLst/>
          </a:prstGeom>
          <a:solidFill>
            <a:srgbClr val="235889"/>
          </a:solidFill>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en-US" sz="3600" b="1" i="0" u="none" strike="noStrike" kern="1200" cap="none" spc="0" normalizeH="0" baseline="0" noProof="0" dirty="0">
                <a:ln>
                  <a:noFill/>
                </a:ln>
                <a:solidFill>
                  <a:prstClr val="white"/>
                </a:solidFill>
                <a:effectLst/>
                <a:uLnTx/>
                <a:uFillTx/>
                <a:latin typeface="Calibri Light" panose="020F0302020204030204"/>
                <a:ea typeface="+mj-ea"/>
                <a:cs typeface="+mj-cs"/>
              </a:rPr>
              <a:t>Colorado Department of State</a:t>
            </a:r>
            <a:endParaRPr kumimoji="0" lang="en-US" altLang="en-US" sz="20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199960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9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2703" y="365125"/>
            <a:ext cx="10515600" cy="1357658"/>
          </a:xfrm>
        </p:spPr>
        <p:txBody>
          <a:bodyPr>
            <a:normAutofit/>
          </a:bodyPr>
          <a:lstStyle/>
          <a:p>
            <a:pPr algn="ctr"/>
            <a:r>
              <a:rPr lang="en-US" dirty="0">
                <a:latin typeface="AvenirNext LT Pro Regular"/>
              </a:rPr>
              <a:t>2023 Coordinated Election Turnout Numbers </a:t>
            </a:r>
            <a:br>
              <a:rPr lang="en-US" dirty="0">
                <a:latin typeface="AvenirNext LT Pro Regular"/>
              </a:rPr>
            </a:br>
            <a:r>
              <a:rPr lang="en-US" dirty="0">
                <a:latin typeface="AvenirNext LT Pro Regular"/>
              </a:rPr>
              <a:t>11 Most Populated Counties</a:t>
            </a:r>
          </a:p>
        </p:txBody>
      </p:sp>
      <p:pic>
        <p:nvPicPr>
          <p:cNvPr id="4" name="Content Placeholder 3">
            <a:extLst>
              <a:ext uri="{FF2B5EF4-FFF2-40B4-BE49-F238E27FC236}">
                <a16:creationId xmlns:a16="http://schemas.microsoft.com/office/drawing/2014/main" id="{7FC05E23-7277-D9E4-E531-A3C2EB3C96A4}"/>
              </a:ext>
            </a:extLst>
          </p:cNvPr>
          <p:cNvPicPr>
            <a:picLocks noGrp="1" noChangeAspect="1"/>
          </p:cNvPicPr>
          <p:nvPr>
            <p:ph idx="1"/>
          </p:nvPr>
        </p:nvPicPr>
        <p:blipFill>
          <a:blip r:embed="rId2"/>
          <a:stretch>
            <a:fillRect/>
          </a:stretch>
        </p:blipFill>
        <p:spPr>
          <a:xfrm>
            <a:off x="431632" y="2201327"/>
            <a:ext cx="11328736" cy="3754058"/>
          </a:xfrm>
          <a:prstGeom prst="rect">
            <a:avLst/>
          </a:prstGeom>
        </p:spPr>
      </p:pic>
    </p:spTree>
    <p:extLst>
      <p:ext uri="{BB962C8B-B14F-4D97-AF65-F5344CB8AC3E}">
        <p14:creationId xmlns:p14="http://schemas.microsoft.com/office/powerpoint/2010/main" val="1119393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9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2703" y="365126"/>
            <a:ext cx="10515600" cy="642040"/>
          </a:xfrm>
        </p:spPr>
        <p:txBody>
          <a:bodyPr>
            <a:normAutofit fontScale="90000"/>
          </a:bodyPr>
          <a:lstStyle/>
          <a:p>
            <a:pPr algn="ctr"/>
            <a:r>
              <a:rPr lang="en-US" dirty="0">
                <a:latin typeface="AvenirNext LT Pro Regular"/>
              </a:rPr>
              <a:t>2023 Coordinated Election Turnout Numbers </a:t>
            </a:r>
            <a:br>
              <a:rPr lang="en-US" dirty="0">
                <a:latin typeface="AvenirNext LT Pro Regular"/>
              </a:rPr>
            </a:br>
            <a:r>
              <a:rPr lang="en-US" dirty="0">
                <a:latin typeface="AvenirNext LT Pro Regular"/>
              </a:rPr>
              <a:t>21 Least Populated Counties</a:t>
            </a:r>
          </a:p>
        </p:txBody>
      </p:sp>
      <p:pic>
        <p:nvPicPr>
          <p:cNvPr id="6" name="Content Placeholder 5">
            <a:extLst>
              <a:ext uri="{FF2B5EF4-FFF2-40B4-BE49-F238E27FC236}">
                <a16:creationId xmlns:a16="http://schemas.microsoft.com/office/drawing/2014/main" id="{7E5092AE-0D7B-25CD-BCD3-0CA6147928A8}"/>
              </a:ext>
            </a:extLst>
          </p:cNvPr>
          <p:cNvPicPr>
            <a:picLocks noGrp="1" noChangeAspect="1"/>
          </p:cNvPicPr>
          <p:nvPr>
            <p:ph idx="1"/>
          </p:nvPr>
        </p:nvPicPr>
        <p:blipFill>
          <a:blip r:embed="rId2"/>
          <a:stretch>
            <a:fillRect/>
          </a:stretch>
        </p:blipFill>
        <p:spPr>
          <a:xfrm>
            <a:off x="1433376" y="1377378"/>
            <a:ext cx="9325247" cy="5281750"/>
          </a:xfrm>
          <a:prstGeom prst="rect">
            <a:avLst/>
          </a:prstGeom>
        </p:spPr>
      </p:pic>
    </p:spTree>
    <p:extLst>
      <p:ext uri="{BB962C8B-B14F-4D97-AF65-F5344CB8AC3E}">
        <p14:creationId xmlns:p14="http://schemas.microsoft.com/office/powerpoint/2010/main" val="4103027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D39DE-1D96-4381-9953-DAEB96D482BB}"/>
              </a:ext>
            </a:extLst>
          </p:cNvPr>
          <p:cNvSpPr>
            <a:spLocks noGrp="1"/>
          </p:cNvSpPr>
          <p:nvPr>
            <p:ph type="title"/>
          </p:nvPr>
        </p:nvSpPr>
        <p:spPr/>
        <p:txBody>
          <a:bodyPr/>
          <a:lstStyle/>
          <a:p>
            <a:pPr algn="ctr"/>
            <a:r>
              <a:rPr lang="en-US" dirty="0"/>
              <a:t>2023 Coordinated Election </a:t>
            </a:r>
            <a:br>
              <a:rPr lang="en-US" dirty="0"/>
            </a:br>
            <a:r>
              <a:rPr lang="en-US" dirty="0"/>
              <a:t>Voter Service and Polling Centers</a:t>
            </a:r>
          </a:p>
        </p:txBody>
      </p:sp>
      <p:sp>
        <p:nvSpPr>
          <p:cNvPr id="3" name="Content Placeholder 2">
            <a:extLst>
              <a:ext uri="{FF2B5EF4-FFF2-40B4-BE49-F238E27FC236}">
                <a16:creationId xmlns:a16="http://schemas.microsoft.com/office/drawing/2014/main" id="{83158D0E-936D-4595-8195-00B3B3C39108}"/>
              </a:ext>
            </a:extLst>
          </p:cNvPr>
          <p:cNvSpPr>
            <a:spLocks noGrp="1"/>
          </p:cNvSpPr>
          <p:nvPr>
            <p:ph idx="1"/>
          </p:nvPr>
        </p:nvSpPr>
        <p:spPr>
          <a:xfrm>
            <a:off x="838200" y="1874981"/>
            <a:ext cx="10515600" cy="4301981"/>
          </a:xfrm>
        </p:spPr>
        <p:txBody>
          <a:bodyPr>
            <a:normAutofit fontScale="92500" lnSpcReduction="20000"/>
          </a:bodyPr>
          <a:lstStyle/>
          <a:p>
            <a:pPr marL="0" indent="0">
              <a:buNone/>
            </a:pPr>
            <a:r>
              <a:rPr lang="en-US" b="1" u="sng" dirty="0"/>
              <a:t>What transactions can occur at a VSPC?:</a:t>
            </a:r>
          </a:p>
          <a:p>
            <a:pPr marL="514350" indent="-514350">
              <a:buAutoNum type="arabicPeriod"/>
            </a:pPr>
            <a:r>
              <a:rPr lang="en-US" dirty="0"/>
              <a:t>Vote in person – void mail ballot, issue a new ballot</a:t>
            </a:r>
          </a:p>
          <a:p>
            <a:pPr marL="971550" lvl="1" indent="-514350">
              <a:buFont typeface="+mj-lt"/>
              <a:buAutoNum type="alphaLcParenR"/>
            </a:pPr>
            <a:r>
              <a:rPr lang="en-US" dirty="0"/>
              <a:t>Paper ballot</a:t>
            </a:r>
          </a:p>
          <a:p>
            <a:pPr marL="971550" lvl="1" indent="-514350">
              <a:buFont typeface="+mj-lt"/>
              <a:buAutoNum type="alphaLcParenR"/>
            </a:pPr>
            <a:r>
              <a:rPr lang="en-US" dirty="0"/>
              <a:t>Ballot Marking Device </a:t>
            </a:r>
          </a:p>
          <a:p>
            <a:pPr marL="514350" indent="-514350">
              <a:buAutoNum type="arabicPeriod"/>
            </a:pPr>
            <a:r>
              <a:rPr lang="en-US" dirty="0"/>
              <a:t>Register to vote </a:t>
            </a:r>
          </a:p>
          <a:p>
            <a:pPr marL="514350" indent="-514350">
              <a:buAutoNum type="arabicPeriod"/>
            </a:pPr>
            <a:r>
              <a:rPr lang="en-US" dirty="0"/>
              <a:t>Update voter registration</a:t>
            </a:r>
          </a:p>
          <a:p>
            <a:pPr marL="0" indent="0">
              <a:buNone/>
            </a:pPr>
            <a:endParaRPr lang="en-US" dirty="0"/>
          </a:p>
          <a:p>
            <a:pPr marL="0" indent="0">
              <a:buNone/>
            </a:pPr>
            <a:r>
              <a:rPr lang="en-US" dirty="0"/>
              <a:t>Early Voting October 30-November 6</a:t>
            </a:r>
          </a:p>
          <a:p>
            <a:pPr marL="0" indent="0">
              <a:buNone/>
            </a:pPr>
            <a:r>
              <a:rPr lang="en-US" dirty="0"/>
              <a:t>Election Day November 7  </a:t>
            </a:r>
          </a:p>
          <a:p>
            <a:pPr marL="0" indent="0">
              <a:buNone/>
            </a:pPr>
            <a:r>
              <a:rPr lang="en-US" dirty="0"/>
              <a:t>Counties must track wait times </a:t>
            </a:r>
          </a:p>
          <a:p>
            <a:pPr marL="0" indent="0">
              <a:buNone/>
            </a:pPr>
            <a:r>
              <a:rPr lang="en-US" dirty="0"/>
              <a:t>Number of Transactions – 22,844</a:t>
            </a:r>
          </a:p>
          <a:p>
            <a:pPr marL="0" indent="0">
              <a:buNone/>
            </a:pPr>
            <a:endParaRPr lang="en-US" dirty="0"/>
          </a:p>
        </p:txBody>
      </p:sp>
      <p:pic>
        <p:nvPicPr>
          <p:cNvPr id="7" name="Picture 6" descr="A blue circle with numbers and a number of text&#10;&#10;Description automatically generated">
            <a:extLst>
              <a:ext uri="{FF2B5EF4-FFF2-40B4-BE49-F238E27FC236}">
                <a16:creationId xmlns:a16="http://schemas.microsoft.com/office/drawing/2014/main" id="{F3BF951D-E7E2-82EB-79C0-38AEE808C6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2374" y="2906106"/>
            <a:ext cx="5172731" cy="3850896"/>
          </a:xfrm>
          <a:prstGeom prst="rect">
            <a:avLst/>
          </a:prstGeom>
        </p:spPr>
      </p:pic>
    </p:spTree>
    <p:extLst>
      <p:ext uri="{BB962C8B-B14F-4D97-AF65-F5344CB8AC3E}">
        <p14:creationId xmlns:p14="http://schemas.microsoft.com/office/powerpoint/2010/main" val="2644584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33670" y="214604"/>
            <a:ext cx="10515600" cy="1131439"/>
          </a:xfrm>
        </p:spPr>
        <p:txBody>
          <a:bodyPr>
            <a:normAutofit fontScale="90000"/>
          </a:bodyPr>
          <a:lstStyle/>
          <a:p>
            <a:pPr algn="ctr"/>
            <a:r>
              <a:rPr lang="en-US" dirty="0"/>
              <a:t>2023 Coordinated Election </a:t>
            </a:r>
            <a:br>
              <a:rPr lang="en-US" dirty="0"/>
            </a:br>
            <a:r>
              <a:rPr lang="en-US" dirty="0"/>
              <a:t>VSPC New Registrations by Day (22,844)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7344923"/>
              </p:ext>
            </p:extLst>
          </p:nvPr>
        </p:nvGraphicFramePr>
        <p:xfrm>
          <a:off x="1033670" y="1620078"/>
          <a:ext cx="10038520" cy="48526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80840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9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2703" y="365125"/>
            <a:ext cx="10515600" cy="1763925"/>
          </a:xfrm>
        </p:spPr>
        <p:txBody>
          <a:bodyPr>
            <a:normAutofit/>
          </a:bodyPr>
          <a:lstStyle/>
          <a:p>
            <a:pPr algn="ctr"/>
            <a:r>
              <a:rPr lang="en-US" dirty="0">
                <a:latin typeface="AvenirNext LT Pro Regular"/>
              </a:rPr>
              <a:t>2023 Coordinated Election Turnout  </a:t>
            </a:r>
            <a:br>
              <a:rPr lang="en-US" dirty="0">
                <a:latin typeface="AvenirNext LT Pro Regular"/>
              </a:rPr>
            </a:br>
            <a:r>
              <a:rPr lang="en-US" dirty="0">
                <a:latin typeface="AvenirNext LT Pro Regular"/>
              </a:rPr>
              <a:t>In-Person Voting</a:t>
            </a:r>
          </a:p>
        </p:txBody>
      </p:sp>
      <p:pic>
        <p:nvPicPr>
          <p:cNvPr id="12" name="Content Placeholder 11">
            <a:extLst>
              <a:ext uri="{FF2B5EF4-FFF2-40B4-BE49-F238E27FC236}">
                <a16:creationId xmlns:a16="http://schemas.microsoft.com/office/drawing/2014/main" id="{A1BBD803-7730-5E2D-2F43-5B06E082A5A2}"/>
              </a:ext>
            </a:extLst>
          </p:cNvPr>
          <p:cNvPicPr>
            <a:picLocks noGrp="1" noChangeAspect="1"/>
          </p:cNvPicPr>
          <p:nvPr>
            <p:ph idx="1"/>
          </p:nvPr>
        </p:nvPicPr>
        <p:blipFill>
          <a:blip r:embed="rId2"/>
          <a:stretch>
            <a:fillRect/>
          </a:stretch>
        </p:blipFill>
        <p:spPr>
          <a:xfrm>
            <a:off x="648322" y="2960377"/>
            <a:ext cx="10895355" cy="1644582"/>
          </a:xfrm>
          <a:prstGeom prst="rect">
            <a:avLst/>
          </a:prstGeom>
        </p:spPr>
      </p:pic>
    </p:spTree>
    <p:extLst>
      <p:ext uri="{BB962C8B-B14F-4D97-AF65-F5344CB8AC3E}">
        <p14:creationId xmlns:p14="http://schemas.microsoft.com/office/powerpoint/2010/main" val="2610536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9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2703" y="365126"/>
            <a:ext cx="10515600" cy="642040"/>
          </a:xfrm>
        </p:spPr>
        <p:txBody>
          <a:bodyPr>
            <a:normAutofit fontScale="90000"/>
          </a:bodyPr>
          <a:lstStyle/>
          <a:p>
            <a:pPr algn="ctr"/>
            <a:r>
              <a:rPr lang="en-US" dirty="0">
                <a:latin typeface="AvenirNext LT Pro Regular"/>
              </a:rPr>
              <a:t>2023 Coordinated Election Turnout  </a:t>
            </a:r>
            <a:br>
              <a:rPr lang="en-US" dirty="0">
                <a:latin typeface="AvenirNext LT Pro Regular"/>
              </a:rPr>
            </a:br>
            <a:r>
              <a:rPr lang="en-US" dirty="0">
                <a:latin typeface="AvenirNext LT Pro Regular"/>
              </a:rPr>
              <a:t>Provisional Ballots</a:t>
            </a:r>
          </a:p>
        </p:txBody>
      </p:sp>
      <p:sp>
        <p:nvSpPr>
          <p:cNvPr id="4" name="Content Placeholder 3">
            <a:extLst>
              <a:ext uri="{FF2B5EF4-FFF2-40B4-BE49-F238E27FC236}">
                <a16:creationId xmlns:a16="http://schemas.microsoft.com/office/drawing/2014/main" id="{ED73EFA8-C29C-E4D0-9265-F85739494B79}"/>
              </a:ext>
            </a:extLst>
          </p:cNvPr>
          <p:cNvSpPr>
            <a:spLocks noGrp="1"/>
          </p:cNvSpPr>
          <p:nvPr>
            <p:ph idx="1"/>
          </p:nvPr>
        </p:nvSpPr>
        <p:spPr/>
        <p:txBody>
          <a:bodyPr/>
          <a:lstStyle/>
          <a:p>
            <a:pPr marL="0" indent="0">
              <a:buNone/>
            </a:pPr>
            <a:r>
              <a:rPr lang="en-US" dirty="0"/>
              <a:t>33 Provisional Ballots were cast in the 2023 Coordinated Election</a:t>
            </a:r>
          </a:p>
          <a:p>
            <a:pPr lvl="1"/>
            <a:r>
              <a:rPr lang="en-US" dirty="0"/>
              <a:t>23 accepted</a:t>
            </a:r>
          </a:p>
          <a:p>
            <a:pPr lvl="1"/>
            <a:r>
              <a:rPr lang="en-US" dirty="0"/>
              <a:t>10 rejected</a:t>
            </a:r>
          </a:p>
          <a:p>
            <a:pPr marL="0" indent="0">
              <a:buNone/>
            </a:pPr>
            <a:endParaRPr lang="en-US" dirty="0"/>
          </a:p>
          <a:p>
            <a:pPr marL="0" indent="0">
              <a:buNone/>
            </a:pPr>
            <a:r>
              <a:rPr lang="en-US" dirty="0"/>
              <a:t>Party Breakdown:</a:t>
            </a:r>
          </a:p>
          <a:p>
            <a:pPr lvl="1"/>
            <a:r>
              <a:rPr lang="en-US" dirty="0"/>
              <a:t>13 Unaffiliated (5 rejected)</a:t>
            </a:r>
          </a:p>
          <a:p>
            <a:pPr lvl="1"/>
            <a:r>
              <a:rPr lang="en-US" dirty="0"/>
              <a:t>12 Democrats (2 rejected)</a:t>
            </a:r>
          </a:p>
          <a:p>
            <a:pPr lvl="1"/>
            <a:r>
              <a:rPr lang="en-US" dirty="0"/>
              <a:t>8 Republicans (2 rejected)</a:t>
            </a:r>
          </a:p>
          <a:p>
            <a:pPr lvl="1"/>
            <a:r>
              <a:rPr lang="en-US" dirty="0"/>
              <a:t>1 Libertarian (1 rejected)</a:t>
            </a:r>
          </a:p>
        </p:txBody>
      </p:sp>
    </p:spTree>
    <p:extLst>
      <p:ext uri="{BB962C8B-B14F-4D97-AF65-F5344CB8AC3E}">
        <p14:creationId xmlns:p14="http://schemas.microsoft.com/office/powerpoint/2010/main" val="2924418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9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2703" y="365125"/>
            <a:ext cx="10515600" cy="1045664"/>
          </a:xfrm>
        </p:spPr>
        <p:txBody>
          <a:bodyPr>
            <a:normAutofit fontScale="90000"/>
          </a:bodyPr>
          <a:lstStyle/>
          <a:p>
            <a:pPr algn="ctr"/>
            <a:r>
              <a:rPr lang="en-US" dirty="0">
                <a:latin typeface="AvenirNext LT Pro Regular"/>
              </a:rPr>
              <a:t>2023 Coordinated Election </a:t>
            </a:r>
            <a:br>
              <a:rPr lang="en-US" dirty="0">
                <a:latin typeface="AvenirNext LT Pro Regular"/>
              </a:rPr>
            </a:br>
            <a:r>
              <a:rPr lang="en-US" dirty="0">
                <a:latin typeface="AvenirNext LT Pro Regular"/>
              </a:rPr>
              <a:t>Canvass Board Data</a:t>
            </a:r>
          </a:p>
        </p:txBody>
      </p:sp>
      <p:sp>
        <p:nvSpPr>
          <p:cNvPr id="6" name="Content Placeholder 5">
            <a:extLst>
              <a:ext uri="{FF2B5EF4-FFF2-40B4-BE49-F238E27FC236}">
                <a16:creationId xmlns:a16="http://schemas.microsoft.com/office/drawing/2014/main" id="{4CDF5160-2275-8A37-EB3C-2FA18C293819}"/>
              </a:ext>
            </a:extLst>
          </p:cNvPr>
          <p:cNvSpPr>
            <a:spLocks noGrp="1"/>
          </p:cNvSpPr>
          <p:nvPr>
            <p:ph idx="1"/>
          </p:nvPr>
        </p:nvSpPr>
        <p:spPr>
          <a:xfrm>
            <a:off x="838199" y="1763486"/>
            <a:ext cx="10918371" cy="3683725"/>
          </a:xfrm>
        </p:spPr>
        <p:txBody>
          <a:bodyPr>
            <a:normAutofit fontScale="92500" lnSpcReduction="20000"/>
          </a:bodyPr>
          <a:lstStyle/>
          <a:p>
            <a:pPr marL="0" indent="0">
              <a:buNone/>
            </a:pPr>
            <a:r>
              <a:rPr lang="en-US" dirty="0"/>
              <a:t>59* Counties unanimously approved the 2023 Coordinated canvass report.</a:t>
            </a:r>
          </a:p>
          <a:p>
            <a:pPr marL="0" indent="0">
              <a:spcBef>
                <a:spcPts val="0"/>
              </a:spcBef>
              <a:buNone/>
            </a:pPr>
            <a:endParaRPr lang="en-US" sz="1100" dirty="0"/>
          </a:p>
          <a:p>
            <a:pPr marL="0" indent="0">
              <a:buNone/>
            </a:pPr>
            <a:r>
              <a:rPr lang="en-US" dirty="0"/>
              <a:t>Five counties did not receive the unanimous sign-off of the canvass report. Those counties were:</a:t>
            </a:r>
          </a:p>
          <a:p>
            <a:pPr marL="971550" lvl="1" indent="-514350">
              <a:buAutoNum type="arabicPeriod"/>
            </a:pPr>
            <a:r>
              <a:rPr lang="en-US" dirty="0"/>
              <a:t>Boulder</a:t>
            </a:r>
          </a:p>
          <a:p>
            <a:pPr marL="971550" lvl="1" indent="-514350">
              <a:buAutoNum type="arabicPeriod"/>
            </a:pPr>
            <a:r>
              <a:rPr lang="en-US" dirty="0"/>
              <a:t>El Paso</a:t>
            </a:r>
          </a:p>
          <a:p>
            <a:pPr marL="971550" lvl="1" indent="-514350">
              <a:buAutoNum type="arabicPeriod"/>
            </a:pPr>
            <a:r>
              <a:rPr lang="en-US" dirty="0"/>
              <a:t>Jefferson</a:t>
            </a:r>
          </a:p>
          <a:p>
            <a:pPr marL="971550" lvl="1" indent="-514350">
              <a:buAutoNum type="arabicPeriod"/>
            </a:pPr>
            <a:r>
              <a:rPr lang="en-US" dirty="0"/>
              <a:t>La Plata</a:t>
            </a:r>
          </a:p>
          <a:p>
            <a:pPr marL="971550" lvl="1" indent="-514350">
              <a:buAutoNum type="arabicPeriod"/>
            </a:pPr>
            <a:r>
              <a:rPr lang="en-US" dirty="0"/>
              <a:t>Larimer</a:t>
            </a:r>
          </a:p>
          <a:p>
            <a:pPr marL="0" indent="0">
              <a:buNone/>
            </a:pPr>
            <a:endParaRPr lang="en-US" sz="1200" dirty="0"/>
          </a:p>
          <a:p>
            <a:pPr marL="0" indent="0">
              <a:buNone/>
            </a:pPr>
            <a:r>
              <a:rPr lang="en-US" dirty="0"/>
              <a:t>In each case, the Republican representative the canvass board withheld their approval. </a:t>
            </a:r>
          </a:p>
          <a:p>
            <a:pPr marL="514350" indent="-514350">
              <a:buAutoNum type="arabicPeriod"/>
            </a:pPr>
            <a:endParaRPr lang="en-US" dirty="0"/>
          </a:p>
        </p:txBody>
      </p:sp>
      <p:sp>
        <p:nvSpPr>
          <p:cNvPr id="3" name="TextBox 2">
            <a:extLst>
              <a:ext uri="{FF2B5EF4-FFF2-40B4-BE49-F238E27FC236}">
                <a16:creationId xmlns:a16="http://schemas.microsoft.com/office/drawing/2014/main" id="{654BB499-F273-0304-3936-459F5113EA22}"/>
              </a:ext>
            </a:extLst>
          </p:cNvPr>
          <p:cNvSpPr txBox="1"/>
          <p:nvPr/>
        </p:nvSpPr>
        <p:spPr>
          <a:xfrm>
            <a:off x="838200" y="5917475"/>
            <a:ext cx="10774680" cy="646331"/>
          </a:xfrm>
          <a:prstGeom prst="rect">
            <a:avLst/>
          </a:prstGeom>
          <a:noFill/>
        </p:spPr>
        <p:txBody>
          <a:bodyPr wrap="square" rtlCol="0">
            <a:spAutoFit/>
          </a:bodyPr>
          <a:lstStyle/>
          <a:p>
            <a:pPr marL="0" indent="0">
              <a:buNone/>
            </a:pPr>
            <a:r>
              <a:rPr lang="en-US" b="1" dirty="0"/>
              <a:t>*</a:t>
            </a:r>
            <a:r>
              <a:rPr lang="en-US" dirty="0"/>
              <a:t>Saguache County changed from a 2-1 vote to a 3-0 vote because the Republican Party Chair did not attend the Canvass. The next day a new Republican representative was appointed, who did approve.</a:t>
            </a:r>
          </a:p>
        </p:txBody>
      </p:sp>
    </p:spTree>
    <p:extLst>
      <p:ext uri="{BB962C8B-B14F-4D97-AF65-F5344CB8AC3E}">
        <p14:creationId xmlns:p14="http://schemas.microsoft.com/office/powerpoint/2010/main" val="1857351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9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2703" y="365125"/>
            <a:ext cx="10515600" cy="1293858"/>
          </a:xfrm>
        </p:spPr>
        <p:txBody>
          <a:bodyPr>
            <a:normAutofit fontScale="90000"/>
          </a:bodyPr>
          <a:lstStyle/>
          <a:p>
            <a:pPr algn="ctr"/>
            <a:r>
              <a:rPr lang="en-US" dirty="0">
                <a:latin typeface="AvenirNext LT Pro Regular"/>
              </a:rPr>
              <a:t>2023 Coordinated Election </a:t>
            </a:r>
            <a:br>
              <a:rPr lang="en-US" dirty="0">
                <a:latin typeface="AvenirNext LT Pro Regular"/>
              </a:rPr>
            </a:br>
            <a:r>
              <a:rPr lang="en-US" dirty="0">
                <a:latin typeface="AvenirNext LT Pro Regular"/>
              </a:rPr>
              <a:t>Mandatory Recounts</a:t>
            </a:r>
          </a:p>
        </p:txBody>
      </p:sp>
      <p:pic>
        <p:nvPicPr>
          <p:cNvPr id="7" name="Content Placeholder 6">
            <a:extLst>
              <a:ext uri="{FF2B5EF4-FFF2-40B4-BE49-F238E27FC236}">
                <a16:creationId xmlns:a16="http://schemas.microsoft.com/office/drawing/2014/main" id="{95789D14-9831-A1C0-B9A5-0F3E24A468CE}"/>
              </a:ext>
            </a:extLst>
          </p:cNvPr>
          <p:cNvPicPr>
            <a:picLocks noGrp="1" noChangeAspect="1"/>
          </p:cNvPicPr>
          <p:nvPr>
            <p:ph idx="1"/>
          </p:nvPr>
        </p:nvPicPr>
        <p:blipFill>
          <a:blip r:embed="rId2"/>
          <a:stretch>
            <a:fillRect/>
          </a:stretch>
        </p:blipFill>
        <p:spPr>
          <a:xfrm>
            <a:off x="101382" y="2201920"/>
            <a:ext cx="11989235" cy="1110620"/>
          </a:xfrm>
          <a:prstGeom prst="rect">
            <a:avLst/>
          </a:prstGeom>
        </p:spPr>
      </p:pic>
      <p:sp>
        <p:nvSpPr>
          <p:cNvPr id="8" name="TextBox 7">
            <a:extLst>
              <a:ext uri="{FF2B5EF4-FFF2-40B4-BE49-F238E27FC236}">
                <a16:creationId xmlns:a16="http://schemas.microsoft.com/office/drawing/2014/main" id="{4CF57147-DA59-FD7A-AA13-174B504A1FDF}"/>
              </a:ext>
            </a:extLst>
          </p:cNvPr>
          <p:cNvSpPr txBox="1"/>
          <p:nvPr/>
        </p:nvSpPr>
        <p:spPr>
          <a:xfrm>
            <a:off x="339634" y="3545461"/>
            <a:ext cx="8539323" cy="2677656"/>
          </a:xfrm>
          <a:prstGeom prst="rect">
            <a:avLst/>
          </a:prstGeom>
          <a:noFill/>
        </p:spPr>
        <p:txBody>
          <a:bodyPr wrap="square" rtlCol="0">
            <a:spAutoFit/>
          </a:bodyPr>
          <a:lstStyle/>
          <a:p>
            <a:pPr marL="0" marR="0">
              <a:spcBef>
                <a:spcPts val="0"/>
              </a:spcBef>
              <a:spcAft>
                <a:spcPts val="0"/>
              </a:spcAft>
            </a:pPr>
            <a:r>
              <a:rPr lang="en-US" sz="1400" u="sng" dirty="0">
                <a:effectLst/>
                <a:latin typeface="Calibri" panose="020F0502020204030204" pitchFamily="34" charset="0"/>
                <a:ea typeface="Calibri" panose="020F0502020204030204" pitchFamily="34" charset="0"/>
              </a:rPr>
              <a:t>City of Boulder Council </a:t>
            </a:r>
            <a:r>
              <a:rPr lang="en-US" sz="1400" dirty="0">
                <a:effectLst/>
                <a:latin typeface="Calibri" panose="020F0502020204030204" pitchFamily="34" charset="0"/>
                <a:ea typeface="Calibri" panose="020F0502020204030204" pitchFamily="34" charset="0"/>
              </a:rPr>
              <a:t>vote total changes by candidate:</a:t>
            </a: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 </a:t>
            </a:r>
          </a:p>
          <a:p>
            <a:pPr marL="800100" lvl="1" indent="-342900">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rPr>
              <a:t>Terri </a:t>
            </a:r>
            <a:r>
              <a:rPr lang="en-US" sz="1400" dirty="0" err="1">
                <a:effectLst/>
                <a:latin typeface="Calibri" panose="020F0502020204030204" pitchFamily="34" charset="0"/>
                <a:ea typeface="Times New Roman" panose="02020603050405020304" pitchFamily="18" charset="0"/>
              </a:rPr>
              <a:t>Brncic</a:t>
            </a:r>
            <a:r>
              <a:rPr lang="en-US" sz="1400" dirty="0">
                <a:effectLst/>
                <a:latin typeface="Calibri" panose="020F0502020204030204" pitchFamily="34" charset="0"/>
                <a:ea typeface="Times New Roman" panose="02020603050405020304" pitchFamily="18" charset="0"/>
              </a:rPr>
              <a:t> 		No change</a:t>
            </a:r>
            <a:endParaRPr lang="en-US" sz="1400" dirty="0">
              <a:effectLst/>
              <a:latin typeface="Calibri" panose="020F0502020204030204" pitchFamily="34" charset="0"/>
              <a:ea typeface="Calibri" panose="020F0502020204030204" pitchFamily="34" charset="0"/>
            </a:endParaRPr>
          </a:p>
          <a:p>
            <a:pPr marL="800100" lvl="1" indent="-342900">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rPr>
              <a:t>Jenny Robins 		+2</a:t>
            </a:r>
            <a:endParaRPr lang="en-US" sz="1400" dirty="0">
              <a:effectLst/>
              <a:latin typeface="Calibri" panose="020F0502020204030204" pitchFamily="34" charset="0"/>
              <a:ea typeface="Calibri" panose="020F0502020204030204" pitchFamily="34" charset="0"/>
            </a:endParaRPr>
          </a:p>
          <a:p>
            <a:pPr marL="800100" lvl="1" indent="-342900">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rPr>
              <a:t>Aaron Gabriel </a:t>
            </a:r>
            <a:r>
              <a:rPr lang="en-US" sz="1400" dirty="0" err="1">
                <a:effectLst/>
                <a:latin typeface="Calibri" panose="020F0502020204030204" pitchFamily="34" charset="0"/>
                <a:ea typeface="Times New Roman" panose="02020603050405020304" pitchFamily="18" charset="0"/>
              </a:rPr>
              <a:t>Neyer</a:t>
            </a:r>
            <a:r>
              <a:rPr lang="en-US" sz="1400" dirty="0">
                <a:effectLst/>
                <a:latin typeface="Calibri" panose="020F0502020204030204" pitchFamily="34" charset="0"/>
                <a:ea typeface="Times New Roman" panose="02020603050405020304" pitchFamily="18" charset="0"/>
              </a:rPr>
              <a:t> 	-1</a:t>
            </a:r>
            <a:endParaRPr lang="en-US" sz="1400" dirty="0">
              <a:effectLst/>
              <a:latin typeface="Calibri" panose="020F0502020204030204" pitchFamily="34" charset="0"/>
              <a:ea typeface="Calibri" panose="020F0502020204030204" pitchFamily="34" charset="0"/>
            </a:endParaRPr>
          </a:p>
          <a:p>
            <a:pPr marL="800100" lvl="1" indent="-342900">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rPr>
              <a:t>Jacques </a:t>
            </a:r>
            <a:r>
              <a:rPr lang="en-US" sz="1400" dirty="0" err="1">
                <a:effectLst/>
                <a:latin typeface="Calibri" panose="020F0502020204030204" pitchFamily="34" charset="0"/>
                <a:ea typeface="Times New Roman" panose="02020603050405020304" pitchFamily="18" charset="0"/>
              </a:rPr>
              <a:t>Decalo</a:t>
            </a:r>
            <a:r>
              <a:rPr lang="en-US" sz="1400" dirty="0">
                <a:effectLst/>
                <a:latin typeface="Calibri" panose="020F0502020204030204" pitchFamily="34" charset="0"/>
                <a:ea typeface="Times New Roman" panose="02020603050405020304" pitchFamily="18" charset="0"/>
              </a:rPr>
              <a:t>	No change</a:t>
            </a:r>
            <a:endParaRPr lang="en-US" sz="1400" dirty="0">
              <a:effectLst/>
              <a:latin typeface="Calibri" panose="020F0502020204030204" pitchFamily="34" charset="0"/>
              <a:ea typeface="Calibri" panose="020F0502020204030204" pitchFamily="34" charset="0"/>
            </a:endParaRPr>
          </a:p>
          <a:p>
            <a:pPr marL="800100" lvl="1" indent="-342900">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rPr>
              <a:t>Silas Atkins		-2</a:t>
            </a:r>
            <a:endParaRPr lang="en-US" sz="1400" dirty="0">
              <a:effectLst/>
              <a:latin typeface="Calibri" panose="020F0502020204030204" pitchFamily="34" charset="0"/>
              <a:ea typeface="Calibri" panose="020F0502020204030204" pitchFamily="34" charset="0"/>
            </a:endParaRPr>
          </a:p>
          <a:p>
            <a:pPr marL="800100" lvl="1" indent="-342900">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rPr>
              <a:t>Waylon Lewis 		-1</a:t>
            </a:r>
            <a:endParaRPr lang="en-US" sz="1400" dirty="0">
              <a:effectLst/>
              <a:latin typeface="Calibri" panose="020F0502020204030204" pitchFamily="34" charset="0"/>
              <a:ea typeface="Calibri" panose="020F0502020204030204" pitchFamily="34" charset="0"/>
            </a:endParaRPr>
          </a:p>
          <a:p>
            <a:pPr marL="800100" lvl="1" indent="-342900">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rPr>
              <a:t>Ryan </a:t>
            </a:r>
            <a:r>
              <a:rPr lang="en-US" sz="1400" dirty="0" err="1">
                <a:effectLst/>
                <a:latin typeface="Calibri" panose="020F0502020204030204" pitchFamily="34" charset="0"/>
                <a:ea typeface="Times New Roman" panose="02020603050405020304" pitchFamily="18" charset="0"/>
              </a:rPr>
              <a:t>Schuchard</a:t>
            </a:r>
            <a:r>
              <a:rPr lang="en-US" sz="1400" dirty="0">
                <a:effectLst/>
                <a:latin typeface="Calibri" panose="020F0502020204030204" pitchFamily="34" charset="0"/>
                <a:ea typeface="Times New Roman" panose="02020603050405020304" pitchFamily="18" charset="0"/>
              </a:rPr>
              <a:t> 	-1</a:t>
            </a:r>
            <a:endParaRPr lang="en-US" sz="1400" dirty="0">
              <a:effectLst/>
              <a:latin typeface="Calibri" panose="020F0502020204030204" pitchFamily="34" charset="0"/>
              <a:ea typeface="Calibri" panose="020F0502020204030204" pitchFamily="34" charset="0"/>
            </a:endParaRPr>
          </a:p>
          <a:p>
            <a:pPr marL="800100" lvl="1" indent="-342900">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rPr>
              <a:t>Tara Winer 		No change</a:t>
            </a:r>
            <a:endParaRPr lang="en-US" sz="1400" dirty="0">
              <a:effectLst/>
              <a:latin typeface="Calibri" panose="020F0502020204030204" pitchFamily="34" charset="0"/>
              <a:ea typeface="Calibri" panose="020F0502020204030204" pitchFamily="34" charset="0"/>
            </a:endParaRPr>
          </a:p>
          <a:p>
            <a:pPr marL="800100" lvl="1" indent="-342900">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rPr>
              <a:t>Tina Marquis 		-1</a:t>
            </a:r>
            <a:endParaRPr lang="en-US" sz="1400" dirty="0">
              <a:effectLst/>
              <a:latin typeface="Calibri" panose="020F0502020204030204" pitchFamily="34" charset="0"/>
              <a:ea typeface="Calibri" panose="020F0502020204030204" pitchFamily="34" charset="0"/>
            </a:endParaRPr>
          </a:p>
          <a:p>
            <a:pPr marL="800100" lvl="1" indent="-342900">
              <a:buFont typeface="Arial" panose="020B0604020202020204" pitchFamily="34" charset="0"/>
              <a:buChar char="•"/>
            </a:pPr>
            <a:r>
              <a:rPr lang="en-US" sz="1400" dirty="0" err="1">
                <a:effectLst/>
                <a:latin typeface="Calibri" panose="020F0502020204030204" pitchFamily="34" charset="0"/>
                <a:ea typeface="Times New Roman" panose="02020603050405020304" pitchFamily="18" charset="0"/>
              </a:rPr>
              <a:t>Taishya</a:t>
            </a:r>
            <a:r>
              <a:rPr lang="en-US" sz="1400" dirty="0">
                <a:effectLst/>
                <a:latin typeface="Calibri" panose="020F0502020204030204" pitchFamily="34" charset="0"/>
                <a:ea typeface="Times New Roman" panose="02020603050405020304" pitchFamily="18" charset="0"/>
              </a:rPr>
              <a:t> Adams 	-1</a:t>
            </a:r>
            <a:endParaRPr lang="en-US" sz="1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004840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9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2703" y="365125"/>
            <a:ext cx="10515600" cy="1293858"/>
          </a:xfrm>
        </p:spPr>
        <p:txBody>
          <a:bodyPr>
            <a:normAutofit fontScale="90000"/>
          </a:bodyPr>
          <a:lstStyle/>
          <a:p>
            <a:pPr algn="ctr"/>
            <a:r>
              <a:rPr lang="en-US" dirty="0">
                <a:latin typeface="AvenirNext LT Pro Regular"/>
              </a:rPr>
              <a:t>2023 Coordinated Election </a:t>
            </a:r>
            <a:br>
              <a:rPr lang="en-US" dirty="0">
                <a:latin typeface="AvenirNext LT Pro Regular"/>
              </a:rPr>
            </a:br>
            <a:r>
              <a:rPr lang="en-US" dirty="0">
                <a:latin typeface="AvenirNext LT Pro Regular"/>
              </a:rPr>
              <a:t>TXT2Cure Submissions</a:t>
            </a:r>
          </a:p>
        </p:txBody>
      </p:sp>
      <p:sp>
        <p:nvSpPr>
          <p:cNvPr id="11" name="Content Placeholder 10">
            <a:extLst>
              <a:ext uri="{FF2B5EF4-FFF2-40B4-BE49-F238E27FC236}">
                <a16:creationId xmlns:a16="http://schemas.microsoft.com/office/drawing/2014/main" id="{8D04DA30-F5A3-D1FE-7F56-E0631B0E2ABA}"/>
              </a:ext>
            </a:extLst>
          </p:cNvPr>
          <p:cNvSpPr>
            <a:spLocks noGrp="1"/>
          </p:cNvSpPr>
          <p:nvPr>
            <p:ph idx="1"/>
          </p:nvPr>
        </p:nvSpPr>
        <p:spPr/>
        <p:txBody>
          <a:bodyPr/>
          <a:lstStyle/>
          <a:p>
            <a:endParaRPr lang="en-US" dirty="0"/>
          </a:p>
        </p:txBody>
      </p:sp>
      <p:graphicFrame>
        <p:nvGraphicFramePr>
          <p:cNvPr id="12" name="Object 11">
            <a:extLst>
              <a:ext uri="{FF2B5EF4-FFF2-40B4-BE49-F238E27FC236}">
                <a16:creationId xmlns:a16="http://schemas.microsoft.com/office/drawing/2014/main" id="{6BBA9C7B-3D55-4D16-FA2E-84DBE81ACE00}"/>
              </a:ext>
            </a:extLst>
          </p:cNvPr>
          <p:cNvGraphicFramePr>
            <a:graphicFrameLocks noChangeAspect="1"/>
          </p:cNvGraphicFramePr>
          <p:nvPr>
            <p:extLst>
              <p:ext uri="{D42A27DB-BD31-4B8C-83A1-F6EECF244321}">
                <p14:modId xmlns:p14="http://schemas.microsoft.com/office/powerpoint/2010/main" val="1633548650"/>
              </p:ext>
            </p:extLst>
          </p:nvPr>
        </p:nvGraphicFramePr>
        <p:xfrm>
          <a:off x="3102436" y="2560320"/>
          <a:ext cx="5987128" cy="2798581"/>
        </p:xfrm>
        <a:graphic>
          <a:graphicData uri="http://schemas.openxmlformats.org/presentationml/2006/ole">
            <mc:AlternateContent xmlns:mc="http://schemas.openxmlformats.org/markup-compatibility/2006">
              <mc:Choice xmlns:v="urn:schemas-microsoft-com:vml" Requires="v">
                <p:oleObj name="Worksheet" r:id="rId2" imgW="2485910" imgH="1161934" progId="Excel.Sheet.12">
                  <p:embed/>
                </p:oleObj>
              </mc:Choice>
              <mc:Fallback>
                <p:oleObj name="Worksheet" r:id="rId2" imgW="2485910" imgH="1161934" progId="Excel.Sheet.12">
                  <p:embed/>
                  <p:pic>
                    <p:nvPicPr>
                      <p:cNvPr id="0" name=""/>
                      <p:cNvPicPr/>
                      <p:nvPr/>
                    </p:nvPicPr>
                    <p:blipFill>
                      <a:blip r:embed="rId3"/>
                      <a:stretch>
                        <a:fillRect/>
                      </a:stretch>
                    </p:blipFill>
                    <p:spPr>
                      <a:xfrm>
                        <a:off x="3102436" y="2560320"/>
                        <a:ext cx="5987128" cy="2798581"/>
                      </a:xfrm>
                      <a:prstGeom prst="rect">
                        <a:avLst/>
                      </a:prstGeom>
                    </p:spPr>
                  </p:pic>
                </p:oleObj>
              </mc:Fallback>
            </mc:AlternateContent>
          </a:graphicData>
        </a:graphic>
      </p:graphicFrame>
    </p:spTree>
    <p:extLst>
      <p:ext uri="{BB962C8B-B14F-4D97-AF65-F5344CB8AC3E}">
        <p14:creationId xmlns:p14="http://schemas.microsoft.com/office/powerpoint/2010/main" val="489910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9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2703" y="365125"/>
            <a:ext cx="10515600" cy="1293858"/>
          </a:xfrm>
        </p:spPr>
        <p:txBody>
          <a:bodyPr>
            <a:normAutofit fontScale="90000"/>
          </a:bodyPr>
          <a:lstStyle/>
          <a:p>
            <a:pPr algn="ctr"/>
            <a:r>
              <a:rPr lang="en-US" dirty="0">
                <a:latin typeface="AvenirNext LT Pro Regular"/>
              </a:rPr>
              <a:t>2023 Coordinated Election </a:t>
            </a:r>
            <a:br>
              <a:rPr lang="en-US" dirty="0">
                <a:latin typeface="AvenirNext LT Pro Regular"/>
              </a:rPr>
            </a:br>
            <a:r>
              <a:rPr lang="en-US" dirty="0">
                <a:latin typeface="AvenirNext LT Pro Regular"/>
              </a:rPr>
              <a:t>TXT2Cure for Rejected Ballots</a:t>
            </a:r>
          </a:p>
        </p:txBody>
      </p:sp>
      <p:sp>
        <p:nvSpPr>
          <p:cNvPr id="4" name="Content Placeholder 3">
            <a:extLst>
              <a:ext uri="{FF2B5EF4-FFF2-40B4-BE49-F238E27FC236}">
                <a16:creationId xmlns:a16="http://schemas.microsoft.com/office/drawing/2014/main" id="{5CA753C8-B575-8438-59E6-84F9C93D4E28}"/>
              </a:ext>
            </a:extLst>
          </p:cNvPr>
          <p:cNvSpPr>
            <a:spLocks noGrp="1"/>
          </p:cNvSpPr>
          <p:nvPr>
            <p:ph idx="1"/>
          </p:nvPr>
        </p:nvSpPr>
        <p:spPr>
          <a:xfrm>
            <a:off x="838200" y="2338251"/>
            <a:ext cx="10515600" cy="3838712"/>
          </a:xfrm>
        </p:spPr>
        <p:txBody>
          <a:bodyPr/>
          <a:lstStyle/>
          <a:p>
            <a:pPr marL="0" marR="0" indent="0">
              <a:spcBef>
                <a:spcPts val="0"/>
              </a:spcBef>
              <a:spcAft>
                <a:spcPts val="0"/>
              </a:spcAft>
              <a:buNone/>
            </a:pPr>
            <a:r>
              <a:rPr lang="en-US" sz="2400" b="1" u="sng" dirty="0">
                <a:effectLst/>
                <a:latin typeface="Calibri" panose="020F0502020204030204" pitchFamily="34" charset="0"/>
                <a:ea typeface="Calibri" panose="020F0502020204030204" pitchFamily="34" charset="0"/>
              </a:rPr>
              <a:t>Important Statistics:</a:t>
            </a:r>
          </a:p>
          <a:p>
            <a:pPr marL="0" marR="0">
              <a:spcBef>
                <a:spcPts val="0"/>
              </a:spcBef>
              <a:spcAft>
                <a:spcPts val="0"/>
              </a:spcAft>
            </a:pPr>
            <a:r>
              <a:rPr lang="en-US" sz="2400" dirty="0">
                <a:effectLst/>
                <a:latin typeface="Calibri" panose="020F0502020204030204" pitchFamily="34" charset="0"/>
                <a:ea typeface="Calibri" panose="020F0502020204030204" pitchFamily="34" charset="0"/>
              </a:rPr>
              <a:t>3,485 cures submitted via TXT2Cure.</a:t>
            </a:r>
          </a:p>
          <a:p>
            <a:pPr marL="0" marR="0">
              <a:spcBef>
                <a:spcPts val="0"/>
              </a:spcBef>
              <a:spcAft>
                <a:spcPts val="0"/>
              </a:spcAft>
            </a:pPr>
            <a:r>
              <a:rPr lang="en-US" sz="2400" dirty="0">
                <a:effectLst/>
                <a:latin typeface="Calibri" panose="020F0502020204030204" pitchFamily="34" charset="0"/>
                <a:ea typeface="Calibri" panose="020F0502020204030204" pitchFamily="34" charset="0"/>
              </a:rPr>
              <a:t>Adams county had the most cures via TXT2Cure, 515 or 14.78% of the total.</a:t>
            </a:r>
          </a:p>
          <a:p>
            <a:pPr marL="0" marR="0">
              <a:spcBef>
                <a:spcPts val="0"/>
              </a:spcBef>
              <a:spcAft>
                <a:spcPts val="0"/>
              </a:spcAft>
            </a:pPr>
            <a:r>
              <a:rPr lang="en-US" sz="2400" dirty="0">
                <a:effectLst/>
                <a:latin typeface="Calibri" panose="020F0502020204030204" pitchFamily="34" charset="0"/>
                <a:ea typeface="Calibri" panose="020F0502020204030204" pitchFamily="34" charset="0"/>
              </a:rPr>
              <a:t>The most TXT2Cure submissions happened on Nov. 8</a:t>
            </a:r>
            <a:r>
              <a:rPr lang="en-US" sz="2400" baseline="30000" dirty="0">
                <a:effectLst/>
                <a:latin typeface="Calibri" panose="020F0502020204030204" pitchFamily="34" charset="0"/>
                <a:ea typeface="Calibri" panose="020F0502020204030204" pitchFamily="34" charset="0"/>
              </a:rPr>
              <a:t>th</a:t>
            </a:r>
            <a:r>
              <a:rPr lang="en-US" sz="2400" dirty="0">
                <a:effectLst/>
                <a:latin typeface="Calibri" panose="020F0502020204030204" pitchFamily="34" charset="0"/>
                <a:ea typeface="Calibri" panose="020F0502020204030204" pitchFamily="34" charset="0"/>
              </a:rPr>
              <a:t> with 528. </a:t>
            </a:r>
          </a:p>
          <a:p>
            <a:pPr marL="0" marR="0">
              <a:spcBef>
                <a:spcPts val="0"/>
              </a:spcBef>
              <a:spcAft>
                <a:spcPts val="0"/>
              </a:spcAft>
            </a:pPr>
            <a:r>
              <a:rPr lang="en-US" sz="2400" dirty="0">
                <a:effectLst/>
                <a:latin typeface="Calibri" panose="020F0502020204030204" pitchFamily="34" charset="0"/>
                <a:ea typeface="Calibri" panose="020F0502020204030204" pitchFamily="34" charset="0"/>
              </a:rPr>
              <a:t>The 3,485 TXT2Cure submissions for the 2023 Coordinated is an increase of 1,188 (or 34%) over the 2,297 TXT2Cure submissions in the 2021 Coordinated.</a:t>
            </a:r>
          </a:p>
          <a:p>
            <a:endParaRPr lang="en-US" dirty="0"/>
          </a:p>
        </p:txBody>
      </p:sp>
    </p:spTree>
    <p:extLst>
      <p:ext uri="{BB962C8B-B14F-4D97-AF65-F5344CB8AC3E}">
        <p14:creationId xmlns:p14="http://schemas.microsoft.com/office/powerpoint/2010/main" val="276333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57000">
              <a:schemeClr val="accent1">
                <a:lumMod val="5000"/>
                <a:lumOff val="95000"/>
              </a:schemeClr>
            </a:gs>
            <a:gs pos="100000">
              <a:schemeClr val="accent1">
                <a:lumMod val="45000"/>
                <a:lumOff val="55000"/>
              </a:schemeClr>
            </a:gs>
            <a:gs pos="99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6131" y="800100"/>
            <a:ext cx="10515600" cy="981198"/>
          </a:xfrm>
        </p:spPr>
        <p:txBody>
          <a:bodyPr>
            <a:normAutofit fontScale="90000"/>
          </a:bodyPr>
          <a:lstStyle/>
          <a:p>
            <a:pPr algn="ctr"/>
            <a:r>
              <a:rPr lang="en-US" dirty="0">
                <a:latin typeface="AvenirNext LT Pro Regular" panose="020B0504020202020204" pitchFamily="34" charset="0"/>
              </a:rPr>
              <a:t>Who is Eligible to Register to Vote </a:t>
            </a:r>
            <a:br>
              <a:rPr lang="en-US" dirty="0">
                <a:latin typeface="AvenirNext LT Pro Regular" panose="020B0504020202020204" pitchFamily="34" charset="0"/>
              </a:rPr>
            </a:br>
            <a:r>
              <a:rPr lang="en-US" dirty="0">
                <a:latin typeface="AvenirNext LT Pro Regular" panose="020B0504020202020204" pitchFamily="34" charset="0"/>
              </a:rPr>
              <a:t>in Colorado (and most of the U.S.)? </a:t>
            </a:r>
          </a:p>
        </p:txBody>
      </p:sp>
      <p:sp>
        <p:nvSpPr>
          <p:cNvPr id="5" name="CustomShape 3">
            <a:extLst>
              <a:ext uri="{FF2B5EF4-FFF2-40B4-BE49-F238E27FC236}">
                <a16:creationId xmlns:a16="http://schemas.microsoft.com/office/drawing/2014/main" id="{F902644D-A3FD-8946-A71B-AF476D30DE0B}"/>
              </a:ext>
            </a:extLst>
          </p:cNvPr>
          <p:cNvSpPr/>
          <p:nvPr/>
        </p:nvSpPr>
        <p:spPr>
          <a:xfrm>
            <a:off x="838201" y="2471738"/>
            <a:ext cx="10069286" cy="358616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1" normalizeH="0" baseline="0" noProof="0" dirty="0">
                <a:ln>
                  <a:noFill/>
                </a:ln>
                <a:solidFill>
                  <a:prstClr val="black"/>
                </a:solidFill>
                <a:effectLst/>
                <a:uLnTx/>
                <a:uFillTx/>
                <a:latin typeface="AvenirNext LT Pro Regular" panose="020B0504020202020204" pitchFamily="34" charset="0"/>
                <a:ea typeface="DejaVu Sans"/>
                <a:cs typeface="+mn-cs"/>
              </a:rPr>
              <a:t>Legal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1" normalizeH="0" baseline="0" noProof="0" dirty="0">
              <a:ln>
                <a:noFill/>
              </a:ln>
              <a:solidFill>
                <a:srgbClr val="B88D32"/>
              </a:solidFill>
              <a:effectLst/>
              <a:uLnTx/>
              <a:uFillTx/>
              <a:latin typeface="AvenirNext LT Pro Regular" panose="020B0504020202020204" pitchFamily="34" charset="0"/>
              <a:ea typeface="DejaVu Sans"/>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1" normalizeH="0" baseline="0" noProof="0" dirty="0">
                <a:ln>
                  <a:noFill/>
                </a:ln>
                <a:solidFill>
                  <a:prstClr val="black"/>
                </a:solidFill>
                <a:effectLst/>
                <a:uLnTx/>
                <a:uFillTx/>
                <a:latin typeface="AvenirNext LT Pro Regular" panose="020B0504020202020204" pitchFamily="34" charset="0"/>
                <a:ea typeface="DejaVu Sans"/>
                <a:cs typeface="+mn-cs"/>
              </a:rPr>
              <a:t>Must be a U.S. Citizen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1" normalizeH="0" baseline="0" noProof="0" dirty="0">
                <a:ln>
                  <a:noFill/>
                </a:ln>
                <a:solidFill>
                  <a:prstClr val="black"/>
                </a:solidFill>
                <a:effectLst/>
                <a:uLnTx/>
                <a:uFillTx/>
                <a:latin typeface="AvenirNext LT Pro Regular" panose="020B0504020202020204" pitchFamily="34" charset="0"/>
                <a:ea typeface="DejaVu Sans"/>
                <a:cs typeface="+mn-cs"/>
              </a:rPr>
              <a:t>Must be 16 years of age (18 to vote)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1" normalizeH="0" baseline="0" noProof="0" dirty="0">
                <a:ln>
                  <a:noFill/>
                </a:ln>
                <a:solidFill>
                  <a:prstClr val="black"/>
                </a:solidFill>
                <a:effectLst/>
                <a:uLnTx/>
                <a:uFillTx/>
                <a:latin typeface="AvenirNext LT Pro Regular" panose="020B0504020202020204" pitchFamily="34" charset="0"/>
                <a:ea typeface="DejaVu Sans"/>
                <a:cs typeface="+mn-cs"/>
              </a:rPr>
              <a:t>Must be a Colorado resident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1" normalizeH="0" baseline="0" noProof="0" dirty="0">
                <a:ln>
                  <a:noFill/>
                </a:ln>
                <a:solidFill>
                  <a:prstClr val="black"/>
                </a:solidFill>
                <a:effectLst/>
                <a:uLnTx/>
                <a:uFillTx/>
                <a:latin typeface="AvenirNext LT Pro Regular" panose="020B0504020202020204" pitchFamily="34" charset="0"/>
                <a:ea typeface="DejaVu Sans"/>
                <a:cs typeface="+mn-cs"/>
              </a:rPr>
              <a:t>Can’t be a currently incarcerated Felon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1" normalizeH="0" baseline="0" noProof="0" dirty="0">
              <a:ln>
                <a:noFill/>
              </a:ln>
              <a:solidFill>
                <a:prstClr val="black"/>
              </a:solidFill>
              <a:effectLst/>
              <a:uLnTx/>
              <a:uFillTx/>
              <a:latin typeface="AvenirNext LT Pro Regular" panose="020B0504020202020204" pitchFamily="34" charset="0"/>
              <a:ea typeface="DejaVu Sans"/>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 normalizeH="0" baseline="0" noProof="0" dirty="0">
                <a:ln>
                  <a:noFill/>
                </a:ln>
                <a:solidFill>
                  <a:prstClr val="black"/>
                </a:solidFill>
                <a:effectLst/>
                <a:uLnTx/>
                <a:uFillTx/>
                <a:latin typeface="AvenirNext LT Pro Regular" panose="020B0504020202020204" pitchFamily="34" charset="0"/>
                <a:ea typeface="DejaVu Sans"/>
                <a:cs typeface="+mn-cs"/>
              </a:rPr>
              <a:t>What is residency? Legal term for where a person calls ”home.”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1" normalizeH="0" baseline="0" noProof="0" dirty="0">
              <a:ln>
                <a:noFill/>
              </a:ln>
              <a:solidFill>
                <a:srgbClr val="FF0000"/>
              </a:solidFill>
              <a:effectLst/>
              <a:uLnTx/>
              <a:uFillTx/>
              <a:latin typeface="AvenirNext LT Pro Regular" panose="020B0504020202020204" pitchFamily="34" charset="0"/>
              <a:ea typeface="DejaVu Sans"/>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 normalizeH="0" baseline="0" noProof="0" dirty="0">
                <a:ln>
                  <a:noFill/>
                </a:ln>
                <a:solidFill>
                  <a:prstClr val="black"/>
                </a:solidFill>
                <a:effectLst/>
                <a:uLnTx/>
                <a:uFillTx/>
                <a:latin typeface="AvenirNext LT Pro Regular" panose="020B0504020202020204" pitchFamily="34" charset="0"/>
                <a:ea typeface="DejaVu Sans"/>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1" normalizeH="0" baseline="0" noProof="0" dirty="0">
              <a:ln>
                <a:noFill/>
              </a:ln>
              <a:solidFill>
                <a:srgbClr val="FF0000"/>
              </a:solidFill>
              <a:effectLst/>
              <a:uLnTx/>
              <a:uFillTx/>
              <a:latin typeface="AvenirNext LT Pro Regular" panose="020B0504020202020204" pitchFamily="34" charset="0"/>
              <a:ea typeface="DejaVu Sans"/>
              <a:cs typeface="+mn-cs"/>
            </a:endParaRPr>
          </a:p>
        </p:txBody>
      </p:sp>
    </p:spTree>
    <p:extLst>
      <p:ext uri="{BB962C8B-B14F-4D97-AF65-F5344CB8AC3E}">
        <p14:creationId xmlns:p14="http://schemas.microsoft.com/office/powerpoint/2010/main" val="18174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9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2703" y="365125"/>
            <a:ext cx="10515600" cy="1293858"/>
          </a:xfrm>
        </p:spPr>
        <p:txBody>
          <a:bodyPr>
            <a:normAutofit fontScale="90000"/>
          </a:bodyPr>
          <a:lstStyle/>
          <a:p>
            <a:pPr algn="ctr"/>
            <a:r>
              <a:rPr lang="en-US" dirty="0">
                <a:latin typeface="AvenirNext LT Pro Regular"/>
              </a:rPr>
              <a:t>2023 Coordinated Election </a:t>
            </a:r>
            <a:br>
              <a:rPr lang="en-US" dirty="0">
                <a:latin typeface="AvenirNext LT Pro Regular"/>
              </a:rPr>
            </a:br>
            <a:r>
              <a:rPr lang="en-US" dirty="0" err="1">
                <a:latin typeface="AvenirNext LT Pro Regular"/>
              </a:rPr>
              <a:t>BallotTrax</a:t>
            </a:r>
            <a:r>
              <a:rPr lang="en-US" dirty="0">
                <a:latin typeface="AvenirNext LT Pro Regular"/>
              </a:rPr>
              <a:t> Numbers</a:t>
            </a:r>
          </a:p>
        </p:txBody>
      </p:sp>
      <p:pic>
        <p:nvPicPr>
          <p:cNvPr id="6" name="Content Placeholder 5">
            <a:extLst>
              <a:ext uri="{FF2B5EF4-FFF2-40B4-BE49-F238E27FC236}">
                <a16:creationId xmlns:a16="http://schemas.microsoft.com/office/drawing/2014/main" id="{F4E6E717-C80B-73F5-F430-AE603BA69500}"/>
              </a:ext>
            </a:extLst>
          </p:cNvPr>
          <p:cNvPicPr>
            <a:picLocks noGrp="1" noChangeAspect="1"/>
          </p:cNvPicPr>
          <p:nvPr>
            <p:ph idx="1"/>
          </p:nvPr>
        </p:nvPicPr>
        <p:blipFill>
          <a:blip r:embed="rId2"/>
          <a:stretch>
            <a:fillRect/>
          </a:stretch>
        </p:blipFill>
        <p:spPr>
          <a:xfrm>
            <a:off x="779966" y="1770673"/>
            <a:ext cx="10632067" cy="3747118"/>
          </a:xfrm>
        </p:spPr>
      </p:pic>
      <p:sp>
        <p:nvSpPr>
          <p:cNvPr id="9" name="TextBox 8">
            <a:extLst>
              <a:ext uri="{FF2B5EF4-FFF2-40B4-BE49-F238E27FC236}">
                <a16:creationId xmlns:a16="http://schemas.microsoft.com/office/drawing/2014/main" id="{1CC3A5C1-3A42-3F61-AD0D-CCF282F5DA2A}"/>
              </a:ext>
            </a:extLst>
          </p:cNvPr>
          <p:cNvSpPr txBox="1"/>
          <p:nvPr/>
        </p:nvSpPr>
        <p:spPr>
          <a:xfrm>
            <a:off x="779967" y="5747657"/>
            <a:ext cx="10632066" cy="646331"/>
          </a:xfrm>
          <a:prstGeom prst="rect">
            <a:avLst/>
          </a:prstGeom>
          <a:noFill/>
        </p:spPr>
        <p:txBody>
          <a:bodyPr wrap="square" rtlCol="0">
            <a:spAutoFit/>
          </a:bodyPr>
          <a:lstStyle/>
          <a:p>
            <a:pPr marL="0" indent="0">
              <a:buNone/>
            </a:pPr>
            <a:r>
              <a:rPr lang="en-US" sz="1800" b="0" i="0" u="none" strike="noStrike" baseline="0" dirty="0">
                <a:solidFill>
                  <a:srgbClr val="000000"/>
                </a:solidFill>
                <a:latin typeface="Calibri" panose="020F0502020204030204" pitchFamily="34" charset="0"/>
              </a:rPr>
              <a:t>*50.6% of the state’s registered voters are </a:t>
            </a:r>
            <a:r>
              <a:rPr lang="en-US" sz="1800" b="0" i="0" u="none" strike="noStrike" baseline="0" dirty="0" err="1">
                <a:solidFill>
                  <a:srgbClr val="000000"/>
                </a:solidFill>
                <a:latin typeface="Calibri" panose="020F0502020204030204" pitchFamily="34" charset="0"/>
              </a:rPr>
              <a:t>BallotTrax</a:t>
            </a:r>
            <a:r>
              <a:rPr lang="en-US" sz="1800" b="0" i="0" u="none" strike="noStrike" baseline="0" dirty="0">
                <a:solidFill>
                  <a:srgbClr val="000000"/>
                </a:solidFill>
                <a:latin typeface="Calibri" panose="020F0502020204030204" pitchFamily="34" charset="0"/>
              </a:rPr>
              <a:t> users. </a:t>
            </a:r>
          </a:p>
          <a:p>
            <a:pPr marL="0" indent="0">
              <a:buNone/>
            </a:pPr>
            <a:r>
              <a:rPr lang="en-US" sz="1800" b="0" i="0" u="none" strike="noStrike" baseline="0" dirty="0">
                <a:solidFill>
                  <a:srgbClr val="000000"/>
                </a:solidFill>
                <a:latin typeface="Calibri" panose="020F0502020204030204" pitchFamily="34" charset="0"/>
              </a:rPr>
              <a:t>**By county </a:t>
            </a:r>
            <a:r>
              <a:rPr lang="en-US" sz="1800" b="0" i="0" u="none" strike="noStrike" baseline="0" dirty="0" err="1">
                <a:solidFill>
                  <a:srgbClr val="000000"/>
                </a:solidFill>
                <a:latin typeface="Calibri" panose="020F0502020204030204" pitchFamily="34" charset="0"/>
              </a:rPr>
              <a:t>BallotTrax</a:t>
            </a:r>
            <a:r>
              <a:rPr lang="en-US" sz="1800" b="0" i="0" u="none" strike="noStrike" baseline="0" dirty="0">
                <a:solidFill>
                  <a:srgbClr val="000000"/>
                </a:solidFill>
                <a:latin typeface="Calibri" panose="020F0502020204030204" pitchFamily="34" charset="0"/>
              </a:rPr>
              <a:t> users vary from a low of 26% in Sedgwick to a high of 67% in Douglas. </a:t>
            </a:r>
            <a:endParaRPr lang="en-US" dirty="0"/>
          </a:p>
        </p:txBody>
      </p:sp>
    </p:spTree>
    <p:extLst>
      <p:ext uri="{BB962C8B-B14F-4D97-AF65-F5344CB8AC3E}">
        <p14:creationId xmlns:p14="http://schemas.microsoft.com/office/powerpoint/2010/main" val="1452539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9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02947" y="1610830"/>
            <a:ext cx="4928010" cy="1293858"/>
          </a:xfrm>
        </p:spPr>
        <p:txBody>
          <a:bodyPr>
            <a:normAutofit fontScale="90000"/>
          </a:bodyPr>
          <a:lstStyle/>
          <a:p>
            <a:pPr algn="ctr"/>
            <a:r>
              <a:rPr lang="en-US" dirty="0">
                <a:latin typeface="AvenirNext LT Pro Regular"/>
              </a:rPr>
              <a:t>2023 Coordinated Election </a:t>
            </a:r>
            <a:br>
              <a:rPr lang="en-US" dirty="0">
                <a:latin typeface="AvenirNext LT Pro Regular"/>
              </a:rPr>
            </a:br>
            <a:r>
              <a:rPr lang="en-US" dirty="0" err="1">
                <a:latin typeface="AvenirNext LT Pro Regular"/>
              </a:rPr>
              <a:t>BallotTrax</a:t>
            </a:r>
            <a:r>
              <a:rPr lang="en-US" dirty="0">
                <a:latin typeface="AvenirNext LT Pro Regular"/>
              </a:rPr>
              <a:t> Numbers</a:t>
            </a:r>
          </a:p>
        </p:txBody>
      </p:sp>
      <p:pic>
        <p:nvPicPr>
          <p:cNvPr id="7" name="Content Placeholder 6">
            <a:extLst>
              <a:ext uri="{FF2B5EF4-FFF2-40B4-BE49-F238E27FC236}">
                <a16:creationId xmlns:a16="http://schemas.microsoft.com/office/drawing/2014/main" id="{86BBF0C3-236C-5050-2928-69147BDF8E6C}"/>
              </a:ext>
            </a:extLst>
          </p:cNvPr>
          <p:cNvPicPr>
            <a:picLocks noGrp="1" noChangeAspect="1"/>
          </p:cNvPicPr>
          <p:nvPr>
            <p:ph idx="1"/>
          </p:nvPr>
        </p:nvPicPr>
        <p:blipFill>
          <a:blip r:embed="rId2"/>
          <a:stretch>
            <a:fillRect/>
          </a:stretch>
        </p:blipFill>
        <p:spPr>
          <a:xfrm>
            <a:off x="6200503" y="296392"/>
            <a:ext cx="3735647" cy="6265215"/>
          </a:xfrm>
        </p:spPr>
      </p:pic>
    </p:spTree>
    <p:extLst>
      <p:ext uri="{BB962C8B-B14F-4D97-AF65-F5344CB8AC3E}">
        <p14:creationId xmlns:p14="http://schemas.microsoft.com/office/powerpoint/2010/main" val="2743488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A074A-8FCB-0197-B086-5E46FC6B4417}"/>
              </a:ext>
            </a:extLst>
          </p:cNvPr>
          <p:cNvSpPr>
            <a:spLocks noGrp="1"/>
          </p:cNvSpPr>
          <p:nvPr>
            <p:ph type="title"/>
          </p:nvPr>
        </p:nvSpPr>
        <p:spPr/>
        <p:txBody>
          <a:bodyPr/>
          <a:lstStyle/>
          <a:p>
            <a:pPr algn="ctr"/>
            <a:r>
              <a:rPr lang="en-US" dirty="0"/>
              <a:t>2023 Coordinated Election </a:t>
            </a:r>
            <a:br>
              <a:rPr lang="en-US" dirty="0"/>
            </a:br>
            <a:r>
              <a:rPr lang="en-US" dirty="0"/>
              <a:t>In Person Vote Method</a:t>
            </a:r>
          </a:p>
        </p:txBody>
      </p:sp>
      <p:graphicFrame>
        <p:nvGraphicFramePr>
          <p:cNvPr id="6" name="Content Placeholder 5">
            <a:extLst>
              <a:ext uri="{FF2B5EF4-FFF2-40B4-BE49-F238E27FC236}">
                <a16:creationId xmlns:a16="http://schemas.microsoft.com/office/drawing/2014/main" id="{C850F10E-8042-BC81-5BB2-C56EB334328A}"/>
              </a:ext>
            </a:extLst>
          </p:cNvPr>
          <p:cNvGraphicFramePr>
            <a:graphicFrameLocks noGrp="1"/>
          </p:cNvGraphicFramePr>
          <p:nvPr>
            <p:ph idx="1"/>
            <p:extLst>
              <p:ext uri="{D42A27DB-BD31-4B8C-83A1-F6EECF244321}">
                <p14:modId xmlns:p14="http://schemas.microsoft.com/office/powerpoint/2010/main" val="3802065506"/>
              </p:ext>
            </p:extLst>
          </p:nvPr>
        </p:nvGraphicFramePr>
        <p:xfrm>
          <a:off x="231913" y="1690688"/>
          <a:ext cx="11728174" cy="50016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460886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32D0F-06C7-42BF-BF35-1933A8A46630}"/>
              </a:ext>
            </a:extLst>
          </p:cNvPr>
          <p:cNvSpPr>
            <a:spLocks noGrp="1"/>
          </p:cNvSpPr>
          <p:nvPr>
            <p:ph type="ctrTitle"/>
          </p:nvPr>
        </p:nvSpPr>
        <p:spPr>
          <a:xfrm>
            <a:off x="1524000" y="1122363"/>
            <a:ext cx="9144000" cy="2707516"/>
          </a:xfrm>
        </p:spPr>
        <p:txBody>
          <a:bodyPr/>
          <a:lstStyle/>
          <a:p>
            <a:r>
              <a:rPr lang="en-US" dirty="0"/>
              <a:t>Colorado In Relation to Other States</a:t>
            </a:r>
          </a:p>
        </p:txBody>
      </p:sp>
      <p:sp>
        <p:nvSpPr>
          <p:cNvPr id="3" name="Subtitle 2">
            <a:extLst>
              <a:ext uri="{FF2B5EF4-FFF2-40B4-BE49-F238E27FC236}">
                <a16:creationId xmlns:a16="http://schemas.microsoft.com/office/drawing/2014/main" id="{C0B4DBBB-EBE6-4C55-8E5F-43B293EDA78C}"/>
              </a:ext>
            </a:extLst>
          </p:cNvPr>
          <p:cNvSpPr>
            <a:spLocks noGrp="1"/>
          </p:cNvSpPr>
          <p:nvPr>
            <p:ph type="subTitle" idx="1"/>
          </p:nvPr>
        </p:nvSpPr>
        <p:spPr/>
        <p:txBody>
          <a:bodyPr/>
          <a:lstStyle/>
          <a:p>
            <a:endParaRPr lang="en-US" dirty="0"/>
          </a:p>
        </p:txBody>
      </p:sp>
      <p:sp>
        <p:nvSpPr>
          <p:cNvPr id="4" name="Rectangle 2">
            <a:extLst>
              <a:ext uri="{FF2B5EF4-FFF2-40B4-BE49-F238E27FC236}">
                <a16:creationId xmlns:a16="http://schemas.microsoft.com/office/drawing/2014/main" id="{3BF207BE-F098-45B0-AF76-1C630D56C658}"/>
              </a:ext>
            </a:extLst>
          </p:cNvPr>
          <p:cNvSpPr txBox="1">
            <a:spLocks noChangeArrowheads="1"/>
          </p:cNvSpPr>
          <p:nvPr/>
        </p:nvSpPr>
        <p:spPr>
          <a:xfrm>
            <a:off x="0" y="0"/>
            <a:ext cx="12192000" cy="518159"/>
          </a:xfrm>
          <a:prstGeom prst="rect">
            <a:avLst/>
          </a:prstGeom>
          <a:solidFill>
            <a:srgbClr val="235889"/>
          </a:solidFill>
        </p:spPr>
        <p:txBody>
          <a:bodyPr vert="horz" lIns="91440" tIns="45720" rIns="91440" bIns="45720" rtlCol="0" anchor="b">
            <a:normAutofit fontScale="3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1800"/>
              </a:spcBef>
              <a:spcAft>
                <a:spcPts val="0"/>
              </a:spcAft>
              <a:buClrTx/>
              <a:buSzTx/>
              <a:buFontTx/>
              <a:buNone/>
              <a:tabLst/>
              <a:defRPr/>
            </a:pPr>
            <a:r>
              <a:rPr kumimoji="0" lang="en-US" altLang="en-US" sz="9800" b="1" i="0" u="none" strike="noStrike" kern="1200" cap="none" spc="0" normalizeH="0" baseline="0" noProof="0" dirty="0">
                <a:ln>
                  <a:noFill/>
                </a:ln>
                <a:solidFill>
                  <a:prstClr val="white"/>
                </a:solidFill>
                <a:effectLst/>
                <a:uLnTx/>
                <a:uFillTx/>
                <a:latin typeface="Calibri Light" panose="020F0302020204030204"/>
                <a:ea typeface="+mj-ea"/>
                <a:cs typeface="+mj-cs"/>
              </a:rPr>
              <a:t>Colorado Department of State</a:t>
            </a:r>
            <a:endParaRPr kumimoji="0" lang="en-US" altLang="en-US" sz="20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7284675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D4BB5-C024-4849-BC10-F7DE3CC2AC29}"/>
              </a:ext>
            </a:extLst>
          </p:cNvPr>
          <p:cNvSpPr>
            <a:spLocks noGrp="1"/>
          </p:cNvSpPr>
          <p:nvPr>
            <p:ph type="title"/>
          </p:nvPr>
        </p:nvSpPr>
        <p:spPr/>
        <p:txBody>
          <a:bodyPr/>
          <a:lstStyle/>
          <a:p>
            <a:pPr algn="ctr"/>
            <a:r>
              <a:rPr lang="en-US" dirty="0"/>
              <a:t>Colorado’s Voter Registration Rate </a:t>
            </a:r>
            <a:br>
              <a:rPr lang="en-US" dirty="0"/>
            </a:br>
            <a:r>
              <a:rPr lang="en-US" dirty="0"/>
              <a:t>Compared to the Nation</a:t>
            </a:r>
          </a:p>
        </p:txBody>
      </p:sp>
      <p:pic>
        <p:nvPicPr>
          <p:cNvPr id="5" name="Content Placeholder 4">
            <a:extLst>
              <a:ext uri="{FF2B5EF4-FFF2-40B4-BE49-F238E27FC236}">
                <a16:creationId xmlns:a16="http://schemas.microsoft.com/office/drawing/2014/main" id="{715BD398-5E58-4E49-852D-C20D05F3AA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81013" y="1690687"/>
            <a:ext cx="5914224" cy="4954459"/>
          </a:xfrm>
        </p:spPr>
      </p:pic>
      <p:grpSp>
        <p:nvGrpSpPr>
          <p:cNvPr id="31" name="Group 30">
            <a:extLst>
              <a:ext uri="{FF2B5EF4-FFF2-40B4-BE49-F238E27FC236}">
                <a16:creationId xmlns:a16="http://schemas.microsoft.com/office/drawing/2014/main" id="{D6AE46DB-C912-FE23-A2FB-1B17738AD9F4}"/>
              </a:ext>
            </a:extLst>
          </p:cNvPr>
          <p:cNvGrpSpPr/>
          <p:nvPr/>
        </p:nvGrpSpPr>
        <p:grpSpPr>
          <a:xfrm>
            <a:off x="10395200" y="5572120"/>
            <a:ext cx="292680" cy="428400"/>
            <a:chOff x="10395200" y="5572120"/>
            <a:chExt cx="292680" cy="428400"/>
          </a:xfrm>
        </p:grpSpPr>
        <mc:AlternateContent xmlns:mc="http://schemas.openxmlformats.org/markup-compatibility/2006" xmlns:p14="http://schemas.microsoft.com/office/powerpoint/2010/main">
          <mc:Choice Requires="p14">
            <p:contentPart p14:bwMode="auto" r:id="rId3">
              <p14:nvContentPartPr>
                <p14:cNvPr id="27" name="Ink 26">
                  <a:extLst>
                    <a:ext uri="{FF2B5EF4-FFF2-40B4-BE49-F238E27FC236}">
                      <a16:creationId xmlns:a16="http://schemas.microsoft.com/office/drawing/2014/main" id="{CC534117-9A7A-CC44-9350-D6C2B02DF561}"/>
                    </a:ext>
                  </a:extLst>
                </p14:cNvPr>
                <p14:cNvContentPartPr/>
                <p14:nvPr/>
              </p14:nvContentPartPr>
              <p14:xfrm>
                <a:off x="10426160" y="5572120"/>
                <a:ext cx="261720" cy="396360"/>
              </p14:xfrm>
            </p:contentPart>
          </mc:Choice>
          <mc:Fallback xmlns="">
            <p:pic>
              <p:nvPicPr>
                <p:cNvPr id="27" name="Ink 26">
                  <a:extLst>
                    <a:ext uri="{FF2B5EF4-FFF2-40B4-BE49-F238E27FC236}">
                      <a16:creationId xmlns:a16="http://schemas.microsoft.com/office/drawing/2014/main" id="{CC534117-9A7A-CC44-9350-D6C2B02DF561}"/>
                    </a:ext>
                  </a:extLst>
                </p:cNvPr>
                <p:cNvPicPr/>
                <p:nvPr/>
              </p:nvPicPr>
              <p:blipFill>
                <a:blip r:embed="rId5"/>
                <a:stretch>
                  <a:fillRect/>
                </a:stretch>
              </p:blipFill>
              <p:spPr>
                <a:xfrm>
                  <a:off x="10421840" y="5567800"/>
                  <a:ext cx="270360" cy="405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8" name="Ink 27">
                  <a:extLst>
                    <a:ext uri="{FF2B5EF4-FFF2-40B4-BE49-F238E27FC236}">
                      <a16:creationId xmlns:a16="http://schemas.microsoft.com/office/drawing/2014/main" id="{E857C3CE-90F0-6495-3D9B-F0F49CC37E62}"/>
                    </a:ext>
                  </a:extLst>
                </p14:cNvPr>
                <p14:cNvContentPartPr/>
                <p14:nvPr/>
              </p14:nvContentPartPr>
              <p14:xfrm>
                <a:off x="10395200" y="5866960"/>
                <a:ext cx="31320" cy="133560"/>
              </p14:xfrm>
            </p:contentPart>
          </mc:Choice>
          <mc:Fallback xmlns="">
            <p:pic>
              <p:nvPicPr>
                <p:cNvPr id="28" name="Ink 27">
                  <a:extLst>
                    <a:ext uri="{FF2B5EF4-FFF2-40B4-BE49-F238E27FC236}">
                      <a16:creationId xmlns:a16="http://schemas.microsoft.com/office/drawing/2014/main" id="{E857C3CE-90F0-6495-3D9B-F0F49CC37E62}"/>
                    </a:ext>
                  </a:extLst>
                </p:cNvPr>
                <p:cNvPicPr/>
                <p:nvPr/>
              </p:nvPicPr>
              <p:blipFill>
                <a:blip r:embed="rId7"/>
                <a:stretch>
                  <a:fillRect/>
                </a:stretch>
              </p:blipFill>
              <p:spPr>
                <a:xfrm>
                  <a:off x="10390880" y="5862640"/>
                  <a:ext cx="399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0" name="Ink 29">
                  <a:extLst>
                    <a:ext uri="{FF2B5EF4-FFF2-40B4-BE49-F238E27FC236}">
                      <a16:creationId xmlns:a16="http://schemas.microsoft.com/office/drawing/2014/main" id="{8F289049-3048-8F89-BFCC-651990F88823}"/>
                    </a:ext>
                  </a:extLst>
                </p14:cNvPr>
                <p14:cNvContentPartPr/>
                <p14:nvPr/>
              </p14:nvContentPartPr>
              <p14:xfrm>
                <a:off x="10413560" y="5923120"/>
                <a:ext cx="105120" cy="58320"/>
              </p14:xfrm>
            </p:contentPart>
          </mc:Choice>
          <mc:Fallback xmlns="">
            <p:pic>
              <p:nvPicPr>
                <p:cNvPr id="30" name="Ink 29">
                  <a:extLst>
                    <a:ext uri="{FF2B5EF4-FFF2-40B4-BE49-F238E27FC236}">
                      <a16:creationId xmlns:a16="http://schemas.microsoft.com/office/drawing/2014/main" id="{8F289049-3048-8F89-BFCC-651990F88823}"/>
                    </a:ext>
                  </a:extLst>
                </p:cNvPr>
                <p:cNvPicPr/>
                <p:nvPr/>
              </p:nvPicPr>
              <p:blipFill>
                <a:blip r:embed="rId9"/>
                <a:stretch>
                  <a:fillRect/>
                </a:stretch>
              </p:blipFill>
              <p:spPr>
                <a:xfrm>
                  <a:off x="10409240" y="5918800"/>
                  <a:ext cx="113760" cy="66960"/>
                </a:xfrm>
                <a:prstGeom prst="rect">
                  <a:avLst/>
                </a:prstGeom>
              </p:spPr>
            </p:pic>
          </mc:Fallback>
        </mc:AlternateContent>
      </p:grpSp>
      <p:pic>
        <p:nvPicPr>
          <p:cNvPr id="8" name="Picture 7" descr="A screenshot of a voting form&#10;&#10;Description automatically generated">
            <a:extLst>
              <a:ext uri="{FF2B5EF4-FFF2-40B4-BE49-F238E27FC236}">
                <a16:creationId xmlns:a16="http://schemas.microsoft.com/office/drawing/2014/main" id="{8BB0FB3F-8821-50A9-4A90-D5A01E04DF5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8201" y="1690688"/>
            <a:ext cx="4442812" cy="4954458"/>
          </a:xfrm>
          <a:prstGeom prst="rect">
            <a:avLst/>
          </a:prstGeom>
        </p:spPr>
      </p:pic>
      <p:sp>
        <p:nvSpPr>
          <p:cNvPr id="9" name="TextBox 8">
            <a:extLst>
              <a:ext uri="{FF2B5EF4-FFF2-40B4-BE49-F238E27FC236}">
                <a16:creationId xmlns:a16="http://schemas.microsoft.com/office/drawing/2014/main" id="{301E60B5-D7E1-8201-EB14-F0056E95B7E6}"/>
              </a:ext>
            </a:extLst>
          </p:cNvPr>
          <p:cNvSpPr txBox="1"/>
          <p:nvPr/>
        </p:nvSpPr>
        <p:spPr>
          <a:xfrm>
            <a:off x="7035800" y="3339016"/>
            <a:ext cx="647700"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92.5%</a:t>
            </a:r>
          </a:p>
        </p:txBody>
      </p:sp>
    </p:spTree>
    <p:extLst>
      <p:ext uri="{BB962C8B-B14F-4D97-AF65-F5344CB8AC3E}">
        <p14:creationId xmlns:p14="http://schemas.microsoft.com/office/powerpoint/2010/main" val="4179009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Colorado v. National VEP Turnout </a:t>
            </a:r>
            <a:br>
              <a:rPr lang="en-US" dirty="0"/>
            </a:br>
            <a:r>
              <a:rPr lang="en-US" sz="3600" dirty="0"/>
              <a:t>2000-2022 </a:t>
            </a:r>
          </a:p>
        </p:txBody>
      </p:sp>
      <p:graphicFrame>
        <p:nvGraphicFramePr>
          <p:cNvPr id="6" name="Content Placeholder 5"/>
          <p:cNvGraphicFramePr>
            <a:graphicFrameLocks noGrp="1"/>
          </p:cNvGraphicFramePr>
          <p:nvPr>
            <p:ph idx="1"/>
          </p:nvPr>
        </p:nvGraphicFramePr>
        <p:xfrm>
          <a:off x="314960" y="1825625"/>
          <a:ext cx="11572239"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449028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Top States VEP Turnout</a:t>
            </a:r>
            <a:br>
              <a:rPr lang="en-US" dirty="0"/>
            </a:br>
            <a:r>
              <a:rPr lang="en-US" sz="3600" dirty="0"/>
              <a:t>2000-2022</a:t>
            </a:r>
            <a:r>
              <a:rPr lang="en-US" dirty="0"/>
              <a:t> </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463692449"/>
              </p:ext>
            </p:extLst>
          </p:nvPr>
        </p:nvGraphicFramePr>
        <p:xfrm>
          <a:off x="838200" y="1797633"/>
          <a:ext cx="10515600" cy="46952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346989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2209800" y="2433639"/>
            <a:ext cx="7772400" cy="1076325"/>
          </a:xfrm>
          <a:solidFill>
            <a:srgbClr val="235889"/>
          </a:solidFill>
        </p:spPr>
        <p:txBody>
          <a:bodyPr/>
          <a:lstStyle/>
          <a:p>
            <a:pPr eaLnBrk="1" hangingPunct="1"/>
            <a:r>
              <a:rPr lang="en-US" altLang="en-US" sz="3600" b="1" dirty="0">
                <a:solidFill>
                  <a:schemeClr val="bg1"/>
                </a:solidFill>
              </a:rPr>
              <a:t>Colorado Department of State</a:t>
            </a:r>
            <a:br>
              <a:rPr lang="en-US" altLang="en-US" dirty="0">
                <a:solidFill>
                  <a:schemeClr val="bg1"/>
                </a:solidFill>
              </a:rPr>
            </a:br>
            <a:r>
              <a:rPr lang="en-US" altLang="en-US" sz="2800" dirty="0">
                <a:solidFill>
                  <a:schemeClr val="bg1"/>
                </a:solidFill>
              </a:rPr>
              <a:t>Judd Choate, </a:t>
            </a:r>
            <a:r>
              <a:rPr lang="en-US" altLang="en-US" sz="2000" dirty="0">
                <a:solidFill>
                  <a:schemeClr val="bg1"/>
                </a:solidFill>
              </a:rPr>
              <a:t>State Election Director</a:t>
            </a:r>
          </a:p>
        </p:txBody>
      </p:sp>
      <p:sp>
        <p:nvSpPr>
          <p:cNvPr id="8195" name="Rectangle 3"/>
          <p:cNvSpPr>
            <a:spLocks noGrp="1" noChangeArrowheads="1"/>
          </p:cNvSpPr>
          <p:nvPr>
            <p:ph type="subTitle" idx="1"/>
          </p:nvPr>
        </p:nvSpPr>
        <p:spPr>
          <a:xfrm>
            <a:off x="2379945" y="4321175"/>
            <a:ext cx="7365304" cy="1073150"/>
          </a:xfrm>
          <a:ln>
            <a:solidFill>
              <a:srgbClr val="339966"/>
            </a:solidFill>
            <a:miter lim="800000"/>
            <a:headEnd/>
            <a:tailEnd/>
          </a:ln>
          <a:extLst>
            <a:ext uri="{909E8E84-426E-40DD-AFC4-6F175D3DCCD1}">
              <a14:hiddenFill xmlns:a14="http://schemas.microsoft.com/office/drawing/2010/main">
                <a:solidFill>
                  <a:srgbClr val="990033"/>
                </a:solidFill>
              </a14:hiddenFill>
            </a:ext>
          </a:extLst>
        </p:spPr>
        <p:txBody>
          <a:bodyPr anchor="ctr" anchorCtr="1">
            <a:normAutofit/>
          </a:bodyPr>
          <a:lstStyle/>
          <a:p>
            <a:pPr eaLnBrk="1" hangingPunct="1"/>
            <a:r>
              <a:rPr lang="en-US" altLang="en-US" u="sng" dirty="0"/>
              <a:t>judd.choate@coloradosos.gov</a:t>
            </a:r>
          </a:p>
          <a:p>
            <a:pPr eaLnBrk="1" hangingPunct="1"/>
            <a:r>
              <a:rPr lang="en-US" altLang="en-US" sz="1800" u="sng" dirty="0"/>
              <a:t>303-869-4927</a:t>
            </a:r>
            <a:endParaRPr lang="en-US" altLang="en-US" sz="1800" dirty="0"/>
          </a:p>
        </p:txBody>
      </p:sp>
      <p:sp>
        <p:nvSpPr>
          <p:cNvPr id="8207" name="Rectangle 15"/>
          <p:cNvSpPr>
            <a:spLocks noChangeArrowheads="1"/>
          </p:cNvSpPr>
          <p:nvPr/>
        </p:nvSpPr>
        <p:spPr bwMode="auto">
          <a:xfrm>
            <a:off x="3032126" y="1588"/>
            <a:ext cx="7635875" cy="1084262"/>
          </a:xfrm>
          <a:prstGeom prst="rect">
            <a:avLst/>
          </a:prstGeom>
          <a:noFill/>
          <a:ln>
            <a:noFill/>
          </a:ln>
          <a:extLst>
            <a:ext uri="{909E8E84-426E-40DD-AFC4-6F175D3DCCD1}">
              <a14:hiddenFill xmlns:a14="http://schemas.microsoft.com/office/drawing/2010/main">
                <a:solidFill>
                  <a:srgbClr val="CCFF33"/>
                </a:solidFill>
              </a14:hiddenFill>
            </a:ext>
            <a:ext uri="{91240B29-F687-4F45-9708-019B960494DF}">
              <a14:hiddenLine xmlns:a14="http://schemas.microsoft.com/office/drawing/2010/main" w="9525">
                <a:solidFill>
                  <a:srgbClr val="33CCCC"/>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407410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9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11175"/>
          </a:xfrm>
        </p:spPr>
        <p:txBody>
          <a:bodyPr>
            <a:normAutofit fontScale="90000"/>
          </a:bodyPr>
          <a:lstStyle/>
          <a:p>
            <a:pPr algn="ctr"/>
            <a:r>
              <a:rPr lang="en-US" dirty="0">
                <a:latin typeface="AvenirNext LT Pro Regular"/>
              </a:rPr>
              <a:t>Colorado’s “All-In” Approach on Registration</a:t>
            </a:r>
          </a:p>
        </p:txBody>
      </p:sp>
      <p:sp>
        <p:nvSpPr>
          <p:cNvPr id="3" name="Content Placeholder 2"/>
          <p:cNvSpPr>
            <a:spLocks noGrp="1"/>
          </p:cNvSpPr>
          <p:nvPr>
            <p:ph idx="1"/>
          </p:nvPr>
        </p:nvSpPr>
        <p:spPr>
          <a:xfrm>
            <a:off x="2838450" y="1193800"/>
            <a:ext cx="6515100" cy="5486400"/>
          </a:xfrm>
        </p:spPr>
        <p:txBody>
          <a:bodyPr>
            <a:normAutofit fontScale="70000" lnSpcReduction="20000"/>
          </a:bodyPr>
          <a:lstStyle/>
          <a:p>
            <a:pPr marL="514350" indent="-514350">
              <a:buAutoNum type="arabicPeriod"/>
            </a:pPr>
            <a:r>
              <a:rPr lang="en-US" dirty="0"/>
              <a:t>Online Voter Registration DL			2010</a:t>
            </a:r>
          </a:p>
          <a:p>
            <a:pPr marL="514350" indent="-514350">
              <a:buAutoNum type="arabicPeriod"/>
            </a:pPr>
            <a:r>
              <a:rPr lang="en-US" dirty="0"/>
              <a:t>Eligible But Unregistered Mailing 		2012</a:t>
            </a:r>
          </a:p>
          <a:p>
            <a:pPr marL="514350" indent="-514350">
              <a:buAutoNum type="arabicPeriod"/>
            </a:pPr>
            <a:r>
              <a:rPr lang="en-US" dirty="0"/>
              <a:t>Same Day Registration			2013</a:t>
            </a:r>
          </a:p>
          <a:p>
            <a:pPr marL="514350" indent="-514350">
              <a:buFont typeface="Arial" panose="020B0604020202020204" pitchFamily="34" charset="0"/>
              <a:buAutoNum type="arabicPeriod"/>
            </a:pPr>
            <a:r>
              <a:rPr lang="en-US" dirty="0"/>
              <a:t>Pre-Registration Ages 16 &amp; 17 			2013</a:t>
            </a:r>
          </a:p>
          <a:p>
            <a:pPr marL="514350" lvl="0" indent="-514350">
              <a:buFont typeface="Arial" panose="020B0604020202020204" pitchFamily="34" charset="0"/>
              <a:buAutoNum type="arabicPeriod"/>
            </a:pPr>
            <a:r>
              <a:rPr lang="en-US" dirty="0">
                <a:solidFill>
                  <a:prstClr val="black"/>
                </a:solidFill>
              </a:rPr>
              <a:t>Naturalization Ceremonies 			2014</a:t>
            </a:r>
          </a:p>
          <a:p>
            <a:pPr marL="514350" indent="-514350">
              <a:buFont typeface="Arial" panose="020B0604020202020204" pitchFamily="34" charset="0"/>
              <a:buAutoNum type="arabicPeriod"/>
            </a:pPr>
            <a:r>
              <a:rPr lang="en-US" dirty="0"/>
              <a:t>Eligible But Unregistered Mailing 		2014</a:t>
            </a:r>
            <a:endParaRPr lang="en-US" dirty="0">
              <a:solidFill>
                <a:prstClr val="black"/>
              </a:solidFill>
            </a:endParaRPr>
          </a:p>
          <a:p>
            <a:pPr marL="514350" indent="-514350">
              <a:buAutoNum type="arabicPeriod"/>
            </a:pPr>
            <a:r>
              <a:rPr lang="en-US" dirty="0"/>
              <a:t>AVR Opt-In					2016</a:t>
            </a:r>
          </a:p>
          <a:p>
            <a:pPr marL="514350" indent="-514350">
              <a:buFont typeface="Arial" panose="020B0604020202020204" pitchFamily="34" charset="0"/>
              <a:buAutoNum type="arabicPeriod"/>
            </a:pPr>
            <a:r>
              <a:rPr lang="en-US" dirty="0"/>
              <a:t>Eligible But Unregistered Mailing 		2016</a:t>
            </a:r>
          </a:p>
          <a:p>
            <a:pPr marL="514350" indent="-514350">
              <a:buAutoNum type="arabicPeriod"/>
            </a:pPr>
            <a:r>
              <a:rPr lang="en-US" dirty="0"/>
              <a:t>Eliza </a:t>
            </a:r>
            <a:r>
              <a:rPr lang="en-US" dirty="0" err="1"/>
              <a:t>Pickrell</a:t>
            </a:r>
            <a:r>
              <a:rPr lang="en-US" dirty="0"/>
              <a:t> Routt Award 			2016</a:t>
            </a:r>
          </a:p>
          <a:p>
            <a:pPr marL="514350" indent="-514350">
              <a:buAutoNum type="arabicPeriod"/>
            </a:pPr>
            <a:r>
              <a:rPr lang="en-US" dirty="0"/>
              <a:t>Census Comparison to Voter Registration	2017</a:t>
            </a:r>
          </a:p>
          <a:p>
            <a:pPr marL="514350" indent="-514350">
              <a:buFont typeface="Arial" panose="020B0604020202020204" pitchFamily="34" charset="0"/>
              <a:buAutoNum type="arabicPeriod"/>
            </a:pPr>
            <a:r>
              <a:rPr lang="en-US" dirty="0"/>
              <a:t>Eligible But Unregistered Mailing 		2018</a:t>
            </a:r>
          </a:p>
          <a:p>
            <a:pPr marL="514350" indent="-514350">
              <a:buFont typeface="Arial" panose="020B0604020202020204" pitchFamily="34" charset="0"/>
              <a:buAutoNum type="arabicPeriod"/>
            </a:pPr>
            <a:r>
              <a:rPr lang="en-US" dirty="0"/>
              <a:t>AVR Opt-Out				2019</a:t>
            </a:r>
          </a:p>
          <a:p>
            <a:pPr marL="514350" indent="-514350">
              <a:buFont typeface="Arial" panose="020B0604020202020204" pitchFamily="34" charset="0"/>
              <a:buAutoNum type="arabicPeriod"/>
            </a:pPr>
            <a:r>
              <a:rPr lang="en-US" dirty="0"/>
              <a:t>Only Currently Incarcerated Restricted		2019</a:t>
            </a:r>
          </a:p>
          <a:p>
            <a:pPr marL="514350" indent="-514350">
              <a:buFont typeface="Arial" panose="020B0604020202020204" pitchFamily="34" charset="0"/>
              <a:buAutoNum type="arabicPeriod"/>
            </a:pPr>
            <a:r>
              <a:rPr lang="en-US" dirty="0"/>
              <a:t>AVR Full Backend				2020</a:t>
            </a:r>
          </a:p>
          <a:p>
            <a:pPr marL="514350" indent="-514350">
              <a:buFont typeface="Arial" panose="020B0604020202020204" pitchFamily="34" charset="0"/>
              <a:buAutoNum type="arabicPeriod"/>
            </a:pPr>
            <a:r>
              <a:rPr lang="en-US" dirty="0"/>
              <a:t>Online Voter Registration SSN			2022</a:t>
            </a:r>
          </a:p>
          <a:p>
            <a:pPr marL="514350" indent="-514350">
              <a:buFont typeface="Arial" panose="020B0604020202020204" pitchFamily="34" charset="0"/>
              <a:buAutoNum type="arabicPeriod"/>
            </a:pPr>
            <a:r>
              <a:rPr lang="en-US" dirty="0"/>
              <a:t>AVR for Ute Tribes				2023</a:t>
            </a:r>
          </a:p>
          <a:p>
            <a:pPr marL="514350" indent="-514350">
              <a:buAutoNum type="arabicPeriod"/>
            </a:pPr>
            <a:endParaRPr lang="en-US" dirty="0"/>
          </a:p>
        </p:txBody>
      </p:sp>
    </p:spTree>
    <p:extLst>
      <p:ext uri="{BB962C8B-B14F-4D97-AF65-F5344CB8AC3E}">
        <p14:creationId xmlns:p14="http://schemas.microsoft.com/office/powerpoint/2010/main" val="4127311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32D0F-06C7-42BF-BF35-1933A8A46630}"/>
              </a:ext>
            </a:extLst>
          </p:cNvPr>
          <p:cNvSpPr>
            <a:spLocks noGrp="1"/>
          </p:cNvSpPr>
          <p:nvPr>
            <p:ph type="ctrTitle"/>
          </p:nvPr>
        </p:nvSpPr>
        <p:spPr>
          <a:xfrm>
            <a:off x="1524000" y="1122362"/>
            <a:ext cx="9144000" cy="2674937"/>
          </a:xfrm>
        </p:spPr>
        <p:txBody>
          <a:bodyPr/>
          <a:lstStyle/>
          <a:p>
            <a:r>
              <a:rPr lang="en-US" dirty="0"/>
              <a:t>Automatic Voter Registration</a:t>
            </a:r>
          </a:p>
        </p:txBody>
      </p:sp>
      <p:sp>
        <p:nvSpPr>
          <p:cNvPr id="3" name="Subtitle 2">
            <a:extLst>
              <a:ext uri="{FF2B5EF4-FFF2-40B4-BE49-F238E27FC236}">
                <a16:creationId xmlns:a16="http://schemas.microsoft.com/office/drawing/2014/main" id="{C0B4DBBB-EBE6-4C55-8E5F-43B293EDA78C}"/>
              </a:ext>
            </a:extLst>
          </p:cNvPr>
          <p:cNvSpPr>
            <a:spLocks noGrp="1"/>
          </p:cNvSpPr>
          <p:nvPr>
            <p:ph type="subTitle" idx="1"/>
          </p:nvPr>
        </p:nvSpPr>
        <p:spPr/>
        <p:txBody>
          <a:bodyPr/>
          <a:lstStyle/>
          <a:p>
            <a:endParaRPr lang="en-US"/>
          </a:p>
        </p:txBody>
      </p:sp>
      <p:sp>
        <p:nvSpPr>
          <p:cNvPr id="4" name="Rectangle 2">
            <a:extLst>
              <a:ext uri="{FF2B5EF4-FFF2-40B4-BE49-F238E27FC236}">
                <a16:creationId xmlns:a16="http://schemas.microsoft.com/office/drawing/2014/main" id="{3BF207BE-F098-45B0-AF76-1C630D56C658}"/>
              </a:ext>
            </a:extLst>
          </p:cNvPr>
          <p:cNvSpPr txBox="1">
            <a:spLocks noChangeArrowheads="1"/>
          </p:cNvSpPr>
          <p:nvPr/>
        </p:nvSpPr>
        <p:spPr>
          <a:xfrm>
            <a:off x="0" y="0"/>
            <a:ext cx="12192000" cy="518159"/>
          </a:xfrm>
          <a:prstGeom prst="rect">
            <a:avLst/>
          </a:prstGeom>
          <a:solidFill>
            <a:srgbClr val="235889"/>
          </a:solidFill>
        </p:spPr>
        <p:txBody>
          <a:bodyPr vert="horz" lIns="91440" tIns="45720" rIns="91440" bIns="45720" rtlCol="0" anchor="b">
            <a:normAutofit fontScale="3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1800"/>
              </a:spcBef>
              <a:spcAft>
                <a:spcPts val="0"/>
              </a:spcAft>
              <a:buClrTx/>
              <a:buSzTx/>
              <a:buFontTx/>
              <a:buNone/>
              <a:tabLst/>
              <a:defRPr/>
            </a:pPr>
            <a:r>
              <a:rPr kumimoji="0" lang="en-US" altLang="en-US" sz="9800" b="1" i="0" u="none" strike="noStrike" kern="1200" cap="none" spc="0" normalizeH="0" baseline="0" noProof="0" dirty="0">
                <a:ln>
                  <a:noFill/>
                </a:ln>
                <a:solidFill>
                  <a:prstClr val="white"/>
                </a:solidFill>
                <a:effectLst/>
                <a:uLnTx/>
                <a:uFillTx/>
                <a:latin typeface="Calibri Light" panose="020F0302020204030204"/>
                <a:ea typeface="+mj-ea"/>
                <a:cs typeface="+mj-cs"/>
              </a:rPr>
              <a:t>Colorado Department of State</a:t>
            </a:r>
            <a:endParaRPr kumimoji="0" lang="en-US" altLang="en-US" sz="20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983697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AF1E6-0496-4986-9121-B25F8600EFE8}"/>
              </a:ext>
            </a:extLst>
          </p:cNvPr>
          <p:cNvSpPr>
            <a:spLocks noGrp="1"/>
          </p:cNvSpPr>
          <p:nvPr>
            <p:ph type="title"/>
          </p:nvPr>
        </p:nvSpPr>
        <p:spPr/>
        <p:txBody>
          <a:bodyPr/>
          <a:lstStyle/>
          <a:p>
            <a:pPr algn="ctr"/>
            <a:r>
              <a:rPr lang="en-US" dirty="0"/>
              <a:t>Automatic Voter Registration </a:t>
            </a:r>
          </a:p>
        </p:txBody>
      </p:sp>
      <p:sp>
        <p:nvSpPr>
          <p:cNvPr id="3" name="Content Placeholder 2">
            <a:extLst>
              <a:ext uri="{FF2B5EF4-FFF2-40B4-BE49-F238E27FC236}">
                <a16:creationId xmlns:a16="http://schemas.microsoft.com/office/drawing/2014/main" id="{58402DB7-1AF4-4E64-A416-01BE82957547}"/>
              </a:ext>
            </a:extLst>
          </p:cNvPr>
          <p:cNvSpPr>
            <a:spLocks noGrp="1"/>
          </p:cNvSpPr>
          <p:nvPr>
            <p:ph idx="1"/>
          </p:nvPr>
        </p:nvSpPr>
        <p:spPr>
          <a:xfrm>
            <a:off x="838200" y="1690688"/>
            <a:ext cx="10515600" cy="4672534"/>
          </a:xfrm>
        </p:spPr>
        <p:txBody>
          <a:bodyPr>
            <a:normAutofit fontScale="62500" lnSpcReduction="20000"/>
          </a:bodyPr>
          <a:lstStyle/>
          <a:p>
            <a:pPr marL="0" indent="0">
              <a:buNone/>
            </a:pPr>
            <a:r>
              <a:rPr lang="en-US" b="1" u="sng" dirty="0"/>
              <a:t>Three Possibilities:</a:t>
            </a:r>
          </a:p>
          <a:p>
            <a:pPr marL="514350" indent="-514350">
              <a:buAutoNum type="arabicPeriod"/>
            </a:pPr>
            <a:r>
              <a:rPr lang="en-US" dirty="0"/>
              <a:t>Voter Registration for an Eligible Citizen</a:t>
            </a:r>
          </a:p>
          <a:p>
            <a:pPr marL="514350" indent="-514350">
              <a:buAutoNum type="arabicPeriod"/>
            </a:pPr>
            <a:r>
              <a:rPr lang="en-US" dirty="0"/>
              <a:t>The person is ineligible</a:t>
            </a:r>
          </a:p>
          <a:p>
            <a:pPr marL="971550" lvl="1" indent="-514350">
              <a:buFont typeface="+mj-lt"/>
              <a:buAutoNum type="alphaLcParenR"/>
            </a:pPr>
            <a:r>
              <a:rPr lang="en-US" dirty="0"/>
              <a:t>Not a Citizen</a:t>
            </a:r>
          </a:p>
          <a:p>
            <a:pPr marL="971550" lvl="1" indent="-514350">
              <a:buFont typeface="+mj-lt"/>
              <a:buAutoNum type="alphaLcParenR"/>
            </a:pPr>
            <a:r>
              <a:rPr lang="en-US" dirty="0"/>
              <a:t>Not 16 years of age yet</a:t>
            </a:r>
          </a:p>
          <a:p>
            <a:pPr marL="514350" indent="-514350">
              <a:buAutoNum type="arabicPeriod"/>
            </a:pPr>
            <a:r>
              <a:rPr lang="en-US" dirty="0"/>
              <a:t>Currently Registered Voter</a:t>
            </a:r>
          </a:p>
          <a:p>
            <a:pPr marL="514350" indent="-514350">
              <a:buAutoNum type="arabicPeriod"/>
            </a:pPr>
            <a:endParaRPr lang="en-US" dirty="0"/>
          </a:p>
          <a:p>
            <a:pPr marL="0" indent="0">
              <a:buNone/>
            </a:pPr>
            <a:r>
              <a:rPr lang="en-US" dirty="0"/>
              <a:t>(If Data Moves Forward…)</a:t>
            </a:r>
          </a:p>
          <a:p>
            <a:pPr marL="0" indent="0">
              <a:buNone/>
            </a:pPr>
            <a:endParaRPr lang="en-US" b="1" u="sng" dirty="0"/>
          </a:p>
          <a:p>
            <a:pPr marL="0" indent="0">
              <a:buNone/>
            </a:pPr>
            <a:r>
              <a:rPr lang="en-US" b="1" u="sng" dirty="0"/>
              <a:t>Two Outcomes: </a:t>
            </a:r>
          </a:p>
          <a:p>
            <a:pPr marL="514350" indent="-514350">
              <a:buFont typeface="+mj-lt"/>
              <a:buAutoNum type="arabicPeriod"/>
            </a:pPr>
            <a:r>
              <a:rPr lang="en-US" dirty="0"/>
              <a:t>The elector’s county clerk verifies that the record is complete. If not, the registration is made incomplete and the voter is sent a mailing requesting the missing information. </a:t>
            </a:r>
          </a:p>
          <a:p>
            <a:pPr marL="514350" indent="-514350">
              <a:buFont typeface="+mj-lt"/>
              <a:buAutoNum type="arabicPeriod"/>
            </a:pPr>
            <a:r>
              <a:rPr lang="en-US" dirty="0"/>
              <a:t>If the elector’s record is complete, the county clerk approves the registration and sends a notice to the elector that they are registered to vote. </a:t>
            </a:r>
          </a:p>
          <a:p>
            <a:pPr marL="971550" lvl="1" indent="-514350">
              <a:buFont typeface="+mj-lt"/>
              <a:buAutoNum type="alphaLcParenR"/>
            </a:pPr>
            <a:r>
              <a:rPr lang="en-US" dirty="0"/>
              <a:t>The elector can return the notice to either decline to be registered or to affiliate with a party. </a:t>
            </a:r>
          </a:p>
          <a:p>
            <a:pPr marL="971550" lvl="1" indent="-514350">
              <a:buFont typeface="+mj-lt"/>
              <a:buAutoNum type="alphaLcParenR"/>
            </a:pPr>
            <a:r>
              <a:rPr lang="en-US" dirty="0"/>
              <a:t>If the elector does not decline to be registered within 20 days after the notice is mailed and the form is not returned as undeliverable, the elector is then registered to vote.</a:t>
            </a:r>
          </a:p>
          <a:p>
            <a:endParaRPr lang="en-US" dirty="0"/>
          </a:p>
        </p:txBody>
      </p:sp>
      <p:pic>
        <p:nvPicPr>
          <p:cNvPr id="5" name="Picture 4">
            <a:extLst>
              <a:ext uri="{FF2B5EF4-FFF2-40B4-BE49-F238E27FC236}">
                <a16:creationId xmlns:a16="http://schemas.microsoft.com/office/drawing/2014/main" id="{13367C2A-B267-45BD-98AF-98785D183D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7720" y="1813405"/>
            <a:ext cx="3287779" cy="2405692"/>
          </a:xfrm>
          <a:prstGeom prst="rect">
            <a:avLst/>
          </a:prstGeom>
        </p:spPr>
      </p:pic>
    </p:spTree>
    <p:extLst>
      <p:ext uri="{BB962C8B-B14F-4D97-AF65-F5344CB8AC3E}">
        <p14:creationId xmlns:p14="http://schemas.microsoft.com/office/powerpoint/2010/main" val="2797895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69764-2395-4F4F-99C3-D115102ED5D1}"/>
              </a:ext>
            </a:extLst>
          </p:cNvPr>
          <p:cNvSpPr>
            <a:spLocks noGrp="1"/>
          </p:cNvSpPr>
          <p:nvPr>
            <p:ph type="title"/>
          </p:nvPr>
        </p:nvSpPr>
        <p:spPr/>
        <p:txBody>
          <a:bodyPr/>
          <a:lstStyle/>
          <a:p>
            <a:pPr algn="ctr"/>
            <a:r>
              <a:rPr lang="en-US" dirty="0"/>
              <a:t>Automatic Voter Registration States</a:t>
            </a:r>
          </a:p>
        </p:txBody>
      </p:sp>
      <p:pic>
        <p:nvPicPr>
          <p:cNvPr id="5" name="Content Placeholder 4">
            <a:extLst>
              <a:ext uri="{FF2B5EF4-FFF2-40B4-BE49-F238E27FC236}">
                <a16:creationId xmlns:a16="http://schemas.microsoft.com/office/drawing/2014/main" id="{22C89B16-8CA8-45E1-B5B4-77631957679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0308" y="1690688"/>
            <a:ext cx="8491384" cy="4622429"/>
          </a:xfrm>
        </p:spPr>
      </p:pic>
    </p:spTree>
    <p:extLst>
      <p:ext uri="{BB962C8B-B14F-4D97-AF65-F5344CB8AC3E}">
        <p14:creationId xmlns:p14="http://schemas.microsoft.com/office/powerpoint/2010/main" val="557726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33C7B-ED58-48D7-BA79-A6B7A9083E85}"/>
              </a:ext>
            </a:extLst>
          </p:cNvPr>
          <p:cNvSpPr>
            <a:spLocks noGrp="1"/>
          </p:cNvSpPr>
          <p:nvPr>
            <p:ph type="title"/>
          </p:nvPr>
        </p:nvSpPr>
        <p:spPr/>
        <p:txBody>
          <a:bodyPr/>
          <a:lstStyle/>
          <a:p>
            <a:pPr algn="ctr"/>
            <a:r>
              <a:rPr lang="en-US" dirty="0"/>
              <a:t>2023 Automatic Voter Registration </a:t>
            </a:r>
            <a:br>
              <a:rPr lang="en-US" dirty="0"/>
            </a:br>
            <a:r>
              <a:rPr lang="en-US" dirty="0"/>
              <a:t>New Registrations</a:t>
            </a:r>
          </a:p>
        </p:txBody>
      </p:sp>
      <p:graphicFrame>
        <p:nvGraphicFramePr>
          <p:cNvPr id="6" name="Content Placeholder 5">
            <a:extLst>
              <a:ext uri="{FF2B5EF4-FFF2-40B4-BE49-F238E27FC236}">
                <a16:creationId xmlns:a16="http://schemas.microsoft.com/office/drawing/2014/main" id="{E4F09111-DFFB-4EB9-B4D5-1B85B9FCA030}"/>
              </a:ext>
            </a:extLst>
          </p:cNvPr>
          <p:cNvGraphicFramePr>
            <a:graphicFrameLocks noGrp="1"/>
          </p:cNvGraphicFramePr>
          <p:nvPr>
            <p:ph idx="1"/>
            <p:extLst>
              <p:ext uri="{D42A27DB-BD31-4B8C-83A1-F6EECF244321}">
                <p14:modId xmlns:p14="http://schemas.microsoft.com/office/powerpoint/2010/main" val="1152727937"/>
              </p:ext>
            </p:extLst>
          </p:nvPr>
        </p:nvGraphicFramePr>
        <p:xfrm>
          <a:off x="396240" y="1825625"/>
          <a:ext cx="1140968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62378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72000">
              <a:schemeClr val="accent1">
                <a:lumMod val="5000"/>
                <a:lumOff val="95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32D0F-06C7-42BF-BF35-1933A8A46630}"/>
              </a:ext>
            </a:extLst>
          </p:cNvPr>
          <p:cNvSpPr>
            <a:spLocks noGrp="1"/>
          </p:cNvSpPr>
          <p:nvPr>
            <p:ph type="ctrTitle"/>
          </p:nvPr>
        </p:nvSpPr>
        <p:spPr>
          <a:xfrm>
            <a:off x="1524000" y="1122362"/>
            <a:ext cx="9144000" cy="2674937"/>
          </a:xfrm>
        </p:spPr>
        <p:txBody>
          <a:bodyPr/>
          <a:lstStyle/>
          <a:p>
            <a:r>
              <a:rPr lang="en-US" dirty="0"/>
              <a:t>Online Voter Registration</a:t>
            </a:r>
          </a:p>
        </p:txBody>
      </p:sp>
      <p:sp>
        <p:nvSpPr>
          <p:cNvPr id="3" name="Subtitle 2">
            <a:extLst>
              <a:ext uri="{FF2B5EF4-FFF2-40B4-BE49-F238E27FC236}">
                <a16:creationId xmlns:a16="http://schemas.microsoft.com/office/drawing/2014/main" id="{C0B4DBBB-EBE6-4C55-8E5F-43B293EDA78C}"/>
              </a:ext>
            </a:extLst>
          </p:cNvPr>
          <p:cNvSpPr>
            <a:spLocks noGrp="1"/>
          </p:cNvSpPr>
          <p:nvPr>
            <p:ph type="subTitle" idx="1"/>
          </p:nvPr>
        </p:nvSpPr>
        <p:spPr/>
        <p:txBody>
          <a:bodyPr/>
          <a:lstStyle/>
          <a:p>
            <a:endParaRPr lang="en-US"/>
          </a:p>
        </p:txBody>
      </p:sp>
      <p:sp>
        <p:nvSpPr>
          <p:cNvPr id="4" name="Rectangle 2">
            <a:extLst>
              <a:ext uri="{FF2B5EF4-FFF2-40B4-BE49-F238E27FC236}">
                <a16:creationId xmlns:a16="http://schemas.microsoft.com/office/drawing/2014/main" id="{3BF207BE-F098-45B0-AF76-1C630D56C658}"/>
              </a:ext>
            </a:extLst>
          </p:cNvPr>
          <p:cNvSpPr txBox="1">
            <a:spLocks noChangeArrowheads="1"/>
          </p:cNvSpPr>
          <p:nvPr/>
        </p:nvSpPr>
        <p:spPr>
          <a:xfrm>
            <a:off x="0" y="0"/>
            <a:ext cx="12192000" cy="518159"/>
          </a:xfrm>
          <a:prstGeom prst="rect">
            <a:avLst/>
          </a:prstGeom>
          <a:solidFill>
            <a:srgbClr val="235889"/>
          </a:solidFill>
        </p:spPr>
        <p:txBody>
          <a:bodyPr vert="horz" lIns="91440" tIns="45720" rIns="91440" bIns="45720" rtlCol="0" anchor="b">
            <a:normAutofit fontScale="3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1800"/>
              </a:spcBef>
              <a:spcAft>
                <a:spcPts val="0"/>
              </a:spcAft>
              <a:buClrTx/>
              <a:buSzTx/>
              <a:buFontTx/>
              <a:buNone/>
              <a:tabLst/>
              <a:defRPr/>
            </a:pPr>
            <a:r>
              <a:rPr kumimoji="0" lang="en-US" altLang="en-US" sz="9800" b="1" i="0" u="none" strike="noStrike" kern="1200" cap="none" spc="0" normalizeH="0" baseline="0" noProof="0" dirty="0">
                <a:ln>
                  <a:noFill/>
                </a:ln>
                <a:solidFill>
                  <a:prstClr val="white"/>
                </a:solidFill>
                <a:effectLst/>
                <a:uLnTx/>
                <a:uFillTx/>
                <a:latin typeface="Calibri Light" panose="020F0302020204030204"/>
                <a:ea typeface="+mj-ea"/>
                <a:cs typeface="+mj-cs"/>
              </a:rPr>
              <a:t>Colorado Department of State</a:t>
            </a:r>
            <a:endParaRPr kumimoji="0" lang="en-US" altLang="en-US" sz="20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52789188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1166</TotalTime>
  <Words>1140</Words>
  <Application>Microsoft Office PowerPoint</Application>
  <PresentationFormat>Widescreen</PresentationFormat>
  <Paragraphs>167</Paragraphs>
  <Slides>37</Slides>
  <Notes>2</Notes>
  <HiddenSlides>2</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37</vt:i4>
      </vt:variant>
    </vt:vector>
  </HeadingPairs>
  <TitlesOfParts>
    <vt:vector size="46" baseType="lpstr">
      <vt:lpstr>Arial</vt:lpstr>
      <vt:lpstr>AvenirNext LT Pro Regular</vt:lpstr>
      <vt:lpstr>Calibri</vt:lpstr>
      <vt:lpstr>Calibri Light</vt:lpstr>
      <vt:lpstr>Tahoma</vt:lpstr>
      <vt:lpstr>Times New Roman</vt:lpstr>
      <vt:lpstr>1_Office Theme</vt:lpstr>
      <vt:lpstr>Worksheet</vt:lpstr>
      <vt:lpstr>Binary Worksheet</vt:lpstr>
      <vt:lpstr>Colorado Department of State Judd Choate, State Election Director</vt:lpstr>
      <vt:lpstr>Voter Registration</vt:lpstr>
      <vt:lpstr>Who is Eligible to Register to Vote  in Colorado (and most of the U.S.)? </vt:lpstr>
      <vt:lpstr>Colorado’s “All-In” Approach on Registration</vt:lpstr>
      <vt:lpstr>Automatic Voter Registration</vt:lpstr>
      <vt:lpstr>Automatic Voter Registration </vt:lpstr>
      <vt:lpstr>Automatic Voter Registration States</vt:lpstr>
      <vt:lpstr>2023 Automatic Voter Registration  New Registrations</vt:lpstr>
      <vt:lpstr>Online Voter Registration</vt:lpstr>
      <vt:lpstr>Online Voter Registration </vt:lpstr>
      <vt:lpstr>2020 New Online Voter Registrations by Month</vt:lpstr>
      <vt:lpstr>Current Voter Registration Numbers</vt:lpstr>
      <vt:lpstr>Total Number of Registered Voters  2014-2023</vt:lpstr>
      <vt:lpstr>Registration By Party  2014-2023</vt:lpstr>
      <vt:lpstr>2023 Coordinated Election </vt:lpstr>
      <vt:lpstr>2023 Coordinated Election Voter Count</vt:lpstr>
      <vt:lpstr>2023 Coordinated Election  Turnout Numbers</vt:lpstr>
      <vt:lpstr>2023 Coordinated Election  Compared to Past Coordinated Elections</vt:lpstr>
      <vt:lpstr>2023 Coordinated Election  Turnout Numbers Every County</vt:lpstr>
      <vt:lpstr>2023 Coordinated Election Turnout Numbers  11 Most Populated Counties</vt:lpstr>
      <vt:lpstr>2023 Coordinated Election Turnout Numbers  21 Least Populated Counties</vt:lpstr>
      <vt:lpstr>2023 Coordinated Election  Voter Service and Polling Centers</vt:lpstr>
      <vt:lpstr>2023 Coordinated Election  VSPC New Registrations by Day (22,844) </vt:lpstr>
      <vt:lpstr>2023 Coordinated Election Turnout   In-Person Voting</vt:lpstr>
      <vt:lpstr>2023 Coordinated Election Turnout   Provisional Ballots</vt:lpstr>
      <vt:lpstr>2023 Coordinated Election  Canvass Board Data</vt:lpstr>
      <vt:lpstr>2023 Coordinated Election  Mandatory Recounts</vt:lpstr>
      <vt:lpstr>2023 Coordinated Election  TXT2Cure Submissions</vt:lpstr>
      <vt:lpstr>2023 Coordinated Election  TXT2Cure for Rejected Ballots</vt:lpstr>
      <vt:lpstr>2023 Coordinated Election  BallotTrax Numbers</vt:lpstr>
      <vt:lpstr>2023 Coordinated Election  BallotTrax Numbers</vt:lpstr>
      <vt:lpstr>2023 Coordinated Election  In Person Vote Method</vt:lpstr>
      <vt:lpstr>Colorado In Relation to Other States</vt:lpstr>
      <vt:lpstr>Colorado’s Voter Registration Rate  Compared to the Nation</vt:lpstr>
      <vt:lpstr>Colorado v. National VEP Turnout  2000-2022 </vt:lpstr>
      <vt:lpstr>Top States VEP Turnout 2000-2022 </vt:lpstr>
      <vt:lpstr>Colorado Department of State Judd Choate, State Election Director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Turnout Slides</dc:title>
  <dc:creator>Judd Choate</dc:creator>
  <cp:lastModifiedBy>Judd Choate</cp:lastModifiedBy>
  <cp:revision>17</cp:revision>
  <dcterms:created xsi:type="dcterms:W3CDTF">2023-09-21T16:20:38Z</dcterms:created>
  <dcterms:modified xsi:type="dcterms:W3CDTF">2023-12-15T17:21:57Z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9e4beaa-c4ba-4ea9-a1f4-4e52626a3d73_Enabled">
    <vt:lpwstr>true</vt:lpwstr>
  </property>
  <property fmtid="{D5CDD505-2E9C-101B-9397-08002B2CF9AE}" pid="3" name="MSIP_Label_59e4beaa-c4ba-4ea9-a1f4-4e52626a3d73_SetDate">
    <vt:lpwstr>2023-09-21T16:20:54Z</vt:lpwstr>
  </property>
  <property fmtid="{D5CDD505-2E9C-101B-9397-08002B2CF9AE}" pid="4" name="MSIP_Label_59e4beaa-c4ba-4ea9-a1f4-4e52626a3d73_Method">
    <vt:lpwstr>Standard</vt:lpwstr>
  </property>
  <property fmtid="{D5CDD505-2E9C-101B-9397-08002B2CF9AE}" pid="5" name="MSIP_Label_59e4beaa-c4ba-4ea9-a1f4-4e52626a3d73_Name">
    <vt:lpwstr>defa4170-0d19-0005-0004-bc88714345d2</vt:lpwstr>
  </property>
  <property fmtid="{D5CDD505-2E9C-101B-9397-08002B2CF9AE}" pid="6" name="MSIP_Label_59e4beaa-c4ba-4ea9-a1f4-4e52626a3d73_SiteId">
    <vt:lpwstr>58e69e55-1d13-4102-aac7-ea2947430191</vt:lpwstr>
  </property>
  <property fmtid="{D5CDD505-2E9C-101B-9397-08002B2CF9AE}" pid="7" name="MSIP_Label_59e4beaa-c4ba-4ea9-a1f4-4e52626a3d73_ActionId">
    <vt:lpwstr>7ed70dae-cfb3-4362-afc2-6690693e5472</vt:lpwstr>
  </property>
  <property fmtid="{D5CDD505-2E9C-101B-9397-08002B2CF9AE}" pid="8" name="MSIP_Label_59e4beaa-c4ba-4ea9-a1f4-4e52626a3d73_ContentBits">
    <vt:lpwstr>0</vt:lpwstr>
  </property>
</Properties>
</file>