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9"/>
  </p:notesMasterIdLst>
  <p:sldIdLst>
    <p:sldId id="266" r:id="rId2"/>
    <p:sldId id="286" r:id="rId3"/>
    <p:sldId id="287" r:id="rId4"/>
    <p:sldId id="288" r:id="rId5"/>
    <p:sldId id="289" r:id="rId6"/>
    <p:sldId id="291" r:id="rId7"/>
    <p:sldId id="29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dd Choate" initials="JC" lastIdx="1" clrIdx="0">
    <p:extLst>
      <p:ext uri="{19B8F6BF-5375-455C-9EA6-DF929625EA0E}">
        <p15:presenceInfo xmlns:p15="http://schemas.microsoft.com/office/powerpoint/2012/main" userId="S-1-5-21-1606980848-1060284298-1801674531-56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1" d="100"/>
          <a:sy n="81" d="100"/>
        </p:scale>
        <p:origin x="12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E73A35-F26D-4832-8BDB-8F10BC2C9451}" type="datetimeFigureOut">
              <a:rPr lang="en-US" smtClean="0"/>
              <a:t>8/19/2019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78123-CDFB-4BDE-868B-0BFF4F48EB7A}" type="slidenum">
              <a:rPr lang="en-US" smtClean="0"/>
              <a:t>‹#›</a:t>
            </a:fld>
            <a:endParaRPr lang="en-US"/>
          </a:p>
        </p:txBody>
      </p:sp>
    </p:spTree>
    <p:extLst>
      <p:ext uri="{BB962C8B-B14F-4D97-AF65-F5344CB8AC3E}">
        <p14:creationId xmlns:p14="http://schemas.microsoft.com/office/powerpoint/2010/main" val="2775545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31"/>
          <p:cNvSpPr>
            <a:spLocks noGrp="1" noChangeArrowheads="1"/>
          </p:cNvSpPr>
          <p:nvPr>
            <p:ph type="sldNum" sz="quarter" idx="5"/>
          </p:nvPr>
        </p:nvSpPr>
        <p:spPr>
          <a:noFill/>
        </p:spPr>
        <p:txBody>
          <a:bodyPr/>
          <a:lstStyle>
            <a:lvl1pPr defTabSz="928688">
              <a:spcBef>
                <a:spcPct val="30000"/>
              </a:spcBef>
              <a:defRPr sz="1200">
                <a:solidFill>
                  <a:schemeClr val="tx1"/>
                </a:solidFill>
                <a:latin typeface="Times New Roman" panose="02020603050405020304" pitchFamily="18" charset="0"/>
              </a:defRPr>
            </a:lvl1pPr>
            <a:lvl2pPr marL="739775" indent="-284163" defTabSz="928688">
              <a:spcBef>
                <a:spcPct val="30000"/>
              </a:spcBef>
              <a:defRPr sz="1200">
                <a:solidFill>
                  <a:schemeClr val="tx1"/>
                </a:solidFill>
                <a:latin typeface="Times New Roman" panose="02020603050405020304" pitchFamily="18" charset="0"/>
              </a:defRPr>
            </a:lvl2pPr>
            <a:lvl3pPr marL="1139825" indent="-227013" defTabSz="928688">
              <a:spcBef>
                <a:spcPct val="30000"/>
              </a:spcBef>
              <a:defRPr sz="1200">
                <a:solidFill>
                  <a:schemeClr val="tx1"/>
                </a:solidFill>
                <a:latin typeface="Times New Roman" panose="02020603050405020304" pitchFamily="18" charset="0"/>
              </a:defRPr>
            </a:lvl3pPr>
            <a:lvl4pPr marL="1595438" indent="-227013" defTabSz="928688">
              <a:spcBef>
                <a:spcPct val="30000"/>
              </a:spcBef>
              <a:defRPr sz="1200">
                <a:solidFill>
                  <a:schemeClr val="tx1"/>
                </a:solidFill>
                <a:latin typeface="Times New Roman" panose="02020603050405020304" pitchFamily="18" charset="0"/>
              </a:defRPr>
            </a:lvl4pPr>
            <a:lvl5pPr marL="2051050" indent="-227013" defTabSz="928688">
              <a:spcBef>
                <a:spcPct val="30000"/>
              </a:spcBef>
              <a:defRPr sz="1200">
                <a:solidFill>
                  <a:schemeClr val="tx1"/>
                </a:solidFill>
                <a:latin typeface="Times New Roman" panose="02020603050405020304" pitchFamily="18" charset="0"/>
              </a:defRPr>
            </a:lvl5pPr>
            <a:lvl6pPr marL="2508250" indent="-227013" defTabSz="928688" eaLnBrk="0" fontAlgn="base" hangingPunct="0">
              <a:spcBef>
                <a:spcPct val="30000"/>
              </a:spcBef>
              <a:spcAft>
                <a:spcPct val="0"/>
              </a:spcAft>
              <a:defRPr sz="1200">
                <a:solidFill>
                  <a:schemeClr val="tx1"/>
                </a:solidFill>
                <a:latin typeface="Times New Roman" panose="02020603050405020304" pitchFamily="18" charset="0"/>
              </a:defRPr>
            </a:lvl6pPr>
            <a:lvl7pPr marL="2965450" indent="-227013" defTabSz="928688" eaLnBrk="0" fontAlgn="base" hangingPunct="0">
              <a:spcBef>
                <a:spcPct val="30000"/>
              </a:spcBef>
              <a:spcAft>
                <a:spcPct val="0"/>
              </a:spcAft>
              <a:defRPr sz="1200">
                <a:solidFill>
                  <a:schemeClr val="tx1"/>
                </a:solidFill>
                <a:latin typeface="Times New Roman" panose="02020603050405020304" pitchFamily="18" charset="0"/>
              </a:defRPr>
            </a:lvl7pPr>
            <a:lvl8pPr marL="3422650" indent="-227013" defTabSz="928688" eaLnBrk="0" fontAlgn="base" hangingPunct="0">
              <a:spcBef>
                <a:spcPct val="30000"/>
              </a:spcBef>
              <a:spcAft>
                <a:spcPct val="0"/>
              </a:spcAft>
              <a:defRPr sz="1200">
                <a:solidFill>
                  <a:schemeClr val="tx1"/>
                </a:solidFill>
                <a:latin typeface="Times New Roman" panose="02020603050405020304" pitchFamily="18" charset="0"/>
              </a:defRPr>
            </a:lvl8pPr>
            <a:lvl9pPr marL="3879850" indent="-227013" defTabSz="9286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28688" rtl="0" eaLnBrk="1" fontAlgn="base" latinLnBrk="0" hangingPunct="1">
              <a:lnSpc>
                <a:spcPct val="100000"/>
              </a:lnSpc>
              <a:spcBef>
                <a:spcPct val="0"/>
              </a:spcBef>
              <a:spcAft>
                <a:spcPct val="0"/>
              </a:spcAft>
              <a:buClrTx/>
              <a:buSzTx/>
              <a:buFontTx/>
              <a:buNone/>
              <a:tabLst/>
              <a:defRPr/>
            </a:pPr>
            <a:fld id="{6962CDD3-F6F0-4E52-883F-ED6EE88C374E}"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28688"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dirty="0">
              <a:latin typeface="Tahoma" panose="020B0604030504040204" pitchFamily="34" charset="0"/>
            </a:endParaRPr>
          </a:p>
        </p:txBody>
      </p:sp>
      <p:sp>
        <p:nvSpPr>
          <p:cNvPr id="2" name="Footer Placeholder 1"/>
          <p:cNvSpPr>
            <a:spLocks noGrp="1"/>
          </p:cNvSpPr>
          <p:nvPr>
            <p:ph type="ftr" sz="quarter" idx="10"/>
          </p:nvPr>
        </p:nvSpPr>
        <p:spPr/>
        <p:txBody>
          <a:bodyPr/>
          <a:lstStyle/>
          <a:p>
            <a:pPr marL="0" marR="0" lvl="0" indent="0" algn="l" defTabSz="929627"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ERIC - Electronic Registration Information Center</a:t>
            </a:r>
          </a:p>
        </p:txBody>
      </p:sp>
    </p:spTree>
    <p:extLst>
      <p:ext uri="{BB962C8B-B14F-4D97-AF65-F5344CB8AC3E}">
        <p14:creationId xmlns:p14="http://schemas.microsoft.com/office/powerpoint/2010/main" val="1679398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solidFill>
            <a:schemeClr val="accent1">
              <a:lumMod val="50000"/>
            </a:schemeClr>
          </a:solidFill>
        </p:spPr>
        <p:txBody>
          <a:body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648F4F0-EDFD-4ECE-8338-A461F7DDFDF3}" type="slidenum">
              <a:rPr lang="en-US" altLang="en-US"/>
              <a:pPr>
                <a:defRPr/>
              </a:pPr>
              <a:t>‹#›</a:t>
            </a:fld>
            <a:endParaRPr lang="en-US" altLang="en-US"/>
          </a:p>
        </p:txBody>
      </p:sp>
    </p:spTree>
    <p:extLst>
      <p:ext uri="{BB962C8B-B14F-4D97-AF65-F5344CB8AC3E}">
        <p14:creationId xmlns:p14="http://schemas.microsoft.com/office/powerpoint/2010/main" val="1895124730"/>
      </p:ext>
    </p:extLst>
  </p:cSld>
  <p:clrMapOvr>
    <a:masterClrMapping/>
  </p:clrMapOvr>
  <p:transition>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283A1E8-2838-4D7B-9F31-0E678B72EC91}" type="slidenum">
              <a:rPr lang="en-US" altLang="en-US"/>
              <a:pPr>
                <a:defRPr/>
              </a:pPr>
              <a:t>‹#›</a:t>
            </a:fld>
            <a:endParaRPr lang="en-US" altLang="en-US"/>
          </a:p>
        </p:txBody>
      </p:sp>
    </p:spTree>
    <p:extLst>
      <p:ext uri="{BB962C8B-B14F-4D97-AF65-F5344CB8AC3E}">
        <p14:creationId xmlns:p14="http://schemas.microsoft.com/office/powerpoint/2010/main" val="3853607462"/>
      </p:ext>
    </p:extLst>
  </p:cSld>
  <p:clrMapOvr>
    <a:masterClrMapping/>
  </p:clrMapOvr>
  <p:transition>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555567" y="230189"/>
            <a:ext cx="2734733" cy="59642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51367" y="230189"/>
            <a:ext cx="8001000" cy="59642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14E3BCF-3B94-4363-BB4F-55356DE7CCC0}" type="slidenum">
              <a:rPr lang="en-US" altLang="en-US"/>
              <a:pPr>
                <a:defRPr/>
              </a:pPr>
              <a:t>‹#›</a:t>
            </a:fld>
            <a:endParaRPr lang="en-US" altLang="en-US"/>
          </a:p>
        </p:txBody>
      </p:sp>
    </p:spTree>
    <p:extLst>
      <p:ext uri="{BB962C8B-B14F-4D97-AF65-F5344CB8AC3E}">
        <p14:creationId xmlns:p14="http://schemas.microsoft.com/office/powerpoint/2010/main" val="2088794250"/>
      </p:ext>
    </p:extLst>
  </p:cSld>
  <p:clrMapOvr>
    <a:masterClrMapping/>
  </p:clrMapOvr>
  <p:transition>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2EAB85-1E62-46D3-BF19-65C2E05E3CDA}" type="slidenum">
              <a:rPr lang="en-US" altLang="en-US"/>
              <a:pPr>
                <a:defRPr/>
              </a:pPr>
              <a:t>‹#›</a:t>
            </a:fld>
            <a:endParaRPr lang="en-US" altLang="en-US"/>
          </a:p>
        </p:txBody>
      </p:sp>
    </p:spTree>
    <p:extLst>
      <p:ext uri="{BB962C8B-B14F-4D97-AF65-F5344CB8AC3E}">
        <p14:creationId xmlns:p14="http://schemas.microsoft.com/office/powerpoint/2010/main" val="3264285544"/>
      </p:ext>
    </p:extLst>
  </p:cSld>
  <p:clrMapOvr>
    <a:masterClrMapping/>
  </p:clrMapOvr>
  <p:transition>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B5DAE8-D9DE-4CE7-9C87-DE43D4DF5075}" type="slidenum">
              <a:rPr lang="en-US" altLang="en-US"/>
              <a:pPr>
                <a:defRPr/>
              </a:pPr>
              <a:t>‹#›</a:t>
            </a:fld>
            <a:endParaRPr lang="en-US" altLang="en-US"/>
          </a:p>
        </p:txBody>
      </p:sp>
    </p:spTree>
    <p:extLst>
      <p:ext uri="{BB962C8B-B14F-4D97-AF65-F5344CB8AC3E}">
        <p14:creationId xmlns:p14="http://schemas.microsoft.com/office/powerpoint/2010/main" val="4200430318"/>
      </p:ext>
    </p:extLst>
  </p:cSld>
  <p:clrMapOvr>
    <a:masterClrMapping/>
  </p:clrMapOvr>
  <p:transition>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27100" y="2057401"/>
            <a:ext cx="5080000" cy="4137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0300" y="2057401"/>
            <a:ext cx="5080000" cy="4137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22D53F1-C406-47F0-BB46-EFFFC49B680F}" type="slidenum">
              <a:rPr lang="en-US" altLang="en-US"/>
              <a:pPr>
                <a:defRPr/>
              </a:pPr>
              <a:t>‹#›</a:t>
            </a:fld>
            <a:endParaRPr lang="en-US" altLang="en-US"/>
          </a:p>
        </p:txBody>
      </p:sp>
    </p:spTree>
    <p:extLst>
      <p:ext uri="{BB962C8B-B14F-4D97-AF65-F5344CB8AC3E}">
        <p14:creationId xmlns:p14="http://schemas.microsoft.com/office/powerpoint/2010/main" val="4172528092"/>
      </p:ext>
    </p:extLst>
  </p:cSld>
  <p:clrMapOvr>
    <a:masterClrMapping/>
  </p:clrMapOvr>
  <p:transition>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CA9F190-AF6B-46F6-A3E0-1890263782C5}" type="slidenum">
              <a:rPr lang="en-US" altLang="en-US"/>
              <a:pPr>
                <a:defRPr/>
              </a:pPr>
              <a:t>‹#›</a:t>
            </a:fld>
            <a:endParaRPr lang="en-US" altLang="en-US"/>
          </a:p>
        </p:txBody>
      </p:sp>
    </p:spTree>
    <p:extLst>
      <p:ext uri="{BB962C8B-B14F-4D97-AF65-F5344CB8AC3E}">
        <p14:creationId xmlns:p14="http://schemas.microsoft.com/office/powerpoint/2010/main" val="3006176777"/>
      </p:ext>
    </p:extLst>
  </p:cSld>
  <p:clrMapOvr>
    <a:masterClrMapping/>
  </p:clrMapOvr>
  <p:transition>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384BC47-5475-47D3-88DA-6C02367DE580}" type="slidenum">
              <a:rPr lang="en-US" altLang="en-US"/>
              <a:pPr>
                <a:defRPr/>
              </a:pPr>
              <a:t>‹#›</a:t>
            </a:fld>
            <a:endParaRPr lang="en-US" altLang="en-US"/>
          </a:p>
        </p:txBody>
      </p:sp>
    </p:spTree>
    <p:extLst>
      <p:ext uri="{BB962C8B-B14F-4D97-AF65-F5344CB8AC3E}">
        <p14:creationId xmlns:p14="http://schemas.microsoft.com/office/powerpoint/2010/main" val="3894414288"/>
      </p:ext>
    </p:extLst>
  </p:cSld>
  <p:clrMapOvr>
    <a:masterClrMapping/>
  </p:clrMapOvr>
  <p:transition>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5FF8840-A2D3-4234-99D1-A5B66F168C73}" type="slidenum">
              <a:rPr lang="en-US" altLang="en-US"/>
              <a:pPr>
                <a:defRPr/>
              </a:pPr>
              <a:t>‹#›</a:t>
            </a:fld>
            <a:endParaRPr lang="en-US" altLang="en-US"/>
          </a:p>
        </p:txBody>
      </p:sp>
    </p:spTree>
    <p:extLst>
      <p:ext uri="{BB962C8B-B14F-4D97-AF65-F5344CB8AC3E}">
        <p14:creationId xmlns:p14="http://schemas.microsoft.com/office/powerpoint/2010/main" val="3430178657"/>
      </p:ext>
    </p:extLst>
  </p:cSld>
  <p:clrMapOvr>
    <a:masterClrMapping/>
  </p:clrMapOvr>
  <p:transition>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6CA17C8-03F6-4490-9DAB-F058D784E7AA}" type="slidenum">
              <a:rPr lang="en-US" altLang="en-US"/>
              <a:pPr>
                <a:defRPr/>
              </a:pPr>
              <a:t>‹#›</a:t>
            </a:fld>
            <a:endParaRPr lang="en-US" altLang="en-US"/>
          </a:p>
        </p:txBody>
      </p:sp>
    </p:spTree>
    <p:extLst>
      <p:ext uri="{BB962C8B-B14F-4D97-AF65-F5344CB8AC3E}">
        <p14:creationId xmlns:p14="http://schemas.microsoft.com/office/powerpoint/2010/main" val="2311296064"/>
      </p:ext>
    </p:extLst>
  </p:cSld>
  <p:clrMapOvr>
    <a:masterClrMapping/>
  </p:clrMapOvr>
  <p:transition>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7713D42-1AA8-4CDD-8151-42C70EB147BB}" type="slidenum">
              <a:rPr lang="en-US" altLang="en-US"/>
              <a:pPr>
                <a:defRPr/>
              </a:pPr>
              <a:t>‹#›</a:t>
            </a:fld>
            <a:endParaRPr lang="en-US" altLang="en-US"/>
          </a:p>
        </p:txBody>
      </p:sp>
    </p:spTree>
    <p:extLst>
      <p:ext uri="{BB962C8B-B14F-4D97-AF65-F5344CB8AC3E}">
        <p14:creationId xmlns:p14="http://schemas.microsoft.com/office/powerpoint/2010/main" val="3372074461"/>
      </p:ext>
    </p:extLst>
  </p:cSld>
  <p:clrMapOvr>
    <a:masterClrMapping/>
  </p:clrMapOvr>
  <p:transition>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file:///D:\Profiles\ds754\Local%20Settings\Temporary%20Internet%20Files\OLK21\image001.pn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0" descr="D:\Profiles\ds754\Local Settings\Temporary Internet Files\OLK21\image001.png"/>
          <p:cNvPicPr>
            <a:picLocks noChangeAspect="1" noChangeArrowheads="1"/>
          </p:cNvPicPr>
          <p:nvPr userDrawn="1"/>
        </p:nvPicPr>
        <p:blipFill>
          <a:blip r:embed="rId13" r:link="rId14">
            <a:lum bright="70000" contrast="-70000"/>
            <a:extLst>
              <a:ext uri="{28A0092B-C50C-407E-A947-70E740481C1C}">
                <a14:useLocalDpi xmlns:a14="http://schemas.microsoft.com/office/drawing/2010/main" val="0"/>
              </a:ext>
            </a:extLst>
          </a:blip>
          <a:srcRect l="14764" t="2254" r="20123" b="50000"/>
          <a:stretch>
            <a:fillRect/>
          </a:stretch>
        </p:blipFill>
        <p:spPr bwMode="auto">
          <a:xfrm>
            <a:off x="5494867" y="4056063"/>
            <a:ext cx="6697133" cy="276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7"/>
          <p:cNvSpPr>
            <a:spLocks noChangeArrowheads="1"/>
          </p:cNvSpPr>
          <p:nvPr userDrawn="1"/>
        </p:nvSpPr>
        <p:spPr bwMode="auto">
          <a:xfrm>
            <a:off x="0" y="0"/>
            <a:ext cx="12192000" cy="6858000"/>
          </a:xfrm>
          <a:prstGeom prst="rect">
            <a:avLst/>
          </a:prstGeom>
          <a:noFill/>
          <a:ln>
            <a:noFill/>
          </a:ln>
          <a:effectLst/>
          <a:extLst>
            <a:ext uri="{909E8E84-426E-40DD-AFC4-6F175D3DCCD1}">
              <a14:hiddenFill xmlns:a14="http://schemas.microsoft.com/office/drawing/2010/main">
                <a:solidFill>
                  <a:srgbClr val="CCFF33">
                    <a:alpha val="50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sz="1800">
              <a:effectLst>
                <a:outerShdw blurRad="38100" dist="38100" dir="2700000" algn="tl">
                  <a:srgbClr val="000000">
                    <a:alpha val="43137"/>
                  </a:srgbClr>
                </a:outerShdw>
              </a:effectLst>
            </a:endParaRPr>
          </a:p>
        </p:txBody>
      </p:sp>
      <p:sp>
        <p:nvSpPr>
          <p:cNvPr id="1027" name="Rectangle 3"/>
          <p:cNvSpPr>
            <a:spLocks noGrp="1" noChangeArrowheads="1"/>
          </p:cNvSpPr>
          <p:nvPr>
            <p:ph type="body" idx="1"/>
          </p:nvPr>
        </p:nvSpPr>
        <p:spPr bwMode="auto">
          <a:xfrm>
            <a:off x="927100" y="2057401"/>
            <a:ext cx="10363200" cy="413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1">
                <a:solidFill>
                  <a:srgbClr val="4D4D4D"/>
                </a:solidFill>
                <a:effectLst/>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1">
                <a:solidFill>
                  <a:srgbClr val="4D4D4D"/>
                </a:solidFill>
                <a:effectLst/>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1">
                <a:solidFill>
                  <a:srgbClr val="4D4D4D"/>
                </a:solidFill>
                <a:effectLst/>
                <a:latin typeface="Arial" panose="020B0604020202020204" pitchFamily="34" charset="0"/>
              </a:defRPr>
            </a:lvl1pPr>
          </a:lstStyle>
          <a:p>
            <a:pPr>
              <a:defRPr/>
            </a:pPr>
            <a:fld id="{C13514F5-863B-4C6C-A4F2-66EA036E220F}" type="slidenum">
              <a:rPr lang="en-US" altLang="en-US"/>
              <a:pPr>
                <a:defRPr/>
              </a:pPr>
              <a:t>‹#›</a:t>
            </a:fld>
            <a:endParaRPr lang="en-US" altLang="en-US"/>
          </a:p>
        </p:txBody>
      </p:sp>
      <p:sp>
        <p:nvSpPr>
          <p:cNvPr id="2" name="Rectangle 2"/>
          <p:cNvSpPr>
            <a:spLocks noGrp="1" noChangeArrowheads="1"/>
          </p:cNvSpPr>
          <p:nvPr>
            <p:ph type="title"/>
          </p:nvPr>
        </p:nvSpPr>
        <p:spPr bwMode="auto">
          <a:xfrm>
            <a:off x="351368" y="230189"/>
            <a:ext cx="10926233" cy="1114425"/>
          </a:xfrm>
          <a:prstGeom prst="rect">
            <a:avLst/>
          </a:prstGeom>
          <a:solidFill>
            <a:schemeClr val="accent1">
              <a:lumMod val="50000"/>
            </a:schemeClr>
          </a:solidFill>
          <a:ln>
            <a:noFill/>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6805670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sh/>
  </p:transition>
  <p:hf hdr="0" dt="0"/>
  <p:txStyles>
    <p:titleStyle>
      <a:lvl1pPr algn="ctr" rtl="0" eaLnBrk="0" fontAlgn="base" hangingPunct="0">
        <a:spcBef>
          <a:spcPct val="0"/>
        </a:spcBef>
        <a:spcAft>
          <a:spcPct val="0"/>
        </a:spcAft>
        <a:defRPr sz="4400" b="1">
          <a:solidFill>
            <a:schemeClr val="bg1"/>
          </a:solidFill>
          <a:latin typeface="+mj-lt"/>
          <a:ea typeface="+mj-ea"/>
          <a:cs typeface="+mj-cs"/>
        </a:defRPr>
      </a:lvl1pPr>
      <a:lvl2pPr algn="ctr" rtl="0" eaLnBrk="0" fontAlgn="base" hangingPunct="0">
        <a:spcBef>
          <a:spcPct val="0"/>
        </a:spcBef>
        <a:spcAft>
          <a:spcPct val="0"/>
        </a:spcAft>
        <a:defRPr sz="4400" b="1">
          <a:solidFill>
            <a:schemeClr val="bg1"/>
          </a:solidFill>
          <a:latin typeface="Times New Roman" pitchFamily="18" charset="0"/>
        </a:defRPr>
      </a:lvl2pPr>
      <a:lvl3pPr algn="ctr" rtl="0" eaLnBrk="0" fontAlgn="base" hangingPunct="0">
        <a:spcBef>
          <a:spcPct val="0"/>
        </a:spcBef>
        <a:spcAft>
          <a:spcPct val="0"/>
        </a:spcAft>
        <a:defRPr sz="4400" b="1">
          <a:solidFill>
            <a:schemeClr val="bg1"/>
          </a:solidFill>
          <a:latin typeface="Times New Roman" pitchFamily="18" charset="0"/>
        </a:defRPr>
      </a:lvl3pPr>
      <a:lvl4pPr algn="ctr" rtl="0" eaLnBrk="0" fontAlgn="base" hangingPunct="0">
        <a:spcBef>
          <a:spcPct val="0"/>
        </a:spcBef>
        <a:spcAft>
          <a:spcPct val="0"/>
        </a:spcAft>
        <a:defRPr sz="4400" b="1">
          <a:solidFill>
            <a:schemeClr val="bg1"/>
          </a:solidFill>
          <a:latin typeface="Times New Roman" pitchFamily="18" charset="0"/>
        </a:defRPr>
      </a:lvl4pPr>
      <a:lvl5pPr algn="ctr" rtl="0" eaLnBrk="0" fontAlgn="base" hangingPunct="0">
        <a:spcBef>
          <a:spcPct val="0"/>
        </a:spcBef>
        <a:spcAft>
          <a:spcPct val="0"/>
        </a:spcAft>
        <a:defRPr sz="4400" b="1">
          <a:solidFill>
            <a:schemeClr val="bg1"/>
          </a:solidFill>
          <a:latin typeface="Times New Roman" pitchFamily="18" charset="0"/>
        </a:defRPr>
      </a:lvl5pPr>
      <a:lvl6pPr marL="457200" algn="ctr" rtl="0" fontAlgn="base">
        <a:spcBef>
          <a:spcPct val="0"/>
        </a:spcBef>
        <a:spcAft>
          <a:spcPct val="0"/>
        </a:spcAft>
        <a:defRPr sz="4400" b="1">
          <a:solidFill>
            <a:schemeClr val="bg1"/>
          </a:solidFill>
          <a:latin typeface="Times New Roman" pitchFamily="18" charset="0"/>
        </a:defRPr>
      </a:lvl6pPr>
      <a:lvl7pPr marL="914400" algn="ctr" rtl="0" fontAlgn="base">
        <a:spcBef>
          <a:spcPct val="0"/>
        </a:spcBef>
        <a:spcAft>
          <a:spcPct val="0"/>
        </a:spcAft>
        <a:defRPr sz="4400" b="1">
          <a:solidFill>
            <a:schemeClr val="bg1"/>
          </a:solidFill>
          <a:latin typeface="Times New Roman" pitchFamily="18" charset="0"/>
        </a:defRPr>
      </a:lvl7pPr>
      <a:lvl8pPr marL="1371600" algn="ctr" rtl="0" fontAlgn="base">
        <a:spcBef>
          <a:spcPct val="0"/>
        </a:spcBef>
        <a:spcAft>
          <a:spcPct val="0"/>
        </a:spcAft>
        <a:defRPr sz="4400" b="1">
          <a:solidFill>
            <a:schemeClr val="bg1"/>
          </a:solidFill>
          <a:latin typeface="Times New Roman" pitchFamily="18" charset="0"/>
        </a:defRPr>
      </a:lvl8pPr>
      <a:lvl9pPr marL="1828800" algn="ctr" rtl="0" fontAlgn="base">
        <a:spcBef>
          <a:spcPct val="0"/>
        </a:spcBef>
        <a:spcAft>
          <a:spcPct val="0"/>
        </a:spcAft>
        <a:defRPr sz="4400" b="1">
          <a:solidFill>
            <a:schemeClr val="bg1"/>
          </a:solidFill>
          <a:latin typeface="Times New Roman" pitchFamily="18"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3200" b="1">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har char="•"/>
        <a:defRPr sz="2400" b="1">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har char="–"/>
        <a:defRPr sz="2000" b="1">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har char="»"/>
        <a:defRPr sz="2000" b="1">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har char="»"/>
        <a:defRPr sz="2000" b="1">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har char="»"/>
        <a:defRPr sz="2000" b="1">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har char="»"/>
        <a:defRPr sz="2000" b="1">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har char="»"/>
        <a:defRPr sz="2000" b="1">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558212" y="1408922"/>
            <a:ext cx="9109789" cy="1528242"/>
          </a:xfrm>
        </p:spPr>
        <p:txBody>
          <a:bodyPr/>
          <a:lstStyle/>
          <a:p>
            <a:pPr eaLnBrk="1" hangingPunct="1"/>
            <a:br>
              <a:rPr lang="en-US" altLang="en-US" sz="3600" dirty="0"/>
            </a:br>
            <a:r>
              <a:rPr lang="en-US" altLang="en-US" dirty="0"/>
              <a:t>Colorado Department of State</a:t>
            </a:r>
            <a:br>
              <a:rPr lang="en-US" altLang="en-US" sz="3600" dirty="0"/>
            </a:br>
            <a:endParaRPr lang="en-US" altLang="en-US" sz="2800" dirty="0"/>
          </a:p>
        </p:txBody>
      </p:sp>
      <p:sp>
        <p:nvSpPr>
          <p:cNvPr id="8195" name="Rectangle 3"/>
          <p:cNvSpPr>
            <a:spLocks noGrp="1" noChangeArrowheads="1"/>
          </p:cNvSpPr>
          <p:nvPr>
            <p:ph type="subTitle" idx="1"/>
          </p:nvPr>
        </p:nvSpPr>
        <p:spPr>
          <a:xfrm>
            <a:off x="2767301" y="3564458"/>
            <a:ext cx="6657398" cy="1073150"/>
          </a:xfrm>
          <a:ln>
            <a:solidFill>
              <a:srgbClr val="339966"/>
            </a:solidFill>
            <a:miter lim="800000"/>
            <a:headEnd/>
            <a:tailEnd/>
          </a:ln>
          <a:extLst>
            <a:ext uri="{909E8E84-426E-40DD-AFC4-6F175D3DCCD1}">
              <a14:hiddenFill xmlns:a14="http://schemas.microsoft.com/office/drawing/2010/main">
                <a:solidFill>
                  <a:srgbClr val="990033"/>
                </a:solidFill>
              </a14:hiddenFill>
            </a:ext>
          </a:extLst>
        </p:spPr>
        <p:txBody>
          <a:bodyPr anchor="ctr" anchorCtr="1"/>
          <a:lstStyle/>
          <a:p>
            <a:pPr eaLnBrk="1" hangingPunct="1">
              <a:defRPr/>
            </a:pPr>
            <a:r>
              <a:rPr lang="en-US" sz="2400" dirty="0"/>
              <a:t>UPU Withdrawal - Central Region Meeting </a:t>
            </a:r>
          </a:p>
          <a:p>
            <a:pPr eaLnBrk="1" hangingPunct="1">
              <a:defRPr/>
            </a:pPr>
            <a:r>
              <a:rPr lang="en-US" sz="2400" dirty="0"/>
              <a:t>August 7, 2019</a:t>
            </a:r>
          </a:p>
        </p:txBody>
      </p:sp>
      <p:sp>
        <p:nvSpPr>
          <p:cNvPr id="8207" name="Rectangle 15"/>
          <p:cNvSpPr>
            <a:spLocks noChangeArrowheads="1"/>
          </p:cNvSpPr>
          <p:nvPr/>
        </p:nvSpPr>
        <p:spPr bwMode="auto">
          <a:xfrm>
            <a:off x="3032126" y="1588"/>
            <a:ext cx="7635875" cy="1084262"/>
          </a:xfrm>
          <a:prstGeom prst="rect">
            <a:avLst/>
          </a:prstGeom>
          <a:noFill/>
          <a:ln>
            <a:noFill/>
          </a:ln>
          <a:extLst>
            <a:ext uri="{909E8E84-426E-40DD-AFC4-6F175D3DCCD1}">
              <a14:hiddenFill xmlns:a14="http://schemas.microsoft.com/office/drawing/2010/main">
                <a:solidFill>
                  <a:srgbClr val="CCFF33"/>
                </a:solidFill>
              </a14:hiddenFill>
            </a:ext>
            <a:ext uri="{91240B29-F687-4F45-9708-019B960494DF}">
              <a14:hiddenLine xmlns:a14="http://schemas.microsoft.com/office/drawing/2010/main" w="9525">
                <a:solidFill>
                  <a:srgbClr val="33CCCC"/>
                </a:solidFill>
                <a:miter lim="800000"/>
                <a:headEnd/>
                <a:tailEnd/>
              </a14:hiddenLine>
            </a:ext>
          </a:extLst>
        </p:spPr>
        <p:txBody>
          <a:bodyPr/>
          <a:lstStyle/>
          <a:p>
            <a:pPr fontAlgn="base">
              <a:spcBef>
                <a:spcPct val="0"/>
              </a:spcBef>
              <a:spcAft>
                <a:spcPct val="0"/>
              </a:spcAft>
              <a:defRPr/>
            </a:pPr>
            <a:endParaRPr lang="en-US" sz="2400">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spTree>
    <p:extLst>
      <p:ext uri="{BB962C8B-B14F-4D97-AF65-F5344CB8AC3E}">
        <p14:creationId xmlns:p14="http://schemas.microsoft.com/office/powerpoint/2010/main" val="2065051257"/>
      </p:ext>
    </p:extLst>
  </p:cSld>
  <p:clrMapOvr>
    <a:masterClrMapping/>
  </p:clrMapOvr>
  <p:transition>
    <p:pu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9799" y="358777"/>
            <a:ext cx="10350501" cy="1114425"/>
          </a:xfrm>
        </p:spPr>
        <p:txBody>
          <a:bodyPr/>
          <a:lstStyle/>
          <a:p>
            <a:r>
              <a:rPr lang="en-US" dirty="0"/>
              <a:t>U.S. Withdrawal from the UPU </a:t>
            </a:r>
          </a:p>
        </p:txBody>
      </p:sp>
      <p:sp>
        <p:nvSpPr>
          <p:cNvPr id="3" name="Content Placeholder 2"/>
          <p:cNvSpPr>
            <a:spLocks noGrp="1"/>
          </p:cNvSpPr>
          <p:nvPr>
            <p:ph idx="1"/>
          </p:nvPr>
        </p:nvSpPr>
        <p:spPr>
          <a:xfrm>
            <a:off x="927100" y="1653309"/>
            <a:ext cx="10363200" cy="4541117"/>
          </a:xfrm>
        </p:spPr>
        <p:txBody>
          <a:bodyPr/>
          <a:lstStyle/>
          <a:p>
            <a:pPr marL="0" indent="0">
              <a:buNone/>
            </a:pPr>
            <a:r>
              <a:rPr lang="en-US" sz="2000" b="0" dirty="0">
                <a:effectLst/>
              </a:rPr>
              <a:t>The Universal Postal Union (UPU) was formed in 1874 by countries agreeing to process and deliver mail regardless of origin. Virtually every country is a UPU member, including 192 of 195 United Nations countries. The three non-UPU countries are:</a:t>
            </a:r>
          </a:p>
          <a:p>
            <a:pPr marL="0" indent="0">
              <a:buNone/>
            </a:pPr>
            <a:endParaRPr lang="en-US" sz="2000" b="0" dirty="0">
              <a:effectLst/>
            </a:endParaRPr>
          </a:p>
          <a:p>
            <a:pPr marL="0" indent="0">
              <a:buNone/>
            </a:pPr>
            <a:r>
              <a:rPr lang="en-US" sz="2000" b="0" dirty="0">
                <a:effectLst/>
              </a:rPr>
              <a:t>	1. Western Sahara</a:t>
            </a:r>
          </a:p>
          <a:p>
            <a:pPr marL="0" indent="0">
              <a:buNone/>
            </a:pPr>
            <a:r>
              <a:rPr lang="en-US" sz="2000" b="0" dirty="0">
                <a:effectLst/>
              </a:rPr>
              <a:t>	2. Taiwan</a:t>
            </a:r>
          </a:p>
          <a:p>
            <a:pPr marL="0" indent="0">
              <a:buNone/>
            </a:pPr>
            <a:r>
              <a:rPr lang="en-US" sz="2000" b="0" dirty="0">
                <a:effectLst/>
              </a:rPr>
              <a:t>	3. Andorra </a:t>
            </a:r>
          </a:p>
          <a:p>
            <a:pPr marL="0" indent="0">
              <a:buNone/>
            </a:pPr>
            <a:endParaRPr lang="en-US" sz="2000" b="0" dirty="0">
              <a:effectLst/>
            </a:endParaRPr>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F2EAB85-1E62-46D3-BF19-65C2E05E3CDA}" type="slidenum">
              <a:rPr lang="en-US" altLang="en-US" smtClean="0"/>
              <a:pPr>
                <a:defRPr/>
              </a:pPr>
              <a:t>2</a:t>
            </a:fld>
            <a:endParaRPr lang="en-US" altLang="en-US"/>
          </a:p>
        </p:txBody>
      </p:sp>
    </p:spTree>
    <p:extLst>
      <p:ext uri="{BB962C8B-B14F-4D97-AF65-F5344CB8AC3E}">
        <p14:creationId xmlns:p14="http://schemas.microsoft.com/office/powerpoint/2010/main" val="2799362537"/>
      </p:ext>
    </p:extLst>
  </p:cSld>
  <p:clrMapOvr>
    <a:masterClrMapping/>
  </p:clrMapOvr>
  <p:transition>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9799" y="358777"/>
            <a:ext cx="10350501" cy="1114425"/>
          </a:xfrm>
        </p:spPr>
        <p:txBody>
          <a:bodyPr/>
          <a:lstStyle/>
          <a:p>
            <a:r>
              <a:rPr lang="en-US" dirty="0"/>
              <a:t>U.S. Withdrawal from the UPU  </a:t>
            </a:r>
          </a:p>
        </p:txBody>
      </p:sp>
      <p:sp>
        <p:nvSpPr>
          <p:cNvPr id="3" name="Content Placeholder 2"/>
          <p:cNvSpPr>
            <a:spLocks noGrp="1"/>
          </p:cNvSpPr>
          <p:nvPr>
            <p:ph idx="1"/>
          </p:nvPr>
        </p:nvSpPr>
        <p:spPr>
          <a:xfrm>
            <a:off x="927100" y="1653309"/>
            <a:ext cx="10363200" cy="4541117"/>
          </a:xfrm>
        </p:spPr>
        <p:txBody>
          <a:bodyPr/>
          <a:lstStyle/>
          <a:p>
            <a:pPr marL="0" indent="0">
              <a:buNone/>
            </a:pPr>
            <a:r>
              <a:rPr lang="en-US" sz="2000" b="0" dirty="0">
                <a:effectLst/>
              </a:rPr>
              <a:t>Country #4 on this list may soon be the United States. On October 17, 2018, President Trump gave one-year’s notice that the U.S. would pull out of the UPU. The UPU has scheduled a meeting September 23-24 in which the U.S. will officially pull out (or other). </a:t>
            </a:r>
          </a:p>
          <a:p>
            <a:pPr marL="0" indent="0">
              <a:buNone/>
            </a:pPr>
            <a:endParaRPr lang="en-US" sz="2000" b="0" dirty="0">
              <a:effectLst/>
            </a:endParaRPr>
          </a:p>
          <a:p>
            <a:pPr marL="0" indent="0">
              <a:buNone/>
            </a:pPr>
            <a:r>
              <a:rPr lang="en-US" sz="2000" b="0" dirty="0">
                <a:effectLst/>
              </a:rPr>
              <a:t>The 2019 UOCAVA mailing deadline is September 21</a:t>
            </a:r>
            <a:r>
              <a:rPr lang="en-US" sz="2000" b="0" baseline="30000" dirty="0">
                <a:effectLst/>
              </a:rPr>
              <a:t>st</a:t>
            </a:r>
            <a:r>
              <a:rPr lang="en-US" sz="2000" b="0" dirty="0">
                <a:effectLst/>
              </a:rPr>
              <a:t>. </a:t>
            </a:r>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F2EAB85-1E62-46D3-BF19-65C2E05E3CDA}" type="slidenum">
              <a:rPr lang="en-US" altLang="en-US" smtClean="0"/>
              <a:pPr>
                <a:defRPr/>
              </a:pPr>
              <a:t>3</a:t>
            </a:fld>
            <a:endParaRPr lang="en-US" altLang="en-US"/>
          </a:p>
        </p:txBody>
      </p:sp>
    </p:spTree>
    <p:extLst>
      <p:ext uri="{BB962C8B-B14F-4D97-AF65-F5344CB8AC3E}">
        <p14:creationId xmlns:p14="http://schemas.microsoft.com/office/powerpoint/2010/main" val="3223380945"/>
      </p:ext>
    </p:extLst>
  </p:cSld>
  <p:clrMapOvr>
    <a:masterClrMapping/>
  </p:clrMapOvr>
  <p:transition>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9799" y="358777"/>
            <a:ext cx="10350501" cy="1114425"/>
          </a:xfrm>
        </p:spPr>
        <p:txBody>
          <a:bodyPr/>
          <a:lstStyle/>
          <a:p>
            <a:r>
              <a:rPr lang="en-US" dirty="0"/>
              <a:t>U.S. Withdrawal from the UPU  </a:t>
            </a:r>
          </a:p>
        </p:txBody>
      </p:sp>
      <p:sp>
        <p:nvSpPr>
          <p:cNvPr id="3" name="Content Placeholder 2"/>
          <p:cNvSpPr>
            <a:spLocks noGrp="1"/>
          </p:cNvSpPr>
          <p:nvPr>
            <p:ph idx="1"/>
          </p:nvPr>
        </p:nvSpPr>
        <p:spPr>
          <a:xfrm>
            <a:off x="927100" y="1653309"/>
            <a:ext cx="10363200" cy="4541117"/>
          </a:xfrm>
        </p:spPr>
        <p:txBody>
          <a:bodyPr/>
          <a:lstStyle/>
          <a:p>
            <a:pPr marL="0" indent="0">
              <a:spcBef>
                <a:spcPts val="0"/>
              </a:spcBef>
              <a:buNone/>
            </a:pPr>
            <a:r>
              <a:rPr lang="en-US" sz="2000" b="0" dirty="0">
                <a:effectLst/>
              </a:rPr>
              <a:t>In June, the White House, U.S. Department of State, the USPS, the Military Postal Service (MPSA), and the Federal Voting Assistance Program (FVAP) began weekly meetings to discuss the potential effect on UOCAVA voters should the U.S. leave the UPU. </a:t>
            </a:r>
          </a:p>
          <a:p>
            <a:pPr marL="0" indent="0">
              <a:spcBef>
                <a:spcPts val="0"/>
              </a:spcBef>
              <a:buNone/>
            </a:pPr>
            <a:endParaRPr lang="en-US" sz="2000" b="0" dirty="0">
              <a:effectLst/>
            </a:endParaRPr>
          </a:p>
          <a:p>
            <a:pPr marL="0" indent="0">
              <a:spcBef>
                <a:spcPts val="0"/>
              </a:spcBef>
              <a:buNone/>
            </a:pPr>
            <a:r>
              <a:rPr lang="en-US" sz="2000" b="0" dirty="0">
                <a:effectLst/>
              </a:rPr>
              <a:t>In anticipation of leaving, the United States is working with friendly countries to craft bilateral agreements. However, these agreements will take time and there may be resulting confusion. </a:t>
            </a:r>
          </a:p>
          <a:p>
            <a:pPr marL="0" indent="0">
              <a:spcBef>
                <a:spcPts val="0"/>
              </a:spcBef>
              <a:buNone/>
            </a:pPr>
            <a:endParaRPr lang="en-US" sz="2000" b="0" dirty="0">
              <a:effectLst/>
            </a:endParaRPr>
          </a:p>
          <a:p>
            <a:pPr marL="0" indent="0">
              <a:spcBef>
                <a:spcPts val="0"/>
              </a:spcBef>
              <a:buNone/>
            </a:pPr>
            <a:r>
              <a:rPr lang="en-US" sz="2000" b="0" dirty="0">
                <a:effectLst/>
              </a:rPr>
              <a:t>The Feds have made no announcements about side agreements.</a:t>
            </a:r>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F2EAB85-1E62-46D3-BF19-65C2E05E3CDA}" type="slidenum">
              <a:rPr lang="en-US" altLang="en-US" smtClean="0"/>
              <a:pPr>
                <a:defRPr/>
              </a:pPr>
              <a:t>4</a:t>
            </a:fld>
            <a:endParaRPr lang="en-US" altLang="en-US"/>
          </a:p>
        </p:txBody>
      </p:sp>
    </p:spTree>
    <p:extLst>
      <p:ext uri="{BB962C8B-B14F-4D97-AF65-F5344CB8AC3E}">
        <p14:creationId xmlns:p14="http://schemas.microsoft.com/office/powerpoint/2010/main" val="3821792680"/>
      </p:ext>
    </p:extLst>
  </p:cSld>
  <p:clrMapOvr>
    <a:masterClrMapping/>
  </p:clrMapOvr>
  <p:transition>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9799" y="358777"/>
            <a:ext cx="10350501" cy="1114425"/>
          </a:xfrm>
        </p:spPr>
        <p:txBody>
          <a:bodyPr/>
          <a:lstStyle/>
          <a:p>
            <a:r>
              <a:rPr lang="en-US" dirty="0"/>
              <a:t>U.S. Withdrawal from the UPU  </a:t>
            </a:r>
          </a:p>
        </p:txBody>
      </p:sp>
      <p:sp>
        <p:nvSpPr>
          <p:cNvPr id="3" name="Content Placeholder 2"/>
          <p:cNvSpPr>
            <a:spLocks noGrp="1"/>
          </p:cNvSpPr>
          <p:nvPr>
            <p:ph idx="1"/>
          </p:nvPr>
        </p:nvSpPr>
        <p:spPr>
          <a:xfrm>
            <a:off x="927100" y="1653309"/>
            <a:ext cx="10363200" cy="4541117"/>
          </a:xfrm>
        </p:spPr>
        <p:txBody>
          <a:bodyPr/>
          <a:lstStyle/>
          <a:p>
            <a:pPr marL="0" indent="0">
              <a:spcBef>
                <a:spcPts val="0"/>
              </a:spcBef>
              <a:buNone/>
            </a:pPr>
            <a:r>
              <a:rPr lang="en-US" sz="2000" b="0" dirty="0">
                <a:effectLst/>
              </a:rPr>
              <a:t>It’s possible that UOCAVA voters from Russia, China, Iran, Palestine, and others will not receive their paper ballots. </a:t>
            </a:r>
          </a:p>
          <a:p>
            <a:pPr marL="0" indent="0">
              <a:spcBef>
                <a:spcPts val="0"/>
              </a:spcBef>
              <a:buNone/>
            </a:pPr>
            <a:endParaRPr lang="en-US" sz="2000" b="0" dirty="0">
              <a:effectLst/>
            </a:endParaRPr>
          </a:p>
          <a:p>
            <a:pPr marL="0" indent="0">
              <a:spcBef>
                <a:spcPts val="0"/>
              </a:spcBef>
              <a:buNone/>
            </a:pPr>
            <a:r>
              <a:rPr lang="en-US" sz="2000" b="0" dirty="0">
                <a:effectLst/>
              </a:rPr>
              <a:t>So, </a:t>
            </a:r>
            <a:r>
              <a:rPr lang="en-US" sz="2000" u="sng" dirty="0">
                <a:effectLst/>
              </a:rPr>
              <a:t>Colorado counties need to prepare differently </a:t>
            </a:r>
            <a:r>
              <a:rPr lang="en-US" sz="2000" b="0" dirty="0">
                <a:effectLst/>
              </a:rPr>
              <a:t>for UOCAVA voters this election. </a:t>
            </a:r>
          </a:p>
          <a:p>
            <a:pPr marL="0" indent="0">
              <a:spcBef>
                <a:spcPts val="0"/>
              </a:spcBef>
              <a:buNone/>
            </a:pPr>
            <a:endParaRPr lang="en-US" sz="2000" b="0" dirty="0">
              <a:effectLst/>
            </a:endParaRPr>
          </a:p>
          <a:p>
            <a:pPr marL="457200" indent="-457200">
              <a:spcBef>
                <a:spcPts val="0"/>
              </a:spcBef>
              <a:buAutoNum type="arabicPeriod"/>
            </a:pPr>
            <a:r>
              <a:rPr lang="en-US" sz="2000" b="0" dirty="0">
                <a:effectLst/>
              </a:rPr>
              <a:t>CDOS will create a sample communication </a:t>
            </a:r>
          </a:p>
          <a:p>
            <a:pPr marL="457200" indent="-457200">
              <a:spcBef>
                <a:spcPts val="0"/>
              </a:spcBef>
              <a:buAutoNum type="arabicPeriod"/>
            </a:pPr>
            <a:r>
              <a:rPr lang="en-US" sz="2000" b="0" dirty="0">
                <a:effectLst/>
              </a:rPr>
              <a:t>This communication should alert UOCAVA voters to the UPU issue, and encourage those in remote/hostile areas to sign up for remote ballot delivery </a:t>
            </a:r>
          </a:p>
          <a:p>
            <a:pPr marL="457200" indent="-457200">
              <a:spcBef>
                <a:spcPts val="0"/>
              </a:spcBef>
              <a:buAutoNum type="arabicPeriod"/>
            </a:pPr>
            <a:r>
              <a:rPr lang="en-US" sz="2000" b="0" dirty="0">
                <a:effectLst/>
              </a:rPr>
              <a:t>This communication should also request updated contact information from all voters, especially those without email addresses</a:t>
            </a:r>
          </a:p>
          <a:p>
            <a:pPr marL="457200" indent="-457200">
              <a:spcBef>
                <a:spcPts val="0"/>
              </a:spcBef>
              <a:buAutoNum type="arabicPeriod"/>
            </a:pPr>
            <a:r>
              <a:rPr lang="en-US" sz="2000" b="0" dirty="0">
                <a:effectLst/>
              </a:rPr>
              <a:t>If necessary, reach out directly (phone calls, etc.) to get email addresses </a:t>
            </a:r>
          </a:p>
          <a:p>
            <a:pPr marL="457200" indent="-457200">
              <a:spcBef>
                <a:spcPts val="0"/>
              </a:spcBef>
              <a:buAutoNum type="arabicPeriod"/>
            </a:pPr>
            <a:endParaRPr lang="en-US" sz="2000" b="0" dirty="0">
              <a:effectLst/>
            </a:endParaRPr>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F2EAB85-1E62-46D3-BF19-65C2E05E3CDA}" type="slidenum">
              <a:rPr lang="en-US" altLang="en-US" smtClean="0"/>
              <a:pPr>
                <a:defRPr/>
              </a:pPr>
              <a:t>5</a:t>
            </a:fld>
            <a:endParaRPr lang="en-US" altLang="en-US"/>
          </a:p>
        </p:txBody>
      </p:sp>
    </p:spTree>
    <p:extLst>
      <p:ext uri="{BB962C8B-B14F-4D97-AF65-F5344CB8AC3E}">
        <p14:creationId xmlns:p14="http://schemas.microsoft.com/office/powerpoint/2010/main" val="1703219753"/>
      </p:ext>
    </p:extLst>
  </p:cSld>
  <p:clrMapOvr>
    <a:masterClrMapping/>
  </p:clrMapOvr>
  <p:transition>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9799" y="358777"/>
            <a:ext cx="10350501" cy="1114425"/>
          </a:xfrm>
        </p:spPr>
        <p:txBody>
          <a:bodyPr/>
          <a:lstStyle/>
          <a:p>
            <a:r>
              <a:rPr lang="en-US" dirty="0"/>
              <a:t>U.S. Withdrawal from the UPU  </a:t>
            </a:r>
          </a:p>
        </p:txBody>
      </p:sp>
      <p:sp>
        <p:nvSpPr>
          <p:cNvPr id="3" name="Content Placeholder 2"/>
          <p:cNvSpPr>
            <a:spLocks noGrp="1"/>
          </p:cNvSpPr>
          <p:nvPr>
            <p:ph idx="1"/>
          </p:nvPr>
        </p:nvSpPr>
        <p:spPr>
          <a:xfrm>
            <a:off x="927100" y="1653309"/>
            <a:ext cx="10363200" cy="4541117"/>
          </a:xfrm>
        </p:spPr>
        <p:txBody>
          <a:bodyPr/>
          <a:lstStyle/>
          <a:p>
            <a:pPr marL="0" indent="0">
              <a:spcBef>
                <a:spcPts val="0"/>
              </a:spcBef>
              <a:buNone/>
            </a:pPr>
            <a:r>
              <a:rPr lang="en-US" sz="2000" b="0" dirty="0">
                <a:effectLst/>
              </a:rPr>
              <a:t>Things CDOS is doing:</a:t>
            </a:r>
          </a:p>
          <a:p>
            <a:pPr marL="0" indent="0">
              <a:spcBef>
                <a:spcPts val="0"/>
              </a:spcBef>
              <a:buNone/>
            </a:pPr>
            <a:endParaRPr lang="en-US" sz="2000" b="0" dirty="0">
              <a:effectLst/>
            </a:endParaRPr>
          </a:p>
          <a:p>
            <a:pPr marL="457200" indent="-457200">
              <a:spcBef>
                <a:spcPts val="0"/>
              </a:spcBef>
              <a:buAutoNum type="arabicPeriod"/>
            </a:pPr>
            <a:r>
              <a:rPr lang="en-US" sz="2000" b="0" dirty="0">
                <a:effectLst/>
              </a:rPr>
              <a:t>Create a sample communication materials for the counties </a:t>
            </a:r>
          </a:p>
          <a:p>
            <a:pPr marL="457200" indent="-457200">
              <a:spcBef>
                <a:spcPts val="0"/>
              </a:spcBef>
              <a:buFont typeface="Wingdings" panose="05000000000000000000" pitchFamily="2" charset="2"/>
              <a:buAutoNum type="arabicPeriod"/>
            </a:pPr>
            <a:r>
              <a:rPr lang="en-US" sz="2000" b="0" dirty="0">
                <a:effectLst/>
              </a:rPr>
              <a:t>Finalize contract with Democracy Live</a:t>
            </a:r>
          </a:p>
          <a:p>
            <a:pPr marL="457200" indent="-457200">
              <a:spcBef>
                <a:spcPts val="0"/>
              </a:spcBef>
              <a:buAutoNum type="arabicPeriod"/>
            </a:pPr>
            <a:r>
              <a:rPr lang="en-US" sz="2000" b="0" dirty="0">
                <a:effectLst/>
              </a:rPr>
              <a:t>Provide lists of UOCAVA voters with and without (738) email addresses</a:t>
            </a:r>
          </a:p>
          <a:p>
            <a:pPr marL="457200" indent="-457200">
              <a:spcBef>
                <a:spcPts val="0"/>
              </a:spcBef>
              <a:buAutoNum type="arabicPeriod"/>
            </a:pPr>
            <a:r>
              <a:rPr lang="en-US" sz="2000" b="0" dirty="0">
                <a:effectLst/>
              </a:rPr>
              <a:t>Confirm/test new system can handle in excess of 28,000 voters </a:t>
            </a:r>
          </a:p>
          <a:p>
            <a:pPr marL="457200" indent="-457200">
              <a:spcBef>
                <a:spcPts val="0"/>
              </a:spcBef>
              <a:buAutoNum type="arabicPeriod"/>
            </a:pPr>
            <a:r>
              <a:rPr lang="en-US" sz="2000" b="0" dirty="0">
                <a:effectLst/>
              </a:rPr>
              <a:t>Updating and testing Secure Ballot Return (SBR)</a:t>
            </a:r>
          </a:p>
          <a:p>
            <a:pPr marL="457200" indent="-457200">
              <a:spcBef>
                <a:spcPts val="0"/>
              </a:spcBef>
              <a:buFont typeface="Wingdings" panose="05000000000000000000" pitchFamily="2" charset="2"/>
              <a:buAutoNum type="arabicPeriod"/>
            </a:pPr>
            <a:r>
              <a:rPr lang="en-US" sz="2000" b="0" dirty="0">
                <a:effectLst/>
              </a:rPr>
              <a:t>Optimize access for voters in China, Russia, and other difficult countries</a:t>
            </a:r>
          </a:p>
          <a:p>
            <a:pPr marL="457200" indent="-457200">
              <a:spcBef>
                <a:spcPts val="0"/>
              </a:spcBef>
              <a:buAutoNum type="arabicPeriod"/>
            </a:pPr>
            <a:r>
              <a:rPr lang="en-US" sz="2000" b="0" dirty="0">
                <a:effectLst/>
              </a:rPr>
              <a:t>Coordinate with national UOCAVA agencies/advocacy organizations </a:t>
            </a:r>
          </a:p>
          <a:p>
            <a:pPr marL="0" indent="0">
              <a:spcBef>
                <a:spcPts val="0"/>
              </a:spcBef>
              <a:buNone/>
            </a:pPr>
            <a:endParaRPr lang="en-US" sz="2000" b="0" dirty="0">
              <a:effectLst/>
            </a:endParaRPr>
          </a:p>
          <a:p>
            <a:pPr marL="0" indent="0">
              <a:spcBef>
                <a:spcPts val="0"/>
              </a:spcBef>
              <a:buNone/>
            </a:pPr>
            <a:endParaRPr lang="en-US" sz="2000" b="0" dirty="0">
              <a:effectLst/>
            </a:endParaRPr>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F2EAB85-1E62-46D3-BF19-65C2E05E3CDA}" type="slidenum">
              <a:rPr lang="en-US" altLang="en-US" smtClean="0"/>
              <a:pPr>
                <a:defRPr/>
              </a:pPr>
              <a:t>6</a:t>
            </a:fld>
            <a:endParaRPr lang="en-US" altLang="en-US"/>
          </a:p>
        </p:txBody>
      </p:sp>
    </p:spTree>
    <p:extLst>
      <p:ext uri="{BB962C8B-B14F-4D97-AF65-F5344CB8AC3E}">
        <p14:creationId xmlns:p14="http://schemas.microsoft.com/office/powerpoint/2010/main" val="2730697952"/>
      </p:ext>
    </p:extLst>
  </p:cSld>
  <p:clrMapOvr>
    <a:masterClrMapping/>
  </p:clrMapOvr>
  <p:transition>
    <p:pu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9799" y="358777"/>
            <a:ext cx="10350501" cy="1114425"/>
          </a:xfrm>
        </p:spPr>
        <p:txBody>
          <a:bodyPr/>
          <a:lstStyle/>
          <a:p>
            <a:r>
              <a:rPr lang="en-US" dirty="0"/>
              <a:t>U.S. Withdrawal from the UPU  </a:t>
            </a:r>
          </a:p>
        </p:txBody>
      </p:sp>
      <p:sp>
        <p:nvSpPr>
          <p:cNvPr id="3" name="Content Placeholder 2"/>
          <p:cNvSpPr>
            <a:spLocks noGrp="1"/>
          </p:cNvSpPr>
          <p:nvPr>
            <p:ph idx="1"/>
          </p:nvPr>
        </p:nvSpPr>
        <p:spPr>
          <a:xfrm>
            <a:off x="927100" y="1653309"/>
            <a:ext cx="10363200" cy="4541117"/>
          </a:xfrm>
        </p:spPr>
        <p:txBody>
          <a:bodyPr/>
          <a:lstStyle/>
          <a:p>
            <a:pPr marL="0" indent="0">
              <a:spcBef>
                <a:spcPts val="0"/>
              </a:spcBef>
              <a:buNone/>
            </a:pPr>
            <a:r>
              <a:rPr lang="en-US" sz="2000" b="0" dirty="0">
                <a:effectLst/>
              </a:rPr>
              <a:t>We don’t expect to know much until the UPU Extraordinary Congress meeting September 23-24 – a couple of days after the UOCAVA deadline</a:t>
            </a:r>
            <a:r>
              <a:rPr lang="en-US" sz="2000" b="0">
                <a:effectLst/>
              </a:rPr>
              <a:t>. </a:t>
            </a:r>
            <a:endParaRPr lang="en-US" sz="2000" b="0" dirty="0">
              <a:effectLst/>
            </a:endParaRPr>
          </a:p>
          <a:p>
            <a:pPr marL="0" indent="0">
              <a:spcBef>
                <a:spcPts val="0"/>
              </a:spcBef>
              <a:buNone/>
            </a:pPr>
            <a:endParaRPr lang="en-US" sz="2000" b="0" dirty="0">
              <a:effectLst/>
            </a:endParaRPr>
          </a:p>
          <a:p>
            <a:pPr marL="0" indent="0">
              <a:spcBef>
                <a:spcPts val="0"/>
              </a:spcBef>
              <a:buNone/>
            </a:pPr>
            <a:r>
              <a:rPr lang="en-US" sz="2000" b="0" dirty="0">
                <a:effectLst/>
              </a:rPr>
              <a:t>Representatives from the USPS, US Department of State, and FVAP at NASED’s summer meeting stated that it’s better than 50/50 we will leave the UPU.</a:t>
            </a:r>
          </a:p>
          <a:p>
            <a:pPr marL="457200" indent="-457200">
              <a:spcBef>
                <a:spcPts val="0"/>
              </a:spcBef>
              <a:buAutoNum type="arabicPeriod"/>
            </a:pPr>
            <a:endParaRPr lang="en-US" sz="2000" b="0" dirty="0">
              <a:effectLst/>
            </a:endParaRPr>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F2EAB85-1E62-46D3-BF19-65C2E05E3CDA}" type="slidenum">
              <a:rPr lang="en-US" altLang="en-US" smtClean="0"/>
              <a:pPr>
                <a:defRPr/>
              </a:pPr>
              <a:t>7</a:t>
            </a:fld>
            <a:endParaRPr lang="en-US" altLang="en-US"/>
          </a:p>
        </p:txBody>
      </p:sp>
    </p:spTree>
    <p:extLst>
      <p:ext uri="{BB962C8B-B14F-4D97-AF65-F5344CB8AC3E}">
        <p14:creationId xmlns:p14="http://schemas.microsoft.com/office/powerpoint/2010/main" val="3645324201"/>
      </p:ext>
    </p:extLst>
  </p:cSld>
  <p:clrMapOvr>
    <a:masterClrMapping/>
  </p:clrMapOvr>
  <p:transition>
    <p:push/>
  </p:transition>
</p:sld>
</file>

<file path=ppt/theme/theme1.xml><?xml version="1.0" encoding="utf-8"?>
<a:theme xmlns:a="http://schemas.openxmlformats.org/drawingml/2006/main" name="Default Design">
  <a:themeElements>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Default Design">
      <a:majorFont>
        <a:latin typeface="Times New Roman"/>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970E03"/>
        </a:solidFill>
        <a:ln>
          <a:noFill/>
        </a:ln>
        <a:effectLst/>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rgbClr val="970E03"/>
        </a:solidFill>
        <a:ln>
          <a:noFill/>
        </a:ln>
        <a:effectLst/>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4767</TotalTime>
  <Words>509</Words>
  <Application>Microsoft Office PowerPoint</Application>
  <PresentationFormat>Widescreen</PresentationFormat>
  <Paragraphs>50</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Tahoma</vt:lpstr>
      <vt:lpstr>Times New Roman</vt:lpstr>
      <vt:lpstr>Wingdings</vt:lpstr>
      <vt:lpstr>Default Design</vt:lpstr>
      <vt:lpstr> Colorado Department of State </vt:lpstr>
      <vt:lpstr>U.S. Withdrawal from the UPU </vt:lpstr>
      <vt:lpstr>U.S. Withdrawal from the UPU  </vt:lpstr>
      <vt:lpstr>U.S. Withdrawal from the UPU  </vt:lpstr>
      <vt:lpstr>U.S. Withdrawal from the UPU  </vt:lpstr>
      <vt:lpstr>U.S. Withdrawal from the UPU  </vt:lpstr>
      <vt:lpstr>U.S. Withdrawal from the UPU  </vt:lpstr>
    </vt:vector>
  </TitlesOfParts>
  <Company>CDOS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Judd Choate</dc:creator>
  <cp:lastModifiedBy>Judd Choate</cp:lastModifiedBy>
  <cp:revision>56</cp:revision>
  <dcterms:created xsi:type="dcterms:W3CDTF">2018-07-03T22:28:41Z</dcterms:created>
  <dcterms:modified xsi:type="dcterms:W3CDTF">2019-08-19T15:12:19Z</dcterms:modified>
</cp:coreProperties>
</file>