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1948764597" r:id="rId3"/>
    <p:sldId id="314" r:id="rId4"/>
    <p:sldId id="1948764613" r:id="rId5"/>
    <p:sldId id="1948764615" r:id="rId6"/>
    <p:sldId id="1948764614" r:id="rId7"/>
    <p:sldId id="1948764617" r:id="rId8"/>
    <p:sldId id="1948764619" r:id="rId9"/>
    <p:sldId id="1948764620" r:id="rId10"/>
    <p:sldId id="1948764612" r:id="rId11"/>
    <p:sldId id="1948764608" r:id="rId12"/>
    <p:sldId id="1948764609" r:id="rId13"/>
    <p:sldId id="1948764607" r:id="rId14"/>
    <p:sldId id="1948764610" r:id="rId15"/>
    <p:sldId id="1948764616" r:id="rId16"/>
    <p:sldId id="19487646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0.28599999999999998</c:v>
                </c:pt>
                <c:pt idx="1">
                  <c:v>0.255</c:v>
                </c:pt>
                <c:pt idx="2">
                  <c:v>0.441</c:v>
                </c:pt>
                <c:pt idx="3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F-43EC-B01C-E711940AB8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0.31</c:v>
                </c:pt>
                <c:pt idx="1">
                  <c:v>0.28599999999999998</c:v>
                </c:pt>
                <c:pt idx="2">
                  <c:v>0.38800000000000001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F-43EC-B01C-E711940AB8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0.32900000000000001</c:v>
                </c:pt>
                <c:pt idx="1">
                  <c:v>0.315</c:v>
                </c:pt>
                <c:pt idx="2">
                  <c:v>0.34</c:v>
                </c:pt>
                <c:pt idx="3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7F-43EC-B01C-E711940AB8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0">
                  <c:v>0.32800000000000001</c:v>
                </c:pt>
                <c:pt idx="1">
                  <c:v>0.33800000000000002</c:v>
                </c:pt>
                <c:pt idx="2">
                  <c:v>0.33200000000000002</c:v>
                </c:pt>
                <c:pt idx="3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7F-43EC-B01C-E711940AB83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Democrats</c:v>
                </c:pt>
                <c:pt idx="1">
                  <c:v>Republicans</c:v>
                </c:pt>
                <c:pt idx="2">
                  <c:v>Unaffiliated</c:v>
                </c:pt>
                <c:pt idx="3">
                  <c:v>Other</c:v>
                </c:pt>
              </c:strCache>
            </c:strRef>
          </c:cat>
          <c:val>
            <c:numRef>
              <c:f>Sheet1!$F$2:$F$5</c:f>
              <c:numCache>
                <c:formatCode>0.00%</c:formatCode>
                <c:ptCount val="4"/>
                <c:pt idx="0">
                  <c:v>0.32</c:v>
                </c:pt>
                <c:pt idx="1">
                  <c:v>0.373</c:v>
                </c:pt>
                <c:pt idx="2">
                  <c:v>0.29299999999999998</c:v>
                </c:pt>
                <c:pt idx="3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C-4703-B882-6CA3970740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6319824"/>
        <c:axId val="791242480"/>
      </c:barChart>
      <c:catAx>
        <c:axId val="78631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1242480"/>
        <c:crosses val="autoZero"/>
        <c:auto val="1"/>
        <c:lblAlgn val="ctr"/>
        <c:lblOffset val="100"/>
        <c:noMultiLvlLbl val="0"/>
      </c:catAx>
      <c:valAx>
        <c:axId val="79124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631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78216997286712"/>
          <c:y val="0.91129611983215475"/>
          <c:w val="0.45494318498168651"/>
          <c:h val="7.1718742163598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19989349157442"/>
          <c:y val="1.9011420090005778E-2"/>
          <c:w val="0.8365150823538362"/>
          <c:h val="0.631623663474052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Sheet1!$A$13:$A$20</c:f>
              <c:strCache>
                <c:ptCount val="8"/>
                <c:pt idx="0">
                  <c:v>6.20.22</c:v>
                </c:pt>
                <c:pt idx="1">
                  <c:v>6.21.22</c:v>
                </c:pt>
                <c:pt idx="2">
                  <c:v>6.22.22</c:v>
                </c:pt>
                <c:pt idx="3">
                  <c:v>6.23.22</c:v>
                </c:pt>
                <c:pt idx="4">
                  <c:v>6.24.22</c:v>
                </c:pt>
                <c:pt idx="5">
                  <c:v>6.25.22</c:v>
                </c:pt>
                <c:pt idx="6">
                  <c:v>6.27.22</c:v>
                </c:pt>
                <c:pt idx="7">
                  <c:v>6.28.22</c:v>
                </c:pt>
              </c:strCache>
            </c:strRef>
          </c:cat>
          <c:val>
            <c:numRef>
              <c:f>Sheet1!$B$13:$B$20</c:f>
              <c:numCache>
                <c:formatCode>#,##0_);\(#,##0\)</c:formatCode>
                <c:ptCount val="8"/>
                <c:pt idx="0">
                  <c:v>4</c:v>
                </c:pt>
                <c:pt idx="1">
                  <c:v>15</c:v>
                </c:pt>
                <c:pt idx="2">
                  <c:v>8</c:v>
                </c:pt>
                <c:pt idx="3">
                  <c:v>7</c:v>
                </c:pt>
                <c:pt idx="4">
                  <c:v>9</c:v>
                </c:pt>
                <c:pt idx="5">
                  <c:v>6</c:v>
                </c:pt>
                <c:pt idx="6">
                  <c:v>38</c:v>
                </c:pt>
                <c:pt idx="7">
                  <c:v>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2B-435C-A9C3-DB643F0395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Update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Sheet1!$A$13:$A$20</c:f>
              <c:strCache>
                <c:ptCount val="8"/>
                <c:pt idx="0">
                  <c:v>6.20.22</c:v>
                </c:pt>
                <c:pt idx="1">
                  <c:v>6.21.22</c:v>
                </c:pt>
                <c:pt idx="2">
                  <c:v>6.22.22</c:v>
                </c:pt>
                <c:pt idx="3">
                  <c:v>6.23.22</c:v>
                </c:pt>
                <c:pt idx="4">
                  <c:v>6.24.22</c:v>
                </c:pt>
                <c:pt idx="5">
                  <c:v>6.25.22</c:v>
                </c:pt>
                <c:pt idx="6">
                  <c:v>6.27.22</c:v>
                </c:pt>
                <c:pt idx="7">
                  <c:v>6.28.22</c:v>
                </c:pt>
              </c:strCache>
            </c:strRef>
          </c:cat>
          <c:val>
            <c:numRef>
              <c:f>Sheet1!$C$13:$C$20</c:f>
              <c:numCache>
                <c:formatCode>#,##0_);\(#,##0\)</c:formatCode>
                <c:ptCount val="8"/>
                <c:pt idx="0">
                  <c:v>38</c:v>
                </c:pt>
                <c:pt idx="1">
                  <c:v>45</c:v>
                </c:pt>
                <c:pt idx="2">
                  <c:v>42</c:v>
                </c:pt>
                <c:pt idx="3">
                  <c:v>52</c:v>
                </c:pt>
                <c:pt idx="4">
                  <c:v>61</c:v>
                </c:pt>
                <c:pt idx="5">
                  <c:v>34</c:v>
                </c:pt>
                <c:pt idx="6">
                  <c:v>279</c:v>
                </c:pt>
                <c:pt idx="7">
                  <c:v>1618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2B-435C-A9C3-DB643F0395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In-Person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Sheet1!$A$13:$A$20</c:f>
              <c:strCache>
                <c:ptCount val="8"/>
                <c:pt idx="0">
                  <c:v>6.20.22</c:v>
                </c:pt>
                <c:pt idx="1">
                  <c:v>6.21.22</c:v>
                </c:pt>
                <c:pt idx="2">
                  <c:v>6.22.22</c:v>
                </c:pt>
                <c:pt idx="3">
                  <c:v>6.23.22</c:v>
                </c:pt>
                <c:pt idx="4">
                  <c:v>6.24.22</c:v>
                </c:pt>
                <c:pt idx="5">
                  <c:v>6.25.22</c:v>
                </c:pt>
                <c:pt idx="6">
                  <c:v>6.27.22</c:v>
                </c:pt>
                <c:pt idx="7">
                  <c:v>6.28.22</c:v>
                </c:pt>
              </c:strCache>
            </c:strRef>
          </c:cat>
          <c:val>
            <c:numRef>
              <c:f>Sheet1!$D$13:$D$20</c:f>
              <c:numCache>
                <c:formatCode>#,##0_);\(#,##0\)</c:formatCode>
                <c:ptCount val="8"/>
                <c:pt idx="0">
                  <c:v>234</c:v>
                </c:pt>
                <c:pt idx="1">
                  <c:v>270</c:v>
                </c:pt>
                <c:pt idx="2">
                  <c:v>275</c:v>
                </c:pt>
                <c:pt idx="3">
                  <c:v>304</c:v>
                </c:pt>
                <c:pt idx="4">
                  <c:v>426</c:v>
                </c:pt>
                <c:pt idx="5">
                  <c:v>211</c:v>
                </c:pt>
                <c:pt idx="6">
                  <c:v>1359</c:v>
                </c:pt>
                <c:pt idx="7">
                  <c:v>9400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2B-435C-A9C3-DB643F0395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Sheet1!$A$13:$A$20</c:f>
              <c:strCache>
                <c:ptCount val="8"/>
                <c:pt idx="0">
                  <c:v>6.20.22</c:v>
                </c:pt>
                <c:pt idx="1">
                  <c:v>6.21.22</c:v>
                </c:pt>
                <c:pt idx="2">
                  <c:v>6.22.22</c:v>
                </c:pt>
                <c:pt idx="3">
                  <c:v>6.23.22</c:v>
                </c:pt>
                <c:pt idx="4">
                  <c:v>6.24.22</c:v>
                </c:pt>
                <c:pt idx="5">
                  <c:v>6.25.22</c:v>
                </c:pt>
                <c:pt idx="6">
                  <c:v>6.27.22</c:v>
                </c:pt>
                <c:pt idx="7">
                  <c:v>6.28.22</c:v>
                </c:pt>
              </c:strCache>
            </c:strRef>
          </c:cat>
          <c:val>
            <c:numRef>
              <c:f>Sheet1!$E$13:$E$20</c:f>
              <c:numCache>
                <c:formatCode>#,##0</c:formatCode>
                <c:ptCount val="8"/>
                <c:pt idx="0">
                  <c:v>276</c:v>
                </c:pt>
                <c:pt idx="1">
                  <c:v>330</c:v>
                </c:pt>
                <c:pt idx="2">
                  <c:v>325</c:v>
                </c:pt>
                <c:pt idx="3">
                  <c:v>363</c:v>
                </c:pt>
                <c:pt idx="4">
                  <c:v>496</c:v>
                </c:pt>
                <c:pt idx="5">
                  <c:v>251</c:v>
                </c:pt>
                <c:pt idx="6">
                  <c:v>1676</c:v>
                </c:pt>
                <c:pt idx="7">
                  <c:v>11252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2B-435C-A9C3-DB643F039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752576"/>
        <c:axId val="212752160"/>
      </c:lineChart>
      <c:catAx>
        <c:axId val="212752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752160"/>
        <c:crosses val="autoZero"/>
        <c:auto val="1"/>
        <c:lblAlgn val="ctr"/>
        <c:lblOffset val="100"/>
        <c:noMultiLvlLbl val="1"/>
      </c:catAx>
      <c:valAx>
        <c:axId val="21275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Transactions</a:t>
                </a:r>
              </a:p>
            </c:rich>
          </c:tx>
          <c:layout>
            <c:manualLayout>
              <c:xMode val="edge"/>
              <c:yMode val="edge"/>
              <c:x val="5.4505401498725702E-2"/>
              <c:y val="0.2353904305559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52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Method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E8-4389-A8FC-EF902E807EF9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E8-4389-A8FC-EF902E807EF9}"/>
              </c:ext>
            </c:extLst>
          </c:dPt>
          <c:dLbls>
            <c:dLbl>
              <c:idx val="0"/>
              <c:layout>
                <c:manualLayout>
                  <c:x val="-0.11002239529841379"/>
                  <c:y val="8.1670741275442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E8-4389-A8FC-EF902E807EF9}"/>
                </c:ext>
              </c:extLst>
            </c:dLbl>
            <c:dLbl>
              <c:idx val="1"/>
              <c:layout>
                <c:manualLayout>
                  <c:x val="0.10633591996652593"/>
                  <c:y val="-0.106810594810148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E8-4389-A8FC-EF902E807E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Ballot Marking Device</c:v>
                </c:pt>
                <c:pt idx="1">
                  <c:v>Paper Ballot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5684</c:v>
                </c:pt>
                <c:pt idx="1">
                  <c:v>9337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8-4389-A8FC-EF902E807E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695357373806539"/>
          <c:y val="0.36821915466001492"/>
          <c:w val="0.20401546274107041"/>
          <c:h val="0.231926823427644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0.08424</cdr:x>
      <cdr:y>0.24371</cdr:y>
    </cdr:from>
    <cdr:to>
      <cdr:x>0.24547</cdr:x>
      <cdr:y>0.55892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708CF9B-09FF-A4CA-A322-41EB2CE14EC9}"/>
            </a:ext>
          </a:extLst>
        </cdr:cNvPr>
        <cdr:cNvSpPr txBox="1"/>
      </cdr:nvSpPr>
      <cdr:spPr>
        <a:xfrm xmlns:a="http://schemas.openxmlformats.org/drawingml/2006/main">
          <a:off x="885825" y="1060449"/>
          <a:ext cx="1695450" cy="137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15,021 voters cast a ballot at a VSPC. Just less than two-thirds chose a paper ballot. </a:t>
          </a:r>
        </a:p>
      </cdr:txBody>
    </cdr:sp>
  </cdr:relSizeAnchor>
  <cdr:relSizeAnchor xmlns:cdr="http://schemas.openxmlformats.org/drawingml/2006/chartDrawing">
    <cdr:from>
      <cdr:x>0.45018</cdr:x>
      <cdr:y>0.86319</cdr:y>
    </cdr:from>
    <cdr:to>
      <cdr:x>0.55435</cdr:x>
      <cdr:y>0.94418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4016332-FA65-EA8B-715A-0FBCA590A199}"/>
            </a:ext>
          </a:extLst>
        </cdr:cNvPr>
        <cdr:cNvSpPr txBox="1"/>
      </cdr:nvSpPr>
      <cdr:spPr>
        <a:xfrm xmlns:a="http://schemas.openxmlformats.org/drawingml/2006/main">
          <a:off x="4733924" y="3756025"/>
          <a:ext cx="109537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N = 15,021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05B2F-BE4A-441B-9382-EEDD04444E5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759AB-89E7-4EAB-A806-B5AD9002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1pPr>
            <a:lvl2pPr marL="739775" indent="-28416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3pPr>
            <a:lvl4pPr marL="1595438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4pPr>
            <a:lvl5pPr marL="2051050" indent="-227013" defTabSz="928688">
              <a:spcBef>
                <a:spcPct val="30000"/>
              </a:spcBef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5pPr>
            <a:lvl6pPr marL="25082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6pPr>
            <a:lvl7pPr marL="29654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7pPr>
            <a:lvl8pPr marL="34226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8pPr>
            <a:lvl9pPr marL="38798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rgbClr val="333333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B57DF6-5261-4734-B40C-E8A9B1DC6381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ERIC - Electronic Registration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79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FAE6-FB89-480F-BEDB-04F6FFB24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DB3B7-8F08-465A-A6E2-075B65ACD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F137C-0E71-4B3F-8459-3FEE5D28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ADBF-70D7-425B-8FA3-65A730DE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CC607-293A-48C8-BA8B-27A695A5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B5D5-826E-4D12-9217-101B9BB2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6C910-A08A-46A1-A60B-9D50C8EE6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879AA-E4DC-4D70-AA98-9F01EEE8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FCE7A-D2D8-42DA-AE78-1B2DF40B6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FFA23-1A0D-48B0-AD23-A2460EBD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64E737-7773-4C69-AF27-A7B22A34A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7EC4F-8C41-4F03-AF0A-616D3C35C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45007-9EFB-449E-A433-C2FB840C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870E0-728D-4FF8-BE20-21642C00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C773A-476B-48BF-BAA9-B2593947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2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8F59-E825-4859-B5CC-923128EA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7E66-84C4-4238-AE10-4719807B3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66BA6-A451-432F-BAEA-56C14196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B43C1-6C02-43BF-B048-71DD555B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3F772-5FE9-42F7-9217-F007CD5D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5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F6BD-9895-49C6-9AD6-F184D66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73656-CD65-4C0B-8D01-9BDC2FD8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87CFE-F0AC-4BDD-88DB-4C41C79E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BEA61-317F-4178-BB0E-4F7BCEBD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3B1DF-F564-4669-BCB6-CDB9B5BF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1BE3-72BC-44D4-A0F4-DD258F50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C9DFE-1759-4E08-BEC3-7D2A1E93B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715BB-4411-4F9A-98EC-16997E2BC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800B3-ECB5-4506-834C-F9AD21CE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1E2B0-3FA7-4D1E-9C3D-05E457AB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A7AAE-2829-4DC7-89D7-B26EF1BE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623B9-1981-4A69-85E6-488A7B02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72D17-46C3-487B-8702-232386EFA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DEEF8-CC35-452D-A0DF-FA4319796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0748C-600C-4382-B448-6D149503C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7AEF8-4578-482F-9383-C703B1E73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6EAD6-D488-4C8F-A2A7-E244F79A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97302-6FDD-4479-8158-56DD871D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59E83-A7FF-4FB2-8E1B-2D2E79E3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4AB6-E93B-4454-B404-8012E142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0B09C-DA62-4600-B4E7-9F80A608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F639-DD2C-4048-8315-1495D0F7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DDA88-5157-41CC-9AFC-107CA537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79B54-EB8E-420E-8571-51DA16C9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D2FA6-FF5E-44CD-8C44-019DA51F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4CEC4-3C39-47CA-89D5-E9FDEB3B0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4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EEE5-7DF2-4971-A9BF-672CFE74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FD0B9-4EEC-40AF-BA57-085BD388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68C45-E6B7-4145-B23D-6C2B79FD1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635E6-6781-43CD-9BA3-7A273BE4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D1048-EB31-4F68-8D3E-B4EE3A7B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C3D15-C60F-4EBF-B6EE-B032153E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88EF-0C99-4A2A-83EA-2AC49871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2A666-7DF7-4F1F-8AF2-24E734CAB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C20CC-8296-4B82-B14E-CEDBD3A73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2A8C1-4E6B-4291-9B41-3D91B08D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6069A-CD7E-4F08-B9DD-050EFC81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1A938-0300-46FA-9BED-113E7CBB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304B8-DE0C-4071-B5D4-30031239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3A6FD-7122-4A32-8BEF-6989F7BE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05D8-DAA5-479A-8B96-13FDCC5E8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F129-1CEC-40FA-AA5A-25F7F1445841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BF00-27FE-445C-A689-BBBCA0E9B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828DB-B425-4E7F-947A-4BBAD6EC3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9337-E624-42A4-B98A-FD5CD20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33045"/>
            <a:ext cx="7772400" cy="1076325"/>
          </a:xfrm>
          <a:solidFill>
            <a:srgbClr val="235889"/>
          </a:solidFill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</a:rPr>
              <a:t>Colorado Department of State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Judd Choate, </a:t>
            </a:r>
            <a:r>
              <a:rPr lang="en-US" altLang="en-US" sz="2000" dirty="0">
                <a:solidFill>
                  <a:schemeClr val="bg1"/>
                </a:solidFill>
              </a:rPr>
              <a:t>State Election Director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27186" y="3608567"/>
            <a:ext cx="7365304" cy="1073150"/>
          </a:xfrm>
          <a:ln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</a:extLst>
        </p:spPr>
        <p:txBody>
          <a:bodyPr anchor="ctr" anchorCtr="1">
            <a:normAutofit/>
          </a:bodyPr>
          <a:lstStyle/>
          <a:p>
            <a:pPr eaLnBrk="1" hangingPunct="1"/>
            <a:r>
              <a:rPr lang="en-US" altLang="en-US" u="sng" dirty="0"/>
              <a:t>BEAC Meeting: Colorado’s 2022 Primary Election</a:t>
            </a:r>
          </a:p>
          <a:p>
            <a:pPr eaLnBrk="1" hangingPunct="1"/>
            <a:r>
              <a:rPr lang="en-US" altLang="en-US" sz="1800" dirty="0"/>
              <a:t>August 18, 2022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32126" y="1588"/>
            <a:ext cx="763587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AA21F1-968E-42F0-8E63-52BF5FC5787E}"/>
              </a:ext>
            </a:extLst>
          </p:cNvPr>
          <p:cNvSpPr txBox="1"/>
          <p:nvPr/>
        </p:nvSpPr>
        <p:spPr>
          <a:xfrm>
            <a:off x="4497340" y="5006743"/>
            <a:ext cx="3024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303-869-4927</a:t>
            </a:r>
          </a:p>
          <a:p>
            <a:pPr algn="ctr"/>
            <a:r>
              <a:rPr lang="en-US" dirty="0"/>
              <a:t>judd.choate@coloradosos.gov</a:t>
            </a:r>
          </a:p>
        </p:txBody>
      </p:sp>
    </p:spTree>
    <p:extLst>
      <p:ext uri="{BB962C8B-B14F-4D97-AF65-F5344CB8AC3E}">
        <p14:creationId xmlns:p14="http://schemas.microsoft.com/office/powerpoint/2010/main" val="204491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1767-F37C-354F-34DA-762B69ED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2022 Primary Election </a:t>
            </a:r>
            <a:r>
              <a:rPr lang="en-US" dirty="0" err="1"/>
              <a:t>BallotTrax</a:t>
            </a:r>
            <a:r>
              <a:rPr lang="en-US" dirty="0"/>
              <a:t>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A656B-88BB-9490-59E3-F7671F807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4" y="1825625"/>
            <a:ext cx="10182225" cy="435133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Voter registration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3,797,380 registered Colorado voters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1,980,756 registered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BallotTrax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users (52%)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Primary voter turnout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32.15% Colorado Active Registered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oters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35.60%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BallotTrax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voters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1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1E77-2753-7A71-3555-769D9A54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00"/>
            <a:ext cx="10515600" cy="8218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2022 Primary </a:t>
            </a:r>
            <a:r>
              <a:rPr lang="en-US" dirty="0" err="1"/>
              <a:t>BallotTrax</a:t>
            </a:r>
            <a:r>
              <a:rPr lang="en-US" dirty="0"/>
              <a:t> Statistics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FB0AE50-2744-C066-2E7C-C8CB14A94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1" y="1012331"/>
            <a:ext cx="8108212" cy="5555867"/>
          </a:xfrm>
        </p:spPr>
      </p:pic>
    </p:spTree>
    <p:extLst>
      <p:ext uri="{BB962C8B-B14F-4D97-AF65-F5344CB8AC3E}">
        <p14:creationId xmlns:p14="http://schemas.microsoft.com/office/powerpoint/2010/main" val="314625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1E77-2753-7A71-3555-769D9A54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850"/>
            <a:ext cx="10515600" cy="87312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2022 Primary </a:t>
            </a:r>
            <a:r>
              <a:rPr lang="en-US" dirty="0" err="1"/>
              <a:t>BallotTrax</a:t>
            </a:r>
            <a:r>
              <a:rPr lang="en-US" dirty="0"/>
              <a:t> by County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584C3EF-B613-7675-E313-92AED3E63B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268" y="942975"/>
            <a:ext cx="9543463" cy="5845175"/>
          </a:xfrm>
        </p:spPr>
      </p:pic>
    </p:spTree>
    <p:extLst>
      <p:ext uri="{BB962C8B-B14F-4D97-AF65-F5344CB8AC3E}">
        <p14:creationId xmlns:p14="http://schemas.microsoft.com/office/powerpoint/2010/main" val="1319625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B9F0D-FC51-47F4-B39F-970315CE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2022 Primary Election </a:t>
            </a:r>
            <a:br>
              <a:rPr lang="en-US" dirty="0"/>
            </a:br>
            <a:r>
              <a:rPr lang="en-US" dirty="0" err="1"/>
              <a:t>BallotTrax</a:t>
            </a:r>
            <a:r>
              <a:rPr lang="en-US" dirty="0"/>
              <a:t> Usage By Method</a:t>
            </a:r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C154E5C-91A8-4EFA-7E55-DA1B08556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212" y="2257425"/>
            <a:ext cx="8505576" cy="3488767"/>
          </a:xfrm>
        </p:spPr>
      </p:pic>
    </p:spTree>
    <p:extLst>
      <p:ext uri="{BB962C8B-B14F-4D97-AF65-F5344CB8AC3E}">
        <p14:creationId xmlns:p14="http://schemas.microsoft.com/office/powerpoint/2010/main" val="225165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B9F0D-FC51-47F4-B39F-970315CE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2022 Primary Election </a:t>
            </a:r>
            <a:br>
              <a:rPr lang="en-US" dirty="0"/>
            </a:br>
            <a:r>
              <a:rPr lang="en-US" dirty="0" err="1"/>
              <a:t>BallotTrax</a:t>
            </a:r>
            <a:r>
              <a:rPr lang="en-US" dirty="0"/>
              <a:t> Usage By Language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FF89B7-A5E1-A06C-C458-6E85ADC59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914" y="2056951"/>
            <a:ext cx="9350171" cy="35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56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1767-F37C-354F-34DA-762B69ED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2022 Primary Election </a:t>
            </a:r>
            <a:r>
              <a:rPr lang="en-US" dirty="0" err="1"/>
              <a:t>BallotTrax</a:t>
            </a:r>
            <a:r>
              <a:rPr lang="en-US" dirty="0"/>
              <a:t>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A656B-88BB-9490-59E3-F7671F807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 err="1">
                <a:latin typeface="Calibri" panose="020F0502020204030204" pitchFamily="34" charset="0"/>
                <a:ea typeface="Calibri" panose="020F0502020204030204" pitchFamily="34" charset="0"/>
              </a:rPr>
              <a:t>BallotTrax</a:t>
            </a:r>
            <a:r>
              <a:rPr lang="en-US" sz="2400" u="sng" dirty="0">
                <a:latin typeface="Calibri" panose="020F0502020204030204" pitchFamily="34" charset="0"/>
                <a:ea typeface="Calibri" panose="020F0502020204030204" pitchFamily="34" charset="0"/>
              </a:rPr>
              <a:t> users by county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Varies from a low of 25% in Sedgwick County to a high of 68.5% in Douglas County.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BallotTrax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usage by age group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46-55 age group represents 17.49% of registered voters, but 20.20% of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BallotTrax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36-45 age group represent 19.05% of registered voters, but 21.25% of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BallotTrax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66+ age group represents 21.16% of registered voters, but 16.75% of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BallotTrax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8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3C19-05BF-37BC-A5BB-096871424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76B0F-CA2F-EDB4-6425-43E748C47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8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F62E-372E-B086-5BBB-3592E1BE4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11462"/>
          </a:xfrm>
        </p:spPr>
        <p:txBody>
          <a:bodyPr/>
          <a:lstStyle/>
          <a:p>
            <a:r>
              <a:rPr lang="en-US" dirty="0"/>
              <a:t>2022 Primary Turnout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C6373-B202-EAF4-296F-EB769B17DC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1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A51A8-FDCA-41A3-8095-62F76084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Registration By Party </a:t>
            </a:r>
            <a:br>
              <a:rPr lang="en-US" dirty="0"/>
            </a:br>
            <a:r>
              <a:rPr lang="en-US" dirty="0"/>
              <a:t>2014-2022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58B4C5-4E44-46F1-B31A-70594C265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569206"/>
              </p:ext>
            </p:extLst>
          </p:nvPr>
        </p:nvGraphicFramePr>
        <p:xfrm>
          <a:off x="838199" y="1690688"/>
          <a:ext cx="10722429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44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91AE-92F1-5875-63AF-6B7F7E246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0135"/>
          </a:xfrm>
        </p:spPr>
        <p:txBody>
          <a:bodyPr/>
          <a:lstStyle/>
          <a:p>
            <a:pPr algn="ctr"/>
            <a:r>
              <a:rPr lang="en-US" dirty="0"/>
              <a:t>2022 Primary Turnout by Party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FAA6D48F-979F-3AA7-F078-79E5AADAB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350" y="2505075"/>
            <a:ext cx="11119300" cy="2133645"/>
          </a:xfrm>
        </p:spPr>
      </p:pic>
    </p:spTree>
    <p:extLst>
      <p:ext uri="{BB962C8B-B14F-4D97-AF65-F5344CB8AC3E}">
        <p14:creationId xmlns:p14="http://schemas.microsoft.com/office/powerpoint/2010/main" val="54804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91AE-92F1-5875-63AF-6B7F7E246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0135"/>
          </a:xfrm>
        </p:spPr>
        <p:txBody>
          <a:bodyPr/>
          <a:lstStyle/>
          <a:p>
            <a:pPr algn="ctr"/>
            <a:r>
              <a:rPr lang="en-US" dirty="0"/>
              <a:t>2022 Primary Unaffiliated </a:t>
            </a:r>
            <a:br>
              <a:rPr lang="en-US" dirty="0"/>
            </a:br>
            <a:r>
              <a:rPr lang="en-US" dirty="0"/>
              <a:t>Ballot Selection Numbers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DA7CB20-96FC-337B-A751-42F9E3EB7B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68713"/>
            <a:ext cx="10515600" cy="1712661"/>
          </a:xfrm>
        </p:spPr>
      </p:pic>
    </p:spTree>
    <p:extLst>
      <p:ext uri="{BB962C8B-B14F-4D97-AF65-F5344CB8AC3E}">
        <p14:creationId xmlns:p14="http://schemas.microsoft.com/office/powerpoint/2010/main" val="62375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91AE-92F1-5875-63AF-6B7F7E24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2022 Primary In-Person Numbers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AA48D4-C350-8D2D-C1F9-685930923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356" y="1790699"/>
            <a:ext cx="9983288" cy="4106761"/>
          </a:xfrm>
        </p:spPr>
      </p:pic>
    </p:spTree>
    <p:extLst>
      <p:ext uri="{BB962C8B-B14F-4D97-AF65-F5344CB8AC3E}">
        <p14:creationId xmlns:p14="http://schemas.microsoft.com/office/powerpoint/2010/main" val="155701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9918"/>
            <a:ext cx="10515600" cy="6531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2022 Primary Election VSPC Usage by Day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750766"/>
              </p:ext>
            </p:extLst>
          </p:nvPr>
        </p:nvGraphicFramePr>
        <p:xfrm>
          <a:off x="838200" y="1073020"/>
          <a:ext cx="10515600" cy="531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13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D6D4-130F-35EE-0212-F090D64DB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2022 Primary Election </a:t>
            </a:r>
            <a:br>
              <a:rPr lang="en-US" b="1" dirty="0"/>
            </a:br>
            <a:r>
              <a:rPr lang="en-US" b="1" dirty="0"/>
              <a:t>In-Person Voting by Method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E59043F-CD20-355F-0EA5-3856CC7FD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872794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49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3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D772D-EF5D-A686-150F-67FBFB86D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2022 Primary </a:t>
            </a:r>
            <a:r>
              <a:rPr lang="en-US" dirty="0" err="1"/>
              <a:t>BallotTrax</a:t>
            </a:r>
            <a:r>
              <a:rPr lang="en-US" dirty="0"/>
              <a:t>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A299-889A-4F30-8F9D-39D5428EA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2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21841</TotalTime>
  <Words>246</Words>
  <Application>Microsoft Office PowerPoint</Application>
  <PresentationFormat>Widescreen</PresentationFormat>
  <Paragraphs>44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Office Theme</vt:lpstr>
      <vt:lpstr>Colorado Department of State Judd Choate, State Election Director</vt:lpstr>
      <vt:lpstr>2022 Primary Turnout Data</vt:lpstr>
      <vt:lpstr>Registration By Party  2014-2022</vt:lpstr>
      <vt:lpstr>2022 Primary Turnout by Party</vt:lpstr>
      <vt:lpstr>2022 Primary Unaffiliated  Ballot Selection Numbers</vt:lpstr>
      <vt:lpstr>2022 Primary In-Person Numbers</vt:lpstr>
      <vt:lpstr>2022 Primary Election VSPC Usage by Day </vt:lpstr>
      <vt:lpstr>2022 Primary Election  In-Person Voting by Method</vt:lpstr>
      <vt:lpstr>2022 Primary BallotTrax Data</vt:lpstr>
      <vt:lpstr>2022 Primary Election BallotTrax Facts</vt:lpstr>
      <vt:lpstr>2022 Primary BallotTrax Statistics</vt:lpstr>
      <vt:lpstr>2022 Primary BallotTrax by County</vt:lpstr>
      <vt:lpstr>2022 Primary Election  BallotTrax Usage By Method</vt:lpstr>
      <vt:lpstr>2022 Primary Election  BallotTrax Usage By Language</vt:lpstr>
      <vt:lpstr>2022 Primary Election BallotTrax Facts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Department of State Judd Choate, State Election Director</dc:title>
  <dc:creator>Judd Choate</dc:creator>
  <cp:lastModifiedBy>Judd Choate</cp:lastModifiedBy>
  <cp:revision>295</cp:revision>
  <dcterms:created xsi:type="dcterms:W3CDTF">2021-03-06T19:59:29Z</dcterms:created>
  <dcterms:modified xsi:type="dcterms:W3CDTF">2022-08-18T20:58:12Z</dcterms:modified>
</cp:coreProperties>
</file>